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CA4"/>
    <a:srgbClr val="5B5105"/>
    <a:srgbClr val="29FF8A"/>
    <a:srgbClr val="E6F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>
        <p:scale>
          <a:sx n="160" d="100"/>
          <a:sy n="160" d="100"/>
        </p:scale>
        <p:origin x="-1536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94C1-24E2-43A2-B3D9-BD37F5712966}" type="datetimeFigureOut">
              <a:rPr lang="en-US" smtClean="0"/>
              <a:pPr/>
              <a:t>4/26/12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86C0-4597-491D-8277-4680896E10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94C1-24E2-43A2-B3D9-BD37F5712966}" type="datetimeFigureOut">
              <a:rPr lang="en-US" smtClean="0"/>
              <a:pPr/>
              <a:t>4/26/12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86C0-4597-491D-8277-4680896E10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94C1-24E2-43A2-B3D9-BD37F5712966}" type="datetimeFigureOut">
              <a:rPr lang="en-US" smtClean="0"/>
              <a:pPr/>
              <a:t>4/26/12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86C0-4597-491D-8277-4680896E10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94C1-24E2-43A2-B3D9-BD37F5712966}" type="datetimeFigureOut">
              <a:rPr lang="en-US" smtClean="0"/>
              <a:pPr/>
              <a:t>4/26/12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86C0-4597-491D-8277-4680896E10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94C1-24E2-43A2-B3D9-BD37F5712966}" type="datetimeFigureOut">
              <a:rPr lang="en-US" smtClean="0"/>
              <a:pPr/>
              <a:t>4/26/12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86C0-4597-491D-8277-4680896E10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94C1-24E2-43A2-B3D9-BD37F5712966}" type="datetimeFigureOut">
              <a:rPr lang="en-US" smtClean="0"/>
              <a:pPr/>
              <a:t>4/26/12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86C0-4597-491D-8277-4680896E10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94C1-24E2-43A2-B3D9-BD37F5712966}" type="datetimeFigureOut">
              <a:rPr lang="en-US" smtClean="0"/>
              <a:pPr/>
              <a:t>4/26/12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86C0-4597-491D-8277-4680896E10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94C1-24E2-43A2-B3D9-BD37F5712966}" type="datetimeFigureOut">
              <a:rPr lang="en-US" smtClean="0"/>
              <a:pPr/>
              <a:t>4/26/12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86C0-4597-491D-8277-4680896E10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94C1-24E2-43A2-B3D9-BD37F5712966}" type="datetimeFigureOut">
              <a:rPr lang="en-US" smtClean="0"/>
              <a:pPr/>
              <a:t>4/26/12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86C0-4597-491D-8277-4680896E10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94C1-24E2-43A2-B3D9-BD37F5712966}" type="datetimeFigureOut">
              <a:rPr lang="en-US" smtClean="0"/>
              <a:pPr/>
              <a:t>4/26/12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86C0-4597-491D-8277-4680896E10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94C1-24E2-43A2-B3D9-BD37F5712966}" type="datetimeFigureOut">
              <a:rPr lang="en-US" smtClean="0"/>
              <a:pPr/>
              <a:t>4/26/12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2086C0-4597-491D-8277-4680896E1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4D94C1-24E2-43A2-B3D9-BD37F5712966}" type="datetimeFigureOut">
              <a:rPr lang="en-US" smtClean="0"/>
              <a:pPr/>
              <a:t>4/26/12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2086C0-4597-491D-8277-4680896E105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evesworks.blogspot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sphotoforum.com/forum/sports/111266-uil-photography-policy.html" TargetMode="External"/><Relationship Id="rId4" Type="http://schemas.openxmlformats.org/officeDocument/2006/relationships/hyperlink" Target="http://www.sportsshooter.com/message_display.html?tid=23469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iltexas.org/media/info/photographer-guidelin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present/embed?pli=1&amp;id=d92hp8q_29gbdpgwh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02900">
            <a:off x="1021802" y="2339712"/>
            <a:ext cx="2435219" cy="573116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Half-Nelson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 rot="19950286">
            <a:off x="4104531" y="331145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Goudy Stout" pitchFamily="18" charset="0"/>
              </a:rPr>
              <a:t>Wheel</a:t>
            </a:r>
            <a:r>
              <a:rPr lang="en-US" dirty="0" smtClean="0"/>
              <a:t> </a:t>
            </a:r>
            <a:r>
              <a:rPr lang="en-US" sz="2000" dirty="0" smtClean="0">
                <a:latin typeface="Rockwell Extra Bold" pitchFamily="18" charset="0"/>
              </a:rPr>
              <a:t>Route</a:t>
            </a:r>
            <a:endParaRPr lang="en-US" sz="2000" dirty="0">
              <a:latin typeface="Rockwell Extra Bol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Mike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Will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2438400"/>
            <a:ext cx="990600" cy="5847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Narkisim" pitchFamily="34" charset="-79"/>
                <a:cs typeface="Narkisim" pitchFamily="34" charset="-79"/>
              </a:rPr>
              <a:t>Flex</a:t>
            </a:r>
            <a:endParaRPr lang="en-US" sz="3200" dirty="0">
              <a:solidFill>
                <a:schemeClr val="tx2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6324600"/>
            <a:ext cx="16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tique Olive" pitchFamily="34" charset="0"/>
              </a:rPr>
              <a:t>The Wheel </a:t>
            </a:r>
            <a:endParaRPr lang="en-US" sz="2000" b="1" i="1" dirty="0">
              <a:solidFill>
                <a:schemeClr val="bg1">
                  <a:lumMod val="95000"/>
                  <a:lumOff val="5000"/>
                </a:schemeClr>
              </a:solidFill>
              <a:latin typeface="Antique Oliv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50796">
            <a:off x="4242332" y="211191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Castellar" pitchFamily="18" charset="0"/>
              </a:rPr>
              <a:t>Slant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latin typeface="Castellar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334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Give &amp; Go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770170">
            <a:off x="6094970" y="4563065"/>
            <a:ext cx="137160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hiller" pitchFamily="82" charset="0"/>
              </a:rPr>
              <a:t>Libero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latin typeface="Chiller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81000"/>
            <a:ext cx="1219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Zone read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762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Alley-oop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5486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00CA4"/>
                </a:solidFill>
              </a:rPr>
              <a:t>Spike</a:t>
            </a:r>
            <a:endParaRPr lang="en-US" dirty="0">
              <a:solidFill>
                <a:srgbClr val="A00C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525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Sacrifice  fly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815209">
            <a:off x="6187231" y="3103410"/>
            <a:ext cx="306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00CA4"/>
                </a:solidFill>
                <a:latin typeface="Forte" pitchFamily="66" charset="0"/>
              </a:rPr>
              <a:t>Phosbury Flop</a:t>
            </a:r>
            <a:endParaRPr lang="en-US" sz="3200" dirty="0">
              <a:solidFill>
                <a:srgbClr val="A00CA4"/>
              </a:solidFill>
              <a:latin typeface="Forte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504465">
            <a:off x="2465565" y="3458296"/>
            <a:ext cx="1219200" cy="369332"/>
          </a:xfrm>
          <a:prstGeom prst="rect">
            <a:avLst/>
          </a:prstGeom>
          <a:solidFill>
            <a:schemeClr val="tx2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Single  leg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5903893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9FF8A"/>
                </a:solidFill>
                <a:latin typeface="Curlz MT" pitchFamily="82" charset="0"/>
              </a:rPr>
              <a:t>Drop  Step</a:t>
            </a:r>
            <a:endParaRPr lang="en-US" sz="2800" b="1" dirty="0">
              <a:solidFill>
                <a:srgbClr val="29FF8A"/>
              </a:solidFill>
              <a:latin typeface="Curlz MT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0706922">
            <a:off x="2133600" y="1219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K.O.</a:t>
            </a:r>
            <a:endParaRPr lang="en-US" sz="20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7200" y="55626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tencil" pitchFamily="82" charset="0"/>
              </a:rPr>
              <a:t>K</a:t>
            </a:r>
            <a:endParaRPr lang="en-US" sz="6600" b="1" dirty="0">
              <a:solidFill>
                <a:schemeClr val="bg1">
                  <a:lumMod val="95000"/>
                  <a:lumOff val="5000"/>
                </a:schemeClr>
              </a:solidFill>
              <a:latin typeface="Stencil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1219200"/>
            <a:ext cx="12192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Baskerville Old Face" pitchFamily="18" charset="0"/>
              </a:rPr>
              <a:t>Brick</a:t>
            </a:r>
            <a:endParaRPr lang="en-US" sz="3200" dirty="0">
              <a:solidFill>
                <a:schemeClr val="accent2"/>
              </a:solidFill>
              <a:latin typeface="Baskerville Old Fac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3200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David" pitchFamily="34" charset="-79"/>
                <a:cs typeface="David" pitchFamily="34" charset="-79"/>
              </a:rPr>
              <a:t>Dropping dimes</a:t>
            </a:r>
            <a:endParaRPr lang="en-US" sz="2400" i="1" dirty="0">
              <a:solidFill>
                <a:schemeClr val="accent2">
                  <a:lumMod val="40000"/>
                  <a:lumOff val="6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 rot="1521463">
            <a:off x="5538214" y="251694"/>
            <a:ext cx="1295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  <a:latin typeface="Bernard MT Condensed" pitchFamily="18" charset="0"/>
              </a:rPr>
              <a:t>nutmeg</a:t>
            </a:r>
            <a:endParaRPr lang="en-US" sz="2800" i="1" dirty="0">
              <a:solidFill>
                <a:srgbClr val="00B0F0"/>
              </a:solidFill>
              <a:latin typeface="Bernard MT Condense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1600200"/>
            <a:ext cx="9906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roadway" pitchFamily="82" charset="0"/>
              </a:rPr>
              <a:t>birdie</a:t>
            </a:r>
            <a:endParaRPr lang="en-US" b="1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29819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Eagle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035106">
            <a:off x="4839320" y="586582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Freestyle Script" pitchFamily="66" charset="0"/>
              </a:rPr>
              <a:t>Cover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0400" y="152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Broadway" pitchFamily="82" charset="0"/>
              </a:rPr>
              <a:t>Buttonhook</a:t>
            </a:r>
            <a:endParaRPr lang="en-US" dirty="0">
              <a:solidFill>
                <a:schemeClr val="tx1">
                  <a:lumMod val="75000"/>
                </a:schemeClr>
              </a:solidFill>
              <a:latin typeface="Broadway" pitchFamily="8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" y="9144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Blitz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00400" y="4572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Matura MT Script Capitals" pitchFamily="66" charset="0"/>
              </a:rPr>
              <a:t>Hail Mary</a:t>
            </a:r>
            <a:endParaRPr lang="en-US" sz="3200" b="1" i="1" dirty="0">
              <a:latin typeface="Matura MT Script Capital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800" y="5657671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5B5105"/>
                </a:solidFill>
              </a:rPr>
              <a:t>Hook &amp; Ladder</a:t>
            </a:r>
            <a:endParaRPr lang="en-US" sz="3200" b="1" dirty="0">
              <a:solidFill>
                <a:srgbClr val="5B510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0800" y="6248400"/>
            <a:ext cx="914400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Air ball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Flopper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28800" y="18288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Around the horn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248400" y="3657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Copperplate Gothic Bold" pitchFamily="34" charset="0"/>
              </a:rPr>
              <a:t>P</a:t>
            </a:r>
            <a:r>
              <a:rPr lang="en-US" sz="2400" dirty="0" smtClean="0">
                <a:solidFill>
                  <a:srgbClr val="00B0F0"/>
                </a:solidFill>
                <a:latin typeface="Copperplate Gothic Bold" pitchFamily="34" charset="0"/>
              </a:rPr>
              <a:t>ickle</a:t>
            </a:r>
            <a:endParaRPr lang="en-US" sz="2400" dirty="0">
              <a:solidFill>
                <a:srgbClr val="00B0F0"/>
              </a:solidFill>
              <a:latin typeface="Copperplate Gothic Bol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53000" y="1066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Greco Roman</a:t>
            </a:r>
            <a:endParaRPr lang="en-US" sz="2800" b="1" dirty="0">
              <a:solidFill>
                <a:srgbClr val="FFFF00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 Fall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48000" y="685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Engravers MT" pitchFamily="18" charset="0"/>
              </a:rPr>
              <a:t>Set</a:t>
            </a:r>
            <a:endParaRPr lang="en-US" b="1" dirty="0">
              <a:solidFill>
                <a:srgbClr val="00B050"/>
              </a:solidFill>
              <a:latin typeface="Engravers MT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2971800"/>
            <a:ext cx="609600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L</a:t>
            </a:r>
            <a:r>
              <a:rPr lang="en-US" sz="5400" b="1" dirty="0" smtClean="0">
                <a:solidFill>
                  <a:srgbClr val="FF0000"/>
                </a:solidFill>
              </a:rPr>
              <a:t>ove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" y="2205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  <a:latin typeface="Forte" pitchFamily="66" charset="0"/>
              </a:rPr>
              <a:t>Ace</a:t>
            </a:r>
            <a:endParaRPr lang="en-US" sz="2400" i="1" dirty="0">
              <a:solidFill>
                <a:srgbClr val="FFFF00"/>
              </a:solidFill>
              <a:latin typeface="Forte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15200" y="1371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Mongolian Baiti" pitchFamily="66" charset="0"/>
                <a:cs typeface="Mongolian Baiti" pitchFamily="66" charset="0"/>
              </a:rPr>
              <a:t>Dink</a:t>
            </a:r>
            <a:endParaRPr lang="en-US" sz="4000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0471069">
            <a:off x="1002910" y="4876444"/>
            <a:ext cx="176831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Gulim" pitchFamily="34" charset="-127"/>
                <a:ea typeface="Gulim" pitchFamily="34" charset="-127"/>
              </a:rPr>
              <a:t>Bicycle Kick</a:t>
            </a:r>
            <a:endParaRPr lang="en-US" i="1" dirty="0">
              <a:solidFill>
                <a:schemeClr val="tx2">
                  <a:lumMod val="25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76800" y="4267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Flick</a:t>
            </a:r>
            <a:endParaRPr lang="en-US" sz="2400" b="1" dirty="0">
              <a:solidFill>
                <a:srgbClr val="002060"/>
              </a:solidFill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43600" y="2057400"/>
            <a:ext cx="1219200" cy="405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Hat Trick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52400" y="64578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ntique Olive" pitchFamily="34" charset="0"/>
              </a:rPr>
              <a:t>Trap</a:t>
            </a:r>
            <a:endParaRPr lang="en-US" sz="2000" b="1" dirty="0">
              <a:latin typeface="Antique Olive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52800" y="2743200"/>
            <a:ext cx="1828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Wide Latin" pitchFamily="18" charset="0"/>
              </a:rPr>
              <a:t>Bunker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Wide Lati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95400" y="419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 and distance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276600" y="228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E6F707"/>
                </a:solidFill>
                <a:latin typeface="Elephant" pitchFamily="18" charset="0"/>
              </a:rPr>
              <a:t>Draw</a:t>
            </a:r>
            <a:endParaRPr lang="en-US" sz="1600" dirty="0">
              <a:solidFill>
                <a:srgbClr val="E6F707"/>
              </a:solidFill>
              <a:latin typeface="Elephant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96200" y="4876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  <a:latin typeface="Algerian" pitchFamily="82" charset="0"/>
              </a:rPr>
              <a:t>Screen</a:t>
            </a:r>
            <a:endParaRPr lang="en-US" sz="2400" i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86200" y="29718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Old English Text MT" pitchFamily="66" charset="0"/>
              </a:rPr>
              <a:t>S</a:t>
            </a:r>
            <a:r>
              <a:rPr lang="en-US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Old English Text MT" pitchFamily="66" charset="0"/>
              </a:rPr>
              <a:t>lam</a:t>
            </a:r>
            <a:endParaRPr lang="en-US" sz="6000" b="1" dirty="0">
              <a:solidFill>
                <a:schemeClr val="bg1">
                  <a:lumMod val="95000"/>
                  <a:lumOff val="5000"/>
                </a:schemeClr>
              </a:solidFill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Click="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9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0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1000"/>
                            </p:stCondLst>
                            <p:childTnLst>
                              <p:par>
                                <p:cTn id="2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4000"/>
                            </p:stCondLst>
                            <p:childTnLst>
                              <p:par>
                                <p:cTn id="2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6000"/>
                            </p:stCondLst>
                            <p:childTnLst>
                              <p:par>
                                <p:cTn id="2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7000"/>
                            </p:stCondLst>
                            <p:childTnLst>
                              <p:par>
                                <p:cTn id="2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8000"/>
                            </p:stCondLst>
                            <p:childTnLst>
                              <p:par>
                                <p:cTn id="2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9000"/>
                            </p:stCondLst>
                            <p:childTnLst>
                              <p:par>
                                <p:cTn id="2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1000"/>
                            </p:stCondLst>
                            <p:childTnLst>
                              <p:par>
                                <p:cTn id="2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2000"/>
                            </p:stCondLst>
                            <p:childTnLst>
                              <p:par>
                                <p:cTn id="2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3000"/>
                            </p:stCondLst>
                            <p:childTnLst>
                              <p:par>
                                <p:cTn id="2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4000"/>
                            </p:stCondLst>
                            <p:childTnLst>
                              <p:par>
                                <p:cTn id="2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8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8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7000"/>
                            </p:stCondLst>
                            <p:childTnLst>
                              <p:par>
                                <p:cTn id="2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8000"/>
                            </p:stCondLst>
                            <p:childTnLst>
                              <p:par>
                                <p:cTn id="29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5" grpId="0" build="allAtOnce"/>
      <p:bldP spid="6" grpId="0" uiExpand="1" build="allAtOnce" animBg="1"/>
      <p:bldP spid="7" grpId="0" build="allAtOnce" animBg="1"/>
      <p:bldP spid="8" grpId="0" build="allAtOnce"/>
      <p:bldP spid="11" grpId="0" build="allAtOnce"/>
      <p:bldP spid="12" grpId="0" build="allAtOnce" animBg="1"/>
      <p:bldP spid="13" grpId="0" build="allAtOnce" animBg="1"/>
      <p:bldP spid="14" grpId="0" build="allAtOnce"/>
      <p:bldP spid="15" grpId="0" build="allAtOnce"/>
      <p:bldP spid="16" grpId="0" build="allAtOnce"/>
      <p:bldP spid="17" grpId="0" build="allAtOnce"/>
      <p:bldP spid="18" grpId="0" build="allAtOnce" animBg="1"/>
      <p:bldP spid="19" grpId="0" build="allAtOnce"/>
      <p:bldP spid="20" grpId="0" build="allAtOnce"/>
      <p:bldP spid="21" grpId="0" build="allAtOnce"/>
      <p:bldP spid="22" grpId="0" uiExpand="1" build="allAtOnce" animBg="1"/>
      <p:bldP spid="23" grpId="0" build="allAtOnce"/>
      <p:bldP spid="24" grpId="0" build="allAtOnce"/>
      <p:bldP spid="25" grpId="0" uiExpand="1" build="allAtOnce" animBg="1"/>
      <p:bldP spid="26" grpId="0" build="allAtOnce"/>
      <p:bldP spid="27" grpId="0" build="allAtOnce"/>
      <p:bldP spid="28" grpId="0" build="allAtOnce"/>
      <p:bldP spid="29" grpId="0" build="allAtOnce"/>
      <p:bldP spid="30" grpId="0" build="allAtOnce"/>
      <p:bldP spid="31" grpId="0" build="allAtOnce"/>
      <p:bldP spid="32" grpId="0" build="allAtOnce" animBg="1"/>
      <p:bldP spid="33" grpId="0" build="allAtOnce"/>
      <p:bldP spid="34" grpId="0" build="allAtOnce"/>
      <p:bldP spid="35" grpId="0" build="allAtOnce"/>
      <p:bldP spid="36" grpId="0" build="allAtOnce"/>
      <p:bldP spid="37" grpId="0" build="allAtOnce"/>
      <p:bldP spid="38" grpId="0" build="allAtOnce"/>
      <p:bldP spid="39" grpId="0" build="allAtOnce" animBg="1"/>
      <p:bldP spid="40" grpId="0" build="allAtOnce"/>
      <p:bldP spid="41" grpId="0" build="allAtOnce"/>
      <p:bldP spid="42" grpId="0" uiExpand="1" build="allAtOnce" animBg="1"/>
      <p:bldP spid="43" grpId="0" build="allAtOnce"/>
      <p:bldP spid="44" grpId="0" build="allAtOnce"/>
      <p:bldP spid="45" grpId="0" build="p"/>
      <p:bldP spid="46" grpId="0" build="allAtOnce" animBg="1"/>
      <p:bldP spid="47" grpId="0" build="allAtOnce"/>
      <p:bldP spid="48" grpId="0" build="allAtOnce"/>
      <p:bldP spid="49" grpId="0" build="allAtOnce"/>
      <p:bldP spid="5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 continued</a:t>
            </a:r>
            <a:endParaRPr lang="en-US" dirty="0"/>
          </a:p>
        </p:txBody>
      </p:sp>
      <p:pic>
        <p:nvPicPr>
          <p:cNvPr id="4" name="Content Placeholder 3" descr="12765_tony_1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981200"/>
            <a:ext cx="3482400" cy="3558452"/>
          </a:xfrm>
        </p:spPr>
      </p:pic>
      <p:pic>
        <p:nvPicPr>
          <p:cNvPr id="5" name="Picture 4" descr="12765_lskdfjal;ksjd;f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14400"/>
            <a:ext cx="4267200" cy="56311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 continued</a:t>
            </a:r>
            <a:endParaRPr lang="en-US" dirty="0"/>
          </a:p>
        </p:txBody>
      </p:sp>
      <p:pic>
        <p:nvPicPr>
          <p:cNvPr id="1026" name="Picture 2" descr="P:\2010-2011\Sports\Wrestling\Wrestling, Caitlin\IMG_8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801100" cy="58674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Reaction examples</a:t>
            </a:r>
            <a:endParaRPr lang="en-US" dirty="0"/>
          </a:p>
        </p:txBody>
      </p:sp>
      <p:pic>
        <p:nvPicPr>
          <p:cNvPr id="4" name="Content Placeholder 3" descr="_MG_2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762000"/>
            <a:ext cx="3522345" cy="5290590"/>
          </a:xfrm>
        </p:spPr>
      </p:pic>
      <p:pic>
        <p:nvPicPr>
          <p:cNvPr id="5" name="Picture 4" descr="IMG_8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990600"/>
            <a:ext cx="4914900" cy="3276600"/>
          </a:xfrm>
          <a:prstGeom prst="rect">
            <a:avLst/>
          </a:prstGeom>
        </p:spPr>
      </p:pic>
      <p:pic>
        <p:nvPicPr>
          <p:cNvPr id="6" name="Picture 5" descr="12765_congrats_18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419600"/>
            <a:ext cx="2103120" cy="21793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Reaction continued</a:t>
            </a:r>
            <a:endParaRPr lang="en-US" dirty="0"/>
          </a:p>
        </p:txBody>
      </p:sp>
      <p:pic>
        <p:nvPicPr>
          <p:cNvPr id="4" name="Content Placeholder 3" descr="IMG_02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033508" y="1452894"/>
            <a:ext cx="5974160" cy="3982773"/>
          </a:xfrm>
        </p:spPr>
      </p:pic>
      <p:pic>
        <p:nvPicPr>
          <p:cNvPr id="6" name="Picture 5" descr="IMG_19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143000"/>
            <a:ext cx="3251200" cy="4876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Rituals</a:t>
            </a:r>
            <a:endParaRPr lang="en-US" dirty="0"/>
          </a:p>
        </p:txBody>
      </p:sp>
      <p:pic>
        <p:nvPicPr>
          <p:cNvPr id="4" name="Content Placeholder 3" descr="_MG_2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3662503" cy="5486400"/>
          </a:xfrm>
        </p:spPr>
      </p:pic>
      <p:pic>
        <p:nvPicPr>
          <p:cNvPr id="7" name="Picture 6" descr="12765_yoandmalcol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47800"/>
            <a:ext cx="4114800" cy="3934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Ritual continued</a:t>
            </a:r>
            <a:endParaRPr lang="en-US" dirty="0"/>
          </a:p>
        </p:txBody>
      </p:sp>
      <p:pic>
        <p:nvPicPr>
          <p:cNvPr id="4" name="Content Placeholder 3" descr="IMG_46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6994922" cy="4663281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Coach</a:t>
            </a:r>
            <a:endParaRPr lang="en-US" dirty="0"/>
          </a:p>
        </p:txBody>
      </p:sp>
      <p:pic>
        <p:nvPicPr>
          <p:cNvPr id="4" name="Content Placeholder 3" descr="12765_sedierercrop_38-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28600"/>
            <a:ext cx="6305726" cy="4053681"/>
          </a:xfrm>
        </p:spPr>
      </p:pic>
      <p:pic>
        <p:nvPicPr>
          <p:cNvPr id="5" name="Picture 4" descr="IMG_4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00" y="2057400"/>
            <a:ext cx="2452700" cy="3505200"/>
          </a:xfrm>
          <a:prstGeom prst="rect">
            <a:avLst/>
          </a:prstGeom>
        </p:spPr>
      </p:pic>
      <p:pic>
        <p:nvPicPr>
          <p:cNvPr id="6" name="Picture 5" descr="IMG_47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394200"/>
            <a:ext cx="3505200" cy="2336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Fans</a:t>
            </a:r>
            <a:endParaRPr lang="en-US" dirty="0"/>
          </a:p>
        </p:txBody>
      </p:sp>
      <p:pic>
        <p:nvPicPr>
          <p:cNvPr id="4" name="Content Placeholder 3" descr="_MG_25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143000"/>
            <a:ext cx="3293745" cy="4934004"/>
          </a:xfrm>
        </p:spPr>
      </p:pic>
      <p:pic>
        <p:nvPicPr>
          <p:cNvPr id="5" name="Picture 4" descr="IMG_4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838200"/>
            <a:ext cx="4572000" cy="3048000"/>
          </a:xfrm>
          <a:prstGeom prst="rect">
            <a:avLst/>
          </a:prstGeom>
        </p:spPr>
      </p:pic>
      <p:pic>
        <p:nvPicPr>
          <p:cNvPr id="6" name="Picture 5" descr="IMG_46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038600"/>
            <a:ext cx="4038600" cy="2692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Feature</a:t>
            </a:r>
            <a:endParaRPr lang="en-US" dirty="0"/>
          </a:p>
        </p:txBody>
      </p:sp>
      <p:pic>
        <p:nvPicPr>
          <p:cNvPr id="4" name="Content Placeholder 3" descr="_MG_22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3851672" cy="2567781"/>
          </a:xfrm>
        </p:spPr>
      </p:pic>
      <p:pic>
        <p:nvPicPr>
          <p:cNvPr id="5" name="Picture 4" descr="12765_asdf_1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371600"/>
            <a:ext cx="4267200" cy="3965214"/>
          </a:xfrm>
          <a:prstGeom prst="rect">
            <a:avLst/>
          </a:prstGeom>
        </p:spPr>
      </p:pic>
      <p:pic>
        <p:nvPicPr>
          <p:cNvPr id="6" name="Picture 5" descr="12765_KPGolf_040-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657600"/>
            <a:ext cx="3276600" cy="31400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Features continued</a:t>
            </a:r>
            <a:endParaRPr lang="en-US" dirty="0"/>
          </a:p>
        </p:txBody>
      </p:sp>
      <p:pic>
        <p:nvPicPr>
          <p:cNvPr id="4" name="Content Placeholder 3" descr="IMG_45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1"/>
            <a:ext cx="4343400" cy="2895600"/>
          </a:xfrm>
        </p:spPr>
      </p:pic>
      <p:pic>
        <p:nvPicPr>
          <p:cNvPr id="5" name="Picture 4" descr="IMG_48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796792"/>
            <a:ext cx="4208886" cy="2908808"/>
          </a:xfrm>
          <a:prstGeom prst="rect">
            <a:avLst/>
          </a:prstGeom>
        </p:spPr>
      </p:pic>
      <p:pic>
        <p:nvPicPr>
          <p:cNvPr id="6" name="Picture 5" descr="IMG_48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30762"/>
            <a:ext cx="2590800" cy="3426838"/>
          </a:xfrm>
          <a:prstGeom prst="rect">
            <a:avLst/>
          </a:prstGeom>
        </p:spPr>
      </p:pic>
      <p:pic>
        <p:nvPicPr>
          <p:cNvPr id="7" name="Picture 6" descr="IMG_48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038600"/>
            <a:ext cx="3886200" cy="2590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 smtClean="0">
                <a:solidFill>
                  <a:srgbClr val="00B0F0"/>
                </a:solidFill>
              </a:rPr>
              <a:t>Getting that GREAT shot!!</a:t>
            </a:r>
            <a:endParaRPr lang="en-US" sz="5400" b="1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8077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oper Black" pitchFamily="18" charset="0"/>
              </a:rPr>
              <a:t>Part 1 – Building Relationships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819400"/>
            <a:ext cx="8305800" cy="1447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Part 2 – Types of photos every photographer should shoot &amp; be aware of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526280"/>
            <a:ext cx="8305800" cy="8077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Part 3 – Location, Location, Location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5410200"/>
            <a:ext cx="6934200" cy="8077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Part 4 – equipment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Location, Location,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dirty="0" smtClean="0"/>
              <a:t>Knowing where to shoot is almost as important as knowing how and what to shoot.</a:t>
            </a:r>
          </a:p>
          <a:p>
            <a:r>
              <a:rPr lang="en-US" dirty="0" smtClean="0"/>
              <a:t>Every sports venue has “sweet spots” and “safe” places. Know where they are and how to access them.</a:t>
            </a:r>
          </a:p>
          <a:p>
            <a:r>
              <a:rPr lang="en-US" dirty="0" smtClean="0"/>
              <a:t>Lights, hot spots, florescent bulbs and obstructions exist, do your homework before the shoot.</a:t>
            </a:r>
          </a:p>
          <a:p>
            <a:r>
              <a:rPr lang="en-US" dirty="0" smtClean="0"/>
              <a:t>Practice – shoot the game before (JV and frosh), go to practice and shoot there, shoot other teams at the same facility</a:t>
            </a:r>
          </a:p>
          <a:p>
            <a:r>
              <a:rPr lang="en-US" dirty="0" smtClean="0"/>
              <a:t>Weather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Football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Knowing the playbook helps to </a:t>
            </a:r>
            <a:r>
              <a:rPr lang="en-US" b="1" dirty="0" smtClean="0"/>
              <a:t>anticipate</a:t>
            </a:r>
            <a:r>
              <a:rPr lang="en-US" dirty="0" smtClean="0"/>
              <a:t> action.</a:t>
            </a:r>
          </a:p>
          <a:p>
            <a:r>
              <a:rPr lang="en-US" dirty="0" smtClean="0"/>
              <a:t>Unusual angles – go where other photographers aren’t.</a:t>
            </a:r>
          </a:p>
          <a:p>
            <a:r>
              <a:rPr lang="en-US" dirty="0" smtClean="0"/>
              <a:t>Know your terms - (down and distance, third and short, etc.).</a:t>
            </a:r>
          </a:p>
          <a:p>
            <a:r>
              <a:rPr lang="en-US" dirty="0" smtClean="0"/>
              <a:t>Know your schools </a:t>
            </a:r>
            <a:r>
              <a:rPr lang="en-US" b="1" dirty="0" smtClean="0"/>
              <a:t>tendencies</a:t>
            </a:r>
            <a:r>
              <a:rPr lang="en-US" dirty="0" smtClean="0"/>
              <a:t> when faced with certain situations (draws, screens, slants, wheel routes, etc.).</a:t>
            </a:r>
          </a:p>
          <a:p>
            <a:r>
              <a:rPr lang="en-US" dirty="0" smtClean="0"/>
              <a:t>Don’t watch the ball – sometimes you can get great photos by concentrating on one player </a:t>
            </a:r>
          </a:p>
          <a:p>
            <a:r>
              <a:rPr lang="en-US" dirty="0" smtClean="0"/>
              <a:t>Help your school start/build a photo wall in the locker room/gym (this makes your coach happy!!!).</a:t>
            </a:r>
          </a:p>
          <a:p>
            <a:r>
              <a:rPr lang="en-US" dirty="0" smtClean="0"/>
              <a:t> Try to get a photo of every player on the team in action.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Basketball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a flash if you can – especially in dark gyms.</a:t>
            </a:r>
          </a:p>
          <a:p>
            <a:r>
              <a:rPr lang="en-US" dirty="0" smtClean="0"/>
              <a:t>Get above the rim for “flying” shots.</a:t>
            </a:r>
          </a:p>
          <a:p>
            <a:r>
              <a:rPr lang="en-US" dirty="0" smtClean="0"/>
              <a:t>Don’t forget defensive plays.</a:t>
            </a:r>
          </a:p>
          <a:p>
            <a:r>
              <a:rPr lang="en-US" dirty="0" smtClean="0"/>
              <a:t>Change positions a lot – move around – sit on the bench if you can.</a:t>
            </a:r>
          </a:p>
          <a:p>
            <a:r>
              <a:rPr lang="en-US" dirty="0" smtClean="0"/>
              <a:t>Talk to site admins/refs before hand – this is the place where you can run into problems.</a:t>
            </a:r>
          </a:p>
          <a:p>
            <a:r>
              <a:rPr lang="en-US" dirty="0" smtClean="0"/>
              <a:t>You need to know basketball to get great shots here. Anticipate.</a:t>
            </a:r>
          </a:p>
          <a:p>
            <a:r>
              <a:rPr lang="en-US" dirty="0" smtClean="0"/>
              <a:t>Basketball has plays (Wheel and Flex offenses are common) – learn them too.</a:t>
            </a:r>
          </a:p>
          <a:p>
            <a:r>
              <a:rPr lang="en-US" dirty="0" smtClean="0"/>
              <a:t>Final thought - armpits are gross…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Baseball / softball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 Tough sports to shoot – plan to stay a while</a:t>
            </a:r>
          </a:p>
          <a:p>
            <a:r>
              <a:rPr lang="en-US" dirty="0" smtClean="0"/>
              <a:t>Get permission to be in the dugouts (pre-season especially)</a:t>
            </a:r>
          </a:p>
          <a:p>
            <a:r>
              <a:rPr lang="en-US" dirty="0" smtClean="0"/>
              <a:t>How do you shoot an outfielder?</a:t>
            </a:r>
          </a:p>
          <a:p>
            <a:r>
              <a:rPr lang="en-US" dirty="0" smtClean="0"/>
              <a:t>Arrive early – stage photos and shooting warm-ups are perfect times – get permission to be on the field during those times</a:t>
            </a:r>
          </a:p>
          <a:p>
            <a:r>
              <a:rPr lang="en-US" dirty="0" smtClean="0"/>
              <a:t>Shoot your teams inter-squad games – ask coaches to put players in uniform for those games.</a:t>
            </a:r>
          </a:p>
          <a:p>
            <a:r>
              <a:rPr lang="en-US" dirty="0" smtClean="0"/>
              <a:t>Down the lines, step stools, and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dirty="0" smtClean="0"/>
              <a:t>Wrestling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Mat access is crucial – talk to coaches – you should have access to the edge of the mat.</a:t>
            </a:r>
          </a:p>
          <a:p>
            <a:r>
              <a:rPr lang="en-US" dirty="0" smtClean="0"/>
              <a:t>Muscle definition is amazing and you can really get some crazy photos.</a:t>
            </a:r>
          </a:p>
          <a:p>
            <a:r>
              <a:rPr lang="en-US" dirty="0" smtClean="0"/>
              <a:t>Short lenses work well here, but they better be fast.</a:t>
            </a:r>
          </a:p>
          <a:p>
            <a:r>
              <a:rPr lang="en-US" dirty="0" smtClean="0"/>
              <a:t> Dual meets will probably get you more access than the tournaments or the state meet. </a:t>
            </a:r>
          </a:p>
          <a:p>
            <a:r>
              <a:rPr lang="en-US" dirty="0" smtClean="0"/>
              <a:t>Preseason is great as most coaches are fine with more access in preseason.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/>
              <a:t>Soccer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dirty="0" smtClean="0"/>
              <a:t>Some of these are played during the day on the weekend, get to those games, those will be your best places to get awesome photos.</a:t>
            </a:r>
          </a:p>
          <a:p>
            <a:r>
              <a:rPr lang="en-US" dirty="0" smtClean="0"/>
              <a:t>Goalies are hard to shoot, get some staged photos so you have some safety shots.</a:t>
            </a:r>
          </a:p>
          <a:p>
            <a:r>
              <a:rPr lang="en-US" dirty="0" smtClean="0"/>
              <a:t>Behind the goal is a great place to get action coming at you.</a:t>
            </a:r>
          </a:p>
          <a:p>
            <a:r>
              <a:rPr lang="en-US" b="1" dirty="0" smtClean="0"/>
              <a:t>Anticipate</a:t>
            </a:r>
            <a:r>
              <a:rPr lang="en-US" dirty="0" smtClean="0"/>
              <a:t> head balls, corner kicks and set pieces.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 smtClean="0"/>
              <a:t>Volleyball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 smtClean="0"/>
              <a:t>A difficult sport to shoot, kiss your fast lens and your digital camera back in the day this was a nearly impossible sport to shoot.</a:t>
            </a:r>
          </a:p>
          <a:p>
            <a:r>
              <a:rPr lang="en-US" dirty="0" smtClean="0"/>
              <a:t> Get permission to stand on the referee stand during warm-ups (preseason especially). </a:t>
            </a:r>
          </a:p>
          <a:p>
            <a:r>
              <a:rPr lang="en-US" dirty="0" smtClean="0"/>
              <a:t>Shoot down the net line from the stands. </a:t>
            </a:r>
          </a:p>
          <a:p>
            <a:r>
              <a:rPr lang="en-US" dirty="0" smtClean="0"/>
              <a:t>Always get there early and shoot warm-ups, remember the defensive shots too.</a:t>
            </a:r>
          </a:p>
          <a:p>
            <a:r>
              <a:rPr lang="en-US" dirty="0" smtClean="0"/>
              <a:t>There are plays in volleyball too, and you can find out what they are.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/>
              <a:t>Misc.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Tennis – corners, at the net, service lines.</a:t>
            </a:r>
          </a:p>
          <a:p>
            <a:r>
              <a:rPr lang="en-US" dirty="0" smtClean="0"/>
              <a:t>Golf – safety shots and staged photos, bunker shots, putting is boring….. Remote fire possibilities.</a:t>
            </a:r>
          </a:p>
          <a:p>
            <a:r>
              <a:rPr lang="en-US" dirty="0" smtClean="0"/>
              <a:t>Track – lots of options – be careful with field events.</a:t>
            </a:r>
          </a:p>
          <a:p>
            <a:r>
              <a:rPr lang="en-US" dirty="0" smtClean="0"/>
              <a:t>Cross-country – Start, during, finish line – post run.</a:t>
            </a:r>
          </a:p>
          <a:p>
            <a:r>
              <a:rPr lang="en-US" dirty="0" smtClean="0"/>
              <a:t>Weightlifting – Viewpoint</a:t>
            </a:r>
          </a:p>
          <a:p>
            <a:r>
              <a:rPr lang="en-US" dirty="0" smtClean="0"/>
              <a:t>Water polo/swimming – glare reducing filters, underwater cameras, viewpoint</a:t>
            </a:r>
          </a:p>
          <a:p>
            <a:r>
              <a:rPr lang="en-US" dirty="0" smtClean="0"/>
              <a:t>Others - ???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Mistakes my kids 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Shooting horizontal – Sports are upright – you should be shooting vertically at least 80% of the time. Horizontal shooters are lazy “photoshoppers.” The </a:t>
            </a:r>
            <a:r>
              <a:rPr lang="en-US" b="1" dirty="0" smtClean="0"/>
              <a:t>BEST</a:t>
            </a:r>
            <a:r>
              <a:rPr lang="en-US" dirty="0" smtClean="0"/>
              <a:t> photos fill the frame fully and are NOT cropped in Photoshop. </a:t>
            </a:r>
          </a:p>
          <a:p>
            <a:r>
              <a:rPr lang="en-US" dirty="0" smtClean="0"/>
              <a:t>Headphones/iPods – this makes me crazy – you need to hear the sport to anticipate.</a:t>
            </a:r>
          </a:p>
          <a:p>
            <a:r>
              <a:rPr lang="en-US" dirty="0" smtClean="0"/>
              <a:t>Not watching play/safety – goes hand in hand with wearing headphones. Turning your back to the action on the field especially football.</a:t>
            </a:r>
          </a:p>
          <a:p>
            <a:r>
              <a:rPr lang="en-US" dirty="0" smtClean="0"/>
              <a:t>Gathering in groups and “hanging out” – seeing four photographers standing near each other means no one is getting great shots. </a:t>
            </a:r>
          </a:p>
          <a:p>
            <a:r>
              <a:rPr lang="en-US" dirty="0" smtClean="0"/>
              <a:t>The “overachiever” – fills the card without thought or care or gets a camera every week and comes back with nothing or poor quality photos without effort.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dirty="0" smtClean="0"/>
              <a:t>Camera bodies – Cannon versus Nikon versus all the rest</a:t>
            </a:r>
          </a:p>
          <a:p>
            <a:r>
              <a:rPr lang="en-US" dirty="0" smtClean="0"/>
              <a:t>Lenses – short, fix-F-stop, 200-2.8, 125-2.8, extreme wide angles (not quite a fisheye)</a:t>
            </a:r>
          </a:p>
          <a:p>
            <a:r>
              <a:rPr lang="en-US" dirty="0" smtClean="0"/>
              <a:t>Flashes – expensive “speed” flashes work very well to stop action at low shutter speeds – can create some blur, ethics?</a:t>
            </a:r>
          </a:p>
          <a:p>
            <a:r>
              <a:rPr lang="en-US" dirty="0" smtClean="0"/>
              <a:t>Misc. – tripods, monopods, fish eye lenses, tilts, teleconverters (get more focal length at a price), macros, remote flashes</a:t>
            </a:r>
          </a:p>
          <a:p>
            <a:r>
              <a:rPr lang="en-US" dirty="0" smtClean="0">
                <a:hlinkClick r:id="rId2"/>
              </a:rPr>
              <a:t>http://reevesworks.blogspot.com/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Coaches</a:t>
            </a:r>
            <a:r>
              <a:rPr lang="en-US" dirty="0" smtClean="0"/>
              <a:t> – getting to know the coach is a powerful piece to getting great sports photos.</a:t>
            </a:r>
          </a:p>
          <a:p>
            <a:r>
              <a:rPr lang="en-US" b="1" dirty="0" smtClean="0"/>
              <a:t>Players</a:t>
            </a:r>
            <a:r>
              <a:rPr lang="en-US" dirty="0" smtClean="0"/>
              <a:t> – making sure players know who you are and what you are doing.</a:t>
            </a:r>
          </a:p>
          <a:p>
            <a:r>
              <a:rPr lang="en-US" b="1" dirty="0" smtClean="0"/>
              <a:t>Game officials </a:t>
            </a:r>
            <a:r>
              <a:rPr lang="en-US" dirty="0" smtClean="0"/>
              <a:t>– they are your best friend or your worst enemy and can have you removed, don’t make a scene with one of them. Get to know them, talk to them about where they might be located, moving etc. They want to help but </a:t>
            </a:r>
            <a:r>
              <a:rPr lang="en-US" u="sng" dirty="0" smtClean="0"/>
              <a:t>remember</a:t>
            </a:r>
            <a:r>
              <a:rPr lang="en-US" dirty="0" smtClean="0"/>
              <a:t> they have a job to do as well.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Learning the playbook</a:t>
            </a:r>
          </a:p>
          <a:p>
            <a:r>
              <a:rPr lang="en-US" sz="3200" dirty="0" smtClean="0"/>
              <a:t>Access to the locker room (and other places most people can’t go). </a:t>
            </a:r>
          </a:p>
          <a:p>
            <a:r>
              <a:rPr lang="en-US" sz="3200" dirty="0" smtClean="0"/>
              <a:t>Remember this comes at a price – and you have to pay that price or lose that source. </a:t>
            </a:r>
          </a:p>
          <a:p>
            <a:r>
              <a:rPr lang="en-US" sz="3200" dirty="0" smtClean="0"/>
              <a:t>Learn their language, not just fake knowledge, really know it.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Access to playbook</a:t>
            </a:r>
          </a:p>
          <a:p>
            <a:r>
              <a:rPr lang="en-US" sz="3600" dirty="0" smtClean="0"/>
              <a:t>Inside information – locker room talk</a:t>
            </a:r>
          </a:p>
          <a:p>
            <a:r>
              <a:rPr lang="en-US" sz="3600" dirty="0" smtClean="0"/>
              <a:t>Familiarity leads to relationships and potential scripted photos/special shots</a:t>
            </a:r>
          </a:p>
          <a:p>
            <a:r>
              <a:rPr lang="en-US" sz="3600" dirty="0" smtClean="0"/>
              <a:t>Good people to get to know - popularity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UIL rules 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79120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 tooltip="http://www.uiltexas.org/media/info/photographer-guidelines"/>
              </a:rPr>
              <a:t>http://www.uiltexas.org/media/info/photographer-guidelines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7315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Discussions on these topics: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http://www.texasphotoforum.com/forum/sports/111266-uil-photography-policy.html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http://www.sportsshooter.com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6482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these rules apply to you: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Your home gym </a:t>
            </a:r>
          </a:p>
          <a:p>
            <a:pPr marL="342900" indent="-342900">
              <a:buAutoNum type="arabicPeriod"/>
            </a:pPr>
            <a:r>
              <a:rPr lang="en-US" dirty="0" smtClean="0"/>
              <a:t>On the road</a:t>
            </a:r>
          </a:p>
          <a:p>
            <a:pPr marL="342900" indent="-342900">
              <a:buAutoNum type="arabicPeriod"/>
            </a:pPr>
            <a:r>
              <a:rPr lang="en-US" dirty="0" smtClean="0"/>
              <a:t>Playoffs</a:t>
            </a:r>
          </a:p>
          <a:p>
            <a:pPr marL="342900" indent="-342900">
              <a:buAutoNum type="arabicPeriod"/>
            </a:pPr>
            <a:r>
              <a:rPr lang="en-US" dirty="0" smtClean="0"/>
              <a:t>State Championships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actual moments captures during game play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players, coaches, or fans reacting to the events of the game/match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Rituals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athletes have their ways. Capture them! Teams and individuals have repeated actions that help them get “Psyched” for the game.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Coach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Nobody is more invested in what is happening on the court than the coach. Keep an eye on him or her.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They can be terrifically goofy/intense/emotional. Turn around and shoot them.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These are great photos because of their composition, lighting, or off-beat content, not necessarily their importance.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https://docs.google.com/present/embed?pli=1&amp;id=d92hp8q_29gbdpgwhr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 examples</a:t>
            </a:r>
            <a:endParaRPr lang="en-US" dirty="0"/>
          </a:p>
        </p:txBody>
      </p:sp>
      <p:pic>
        <p:nvPicPr>
          <p:cNvPr id="4" name="Content Placeholder 3" descr="12765_baseball_lukeypuk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3320561" cy="2514600"/>
          </a:xfrm>
        </p:spPr>
      </p:pic>
      <p:pic>
        <p:nvPicPr>
          <p:cNvPr id="5" name="Picture 4" descr="12765_christian zuniga_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581400"/>
            <a:ext cx="2286000" cy="3200400"/>
          </a:xfrm>
          <a:prstGeom prst="rect">
            <a:avLst/>
          </a:prstGeom>
        </p:spPr>
      </p:pic>
      <p:pic>
        <p:nvPicPr>
          <p:cNvPr id="6" name="Picture 5" descr="12765_yodunk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81000"/>
            <a:ext cx="3552017" cy="6248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Action examples</a:t>
            </a:r>
            <a:endParaRPr lang="en-US" dirty="0"/>
          </a:p>
        </p:txBody>
      </p:sp>
      <p:pic>
        <p:nvPicPr>
          <p:cNvPr id="4" name="Content Placeholder 3" descr="newstar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3410706" cy="3581241"/>
          </a:xfrm>
        </p:spPr>
      </p:pic>
      <p:pic>
        <p:nvPicPr>
          <p:cNvPr id="5" name="Picture 4" descr="12765_pitcherjv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838200"/>
            <a:ext cx="4526733" cy="5715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748</TotalTime>
  <Words>1457</Words>
  <Application>Microsoft Macintosh PowerPoint</Application>
  <PresentationFormat>On-screen Show (4:3)</PresentationFormat>
  <Paragraphs>168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Half-Nelson</vt:lpstr>
      <vt:lpstr>Getting that GREAT shot!!</vt:lpstr>
      <vt:lpstr>Building relationships</vt:lpstr>
      <vt:lpstr>Coaches</vt:lpstr>
      <vt:lpstr>Players</vt:lpstr>
      <vt:lpstr>UIL rules you need to know</vt:lpstr>
      <vt:lpstr>Types of Photos</vt:lpstr>
      <vt:lpstr>Action examples</vt:lpstr>
      <vt:lpstr>More Action examples</vt:lpstr>
      <vt:lpstr>Action continued</vt:lpstr>
      <vt:lpstr>Action continued</vt:lpstr>
      <vt:lpstr>Reaction examples</vt:lpstr>
      <vt:lpstr>Reaction continued</vt:lpstr>
      <vt:lpstr>Rituals</vt:lpstr>
      <vt:lpstr>Ritual continued</vt:lpstr>
      <vt:lpstr>Coach</vt:lpstr>
      <vt:lpstr>Fans</vt:lpstr>
      <vt:lpstr>Feature</vt:lpstr>
      <vt:lpstr>Features continued</vt:lpstr>
      <vt:lpstr>Location, Location, Location</vt:lpstr>
      <vt:lpstr>Football</vt:lpstr>
      <vt:lpstr>Basketball</vt:lpstr>
      <vt:lpstr>Baseball / softball</vt:lpstr>
      <vt:lpstr>Wrestling</vt:lpstr>
      <vt:lpstr>Soccer</vt:lpstr>
      <vt:lpstr>Volleyball</vt:lpstr>
      <vt:lpstr>Misc. </vt:lpstr>
      <vt:lpstr>Mistakes my kids make</vt:lpstr>
      <vt:lpstr>Equipment</vt:lpstr>
    </vt:vector>
  </TitlesOfParts>
  <Company>Austin Independent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Half-Nelson</dc:title>
  <dc:creator>Windows User</dc:creator>
  <cp:lastModifiedBy>ardadmin</cp:lastModifiedBy>
  <cp:revision>76</cp:revision>
  <dcterms:created xsi:type="dcterms:W3CDTF">2011-04-07T15:16:43Z</dcterms:created>
  <dcterms:modified xsi:type="dcterms:W3CDTF">2012-04-26T23:42:49Z</dcterms:modified>
</cp:coreProperties>
</file>