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92" r:id="rId3"/>
    <p:sldId id="301" r:id="rId4"/>
    <p:sldId id="300" r:id="rId5"/>
    <p:sldId id="294" r:id="rId6"/>
    <p:sldId id="295" r:id="rId7"/>
    <p:sldId id="287" r:id="rId8"/>
    <p:sldId id="288" r:id="rId9"/>
    <p:sldId id="290" r:id="rId10"/>
    <p:sldId id="262" r:id="rId11"/>
    <p:sldId id="302" r:id="rId12"/>
    <p:sldId id="293" r:id="rId13"/>
    <p:sldId id="303" r:id="rId14"/>
    <p:sldId id="283" r:id="rId15"/>
    <p:sldId id="286" r:id="rId16"/>
    <p:sldId id="306" r:id="rId17"/>
    <p:sldId id="305" r:id="rId18"/>
    <p:sldId id="275" r:id="rId19"/>
    <p:sldId id="277" r:id="rId20"/>
    <p:sldId id="276" r:id="rId21"/>
    <p:sldId id="278" r:id="rId22"/>
    <p:sldId id="280" r:id="rId23"/>
    <p:sldId id="279" r:id="rId24"/>
    <p:sldId id="263" r:id="rId25"/>
    <p:sldId id="299" r:id="rId26"/>
    <p:sldId id="297" r:id="rId27"/>
    <p:sldId id="298" r:id="rId28"/>
    <p:sldId id="30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9"/>
  </p:normalViewPr>
  <p:slideViewPr>
    <p:cSldViewPr snapToGrid="0" snapToObjects="1">
      <p:cViewPr varScale="1">
        <p:scale>
          <a:sx n="95" d="100"/>
          <a:sy n="95" d="100"/>
        </p:scale>
        <p:origin x="200" y="35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F54B1-7100-8344-B32E-B22279A333B1}" type="datetimeFigureOut">
              <a:rPr lang="en-US" smtClean="0"/>
              <a:t>12/9/20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3890A9-0D64-D944-9A7B-0B9494637BD3}" type="slidenum">
              <a:rPr lang="en-US" smtClean="0"/>
              <a:t>‹#›</a:t>
            </a:fld>
            <a:endParaRPr lang="en-US"/>
          </a:p>
        </p:txBody>
      </p:sp>
    </p:spTree>
    <p:extLst>
      <p:ext uri="{BB962C8B-B14F-4D97-AF65-F5344CB8AC3E}">
        <p14:creationId xmlns:p14="http://schemas.microsoft.com/office/powerpoint/2010/main" val="288855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WSJ model for feature writing:</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Anecdotal lead, Nut graph, Body of the story is supporting information (quotes, statistics, developments, Ending includes anecdote relating to lead</a:t>
            </a:r>
          </a:p>
          <a:p>
            <a:endParaRPr lang="en-US" dirty="0"/>
          </a:p>
        </p:txBody>
      </p:sp>
      <p:sp>
        <p:nvSpPr>
          <p:cNvPr id="4" name="Slide Number Placeholder 3"/>
          <p:cNvSpPr>
            <a:spLocks noGrp="1"/>
          </p:cNvSpPr>
          <p:nvPr>
            <p:ph type="sldNum" sz="quarter" idx="5"/>
          </p:nvPr>
        </p:nvSpPr>
        <p:spPr/>
        <p:txBody>
          <a:bodyPr/>
          <a:lstStyle/>
          <a:p>
            <a:fld id="{E13890A9-0D64-D944-9A7B-0B9494637BD3}" type="slidenum">
              <a:rPr lang="en-US" smtClean="0"/>
              <a:t>5</a:t>
            </a:fld>
            <a:endParaRPr lang="en-US"/>
          </a:p>
        </p:txBody>
      </p:sp>
    </p:spTree>
    <p:extLst>
      <p:ext uri="{BB962C8B-B14F-4D97-AF65-F5344CB8AC3E}">
        <p14:creationId xmlns:p14="http://schemas.microsoft.com/office/powerpoint/2010/main" val="27471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9CBF-D952-2047-BA87-04FED533FC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DECDA-59A5-5446-80D4-7F3357E1C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0722D2-B9B7-584A-8DC6-10ADA618A39D}"/>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80596191-93F9-194E-B878-FE9EF3C141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46F656C-3D1C-FD4E-9291-DAE2D0BD0E9C}"/>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7086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77F5-DC0F-E346-BD5F-2A343CB967D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39E2C-22D1-D147-A6C2-51713CC20D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CD050-7223-004F-AC14-2907928EEEDD}"/>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9996AF68-0E1C-B947-9F2C-DFEC36AF0B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0DD0E3-852E-2E43-A9F4-7F5A4729BCF6}"/>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100155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D11A03-DD58-7F4B-81D7-C8DDD086DF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78B0D-E7B0-BC4C-87B3-4DC24AA6B1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091FC-256D-D846-844D-1AD12962EDBB}"/>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5C22504A-0617-7B43-A128-F1E6C20040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587229-4541-FD4E-8408-A929CFC12D48}"/>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93232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C5C6-9817-4D4D-AAFF-7F13A3F70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6A0F9B-BE1D-6448-A39F-B0625C48D0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30A79-5283-0243-8868-8E97DE6148DC}"/>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D2A9706F-888D-CD4B-97E8-2A0678E1E0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24DDAF-C36A-0D49-92C9-7DA3C875F467}"/>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82756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586F-7D98-4445-8B51-633EEB7D9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C1A0F4-CD58-2D48-B927-95DB1404EC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61DAC1-7855-0042-898B-E6680E95E81B}"/>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F1468813-6A7C-864D-B142-D3746A6F35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A732F0-1D6C-ED49-BD48-E4CBAA4EAC1B}"/>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375597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E97A-9A88-004F-AA2D-FE4D39C2C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8933F4-F0C5-1649-AEBE-A55C4A95E0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251451-6595-7A4C-9ABE-A22EBA0EF75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DAC21C-8B8A-C845-BA7F-181F45C39FFD}"/>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6" name="Footer Placeholder 5">
            <a:extLst>
              <a:ext uri="{FF2B5EF4-FFF2-40B4-BE49-F238E27FC236}">
                <a16:creationId xmlns:a16="http://schemas.microsoft.com/office/drawing/2014/main" id="{AD7A04CC-B334-EB48-AC84-E90479D0D7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7C770F-F7C2-ED40-99F6-EAA0C1613C88}"/>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233368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1A7C-3D40-9243-BC5F-A70C700EF6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641796-A3E8-8B4C-B2B6-685C173A7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C4D800-AC89-D249-9543-E9F64DBBAE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B624EA-16F7-8F45-9DBA-11A1B7BA5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77B5928-439D-3A4B-91BB-0A05F99A44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4F9CED-C1E5-8540-A486-4B5760503A70}"/>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8" name="Footer Placeholder 7">
            <a:extLst>
              <a:ext uri="{FF2B5EF4-FFF2-40B4-BE49-F238E27FC236}">
                <a16:creationId xmlns:a16="http://schemas.microsoft.com/office/drawing/2014/main" id="{F7AAB16A-E5A1-6444-B409-72BB4D22566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FFF9D2C-2C24-3C40-A2EC-F08882EA6759}"/>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11206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34C0-C542-674F-AC64-1308B995BF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E6FC5A-EC9B-D441-8A98-C719B0EF3866}"/>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4" name="Footer Placeholder 3">
            <a:extLst>
              <a:ext uri="{FF2B5EF4-FFF2-40B4-BE49-F238E27FC236}">
                <a16:creationId xmlns:a16="http://schemas.microsoft.com/office/drawing/2014/main" id="{A8317E85-B0E1-1A4B-AEF3-57D4991E75E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422DD78-2518-494D-9806-FDB7A7D4284B}"/>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69969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08F0D-ADD5-204D-899F-D232F2A26279}"/>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3" name="Footer Placeholder 2">
            <a:extLst>
              <a:ext uri="{FF2B5EF4-FFF2-40B4-BE49-F238E27FC236}">
                <a16:creationId xmlns:a16="http://schemas.microsoft.com/office/drawing/2014/main" id="{64B9D610-DE2F-B146-B3BB-AAAB3603A0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58639A-B054-7F4B-B6C3-69C5985BC823}"/>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309282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CF15-C00F-2F4B-AABF-78FF18071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91FED9-0C96-3047-94E3-D2A5C5786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052B30-78FD-4B4C-9C41-713C33E9F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3B89DD-C311-154B-A6E9-2AB8A9C109D0}"/>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6" name="Footer Placeholder 5">
            <a:extLst>
              <a:ext uri="{FF2B5EF4-FFF2-40B4-BE49-F238E27FC236}">
                <a16:creationId xmlns:a16="http://schemas.microsoft.com/office/drawing/2014/main" id="{C93445DC-DC87-0A40-8C84-9F7EE6C527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E013991-6848-8445-B31D-281587848F61}"/>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374079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34E5-E065-1A42-BE5C-398DB2E59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C9D8F6-8201-3F48-8E35-BC8FAD0A58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8A79F8-1B36-0C4C-A30A-60E4E9096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BDB544-EE49-314A-BF80-A40A9E104AAE}"/>
              </a:ext>
            </a:extLst>
          </p:cNvPr>
          <p:cNvSpPr>
            <a:spLocks noGrp="1"/>
          </p:cNvSpPr>
          <p:nvPr>
            <p:ph type="dt" sz="half" idx="10"/>
          </p:nvPr>
        </p:nvSpPr>
        <p:spPr/>
        <p:txBody>
          <a:bodyPr/>
          <a:lstStyle/>
          <a:p>
            <a:fld id="{0F7C4438-4CB4-4B49-8BF6-3DED6CC311B7}" type="datetimeFigureOut">
              <a:rPr lang="en-US" smtClean="0"/>
              <a:t>12/8/20</a:t>
            </a:fld>
            <a:endParaRPr lang="en-US" dirty="0"/>
          </a:p>
        </p:txBody>
      </p:sp>
      <p:sp>
        <p:nvSpPr>
          <p:cNvPr id="6" name="Footer Placeholder 5">
            <a:extLst>
              <a:ext uri="{FF2B5EF4-FFF2-40B4-BE49-F238E27FC236}">
                <a16:creationId xmlns:a16="http://schemas.microsoft.com/office/drawing/2014/main" id="{A6997FE3-A705-8449-B66E-0CA3DDEA22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E1536F-6540-C44C-B334-4A23C69E3B7A}"/>
              </a:ext>
            </a:extLst>
          </p:cNvPr>
          <p:cNvSpPr>
            <a:spLocks noGrp="1"/>
          </p:cNvSpPr>
          <p:nvPr>
            <p:ph type="sldNum" sz="quarter" idx="12"/>
          </p:nvPr>
        </p:nvSpPr>
        <p:spPr/>
        <p:txBody>
          <a:bodyPr/>
          <a:lstStyle/>
          <a:p>
            <a:fld id="{E6B6E190-DCCB-984E-B470-068F30F0320E}" type="slidenum">
              <a:rPr lang="en-US" smtClean="0"/>
              <a:t>‹#›</a:t>
            </a:fld>
            <a:endParaRPr lang="en-US" dirty="0"/>
          </a:p>
        </p:txBody>
      </p:sp>
    </p:spTree>
    <p:extLst>
      <p:ext uri="{BB962C8B-B14F-4D97-AF65-F5344CB8AC3E}">
        <p14:creationId xmlns:p14="http://schemas.microsoft.com/office/powerpoint/2010/main" val="1089562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A25C17-AE7C-8945-9375-6257328CCF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37207A-9F09-A84A-9E46-29503D19B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1E397F-690D-3947-BFAF-0D97B0CEF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C4438-4CB4-4B49-8BF6-3DED6CC311B7}" type="datetimeFigureOut">
              <a:rPr lang="en-US" smtClean="0"/>
              <a:t>12/8/20</a:t>
            </a:fld>
            <a:endParaRPr lang="en-US" dirty="0"/>
          </a:p>
        </p:txBody>
      </p:sp>
      <p:sp>
        <p:nvSpPr>
          <p:cNvPr id="5" name="Footer Placeholder 4">
            <a:extLst>
              <a:ext uri="{FF2B5EF4-FFF2-40B4-BE49-F238E27FC236}">
                <a16:creationId xmlns:a16="http://schemas.microsoft.com/office/drawing/2014/main" id="{10FEF7CE-CF6F-7942-BCA9-4FCFD1527F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0C4496-B424-DA45-AD23-0822188D68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6E190-DCCB-984E-B470-068F30F0320E}" type="slidenum">
              <a:rPr lang="en-US" smtClean="0"/>
              <a:t>‹#›</a:t>
            </a:fld>
            <a:endParaRPr lang="en-US" dirty="0"/>
          </a:p>
        </p:txBody>
      </p:sp>
    </p:spTree>
    <p:extLst>
      <p:ext uri="{BB962C8B-B14F-4D97-AF65-F5344CB8AC3E}">
        <p14:creationId xmlns:p14="http://schemas.microsoft.com/office/powerpoint/2010/main" val="2146056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utexas.edu/about/facts-and-figures" TargetMode="External"/><Relationship Id="rId2" Type="http://schemas.openxmlformats.org/officeDocument/2006/relationships/hyperlink" Target="https://world.utexas.edu/isss/intercultural/international-housing"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utexas.app.box.com/v/2016repor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utexas.edu/about/facts-and-figures" TargetMode="External"/><Relationship Id="rId2" Type="http://schemas.openxmlformats.org/officeDocument/2006/relationships/hyperlink" Target="https://world.utexas.edu/isss/intercultural/international-housing" TargetMode="External"/><Relationship Id="rId1" Type="http://schemas.openxmlformats.org/officeDocument/2006/relationships/slideLayout" Target="../slideLayouts/slideLayout5.xml"/><Relationship Id="rId4" Type="http://schemas.openxmlformats.org/officeDocument/2006/relationships/hyperlink" Target="https://utexas.app.box.com/v/2016report"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mailto:kathleen.mcelroy@austin.utexas.edu"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FDEC-99C6-7D4D-9A69-F0DF42E8ED92}"/>
              </a:ext>
            </a:extLst>
          </p:cNvPr>
          <p:cNvSpPr>
            <a:spLocks noGrp="1"/>
          </p:cNvSpPr>
          <p:nvPr>
            <p:ph type="ctrTitle"/>
          </p:nvPr>
        </p:nvSpPr>
        <p:spPr>
          <a:xfrm>
            <a:off x="2613211" y="1184696"/>
            <a:ext cx="9144000" cy="2387600"/>
          </a:xfrm>
        </p:spPr>
        <p:txBody>
          <a:bodyPr>
            <a:normAutofit/>
          </a:bodyPr>
          <a:lstStyle/>
          <a:p>
            <a:r>
              <a:rPr lang="en-US" dirty="0"/>
              <a:t>Hunting for Nut Graphs: Writing with Purpose</a:t>
            </a:r>
          </a:p>
        </p:txBody>
      </p:sp>
      <p:sp>
        <p:nvSpPr>
          <p:cNvPr id="3" name="Subtitle 2">
            <a:extLst>
              <a:ext uri="{FF2B5EF4-FFF2-40B4-BE49-F238E27FC236}">
                <a16:creationId xmlns:a16="http://schemas.microsoft.com/office/drawing/2014/main" id="{0180A212-F1B1-164D-ADD6-5C35ADF0BF12}"/>
              </a:ext>
            </a:extLst>
          </p:cNvPr>
          <p:cNvSpPr>
            <a:spLocks noGrp="1"/>
          </p:cNvSpPr>
          <p:nvPr>
            <p:ph type="subTitle" idx="1"/>
          </p:nvPr>
        </p:nvSpPr>
        <p:spPr>
          <a:xfrm>
            <a:off x="2613211" y="3761628"/>
            <a:ext cx="9144000" cy="1655762"/>
          </a:xfrm>
        </p:spPr>
        <p:txBody>
          <a:bodyPr/>
          <a:lstStyle/>
          <a:p>
            <a:r>
              <a:rPr lang="en-US" dirty="0"/>
              <a:t>Kathleen McElroy, University of Texas at Austin</a:t>
            </a:r>
          </a:p>
          <a:p>
            <a:r>
              <a:rPr lang="en-US" dirty="0"/>
              <a:t>School of Journalism and Media</a:t>
            </a:r>
          </a:p>
          <a:p>
            <a:r>
              <a:rPr lang="en-US" dirty="0"/>
              <a:t>December 2020</a:t>
            </a:r>
          </a:p>
        </p:txBody>
      </p:sp>
      <p:pic>
        <p:nvPicPr>
          <p:cNvPr id="5" name="Picture 4">
            <a:extLst>
              <a:ext uri="{FF2B5EF4-FFF2-40B4-BE49-F238E27FC236}">
                <a16:creationId xmlns:a16="http://schemas.microsoft.com/office/drawing/2014/main" id="{8F417BF2-F33D-F548-88F9-8E57810F20C9}"/>
              </a:ext>
            </a:extLst>
          </p:cNvPr>
          <p:cNvPicPr>
            <a:picLocks noChangeAspect="1"/>
          </p:cNvPicPr>
          <p:nvPr/>
        </p:nvPicPr>
        <p:blipFill>
          <a:blip r:embed="rId2"/>
          <a:stretch>
            <a:fillRect/>
          </a:stretch>
        </p:blipFill>
        <p:spPr>
          <a:xfrm>
            <a:off x="764988" y="1974850"/>
            <a:ext cx="2348302" cy="2287868"/>
          </a:xfrm>
          <a:prstGeom prst="rect">
            <a:avLst/>
          </a:prstGeom>
        </p:spPr>
      </p:pic>
    </p:spTree>
    <p:extLst>
      <p:ext uri="{BB962C8B-B14F-4D97-AF65-F5344CB8AC3E}">
        <p14:creationId xmlns:p14="http://schemas.microsoft.com/office/powerpoint/2010/main" val="2132155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 graphs work in all stories</a:t>
            </a:r>
          </a:p>
        </p:txBody>
      </p:sp>
      <p:sp>
        <p:nvSpPr>
          <p:cNvPr id="5" name="Text Placeholder 4"/>
          <p:cNvSpPr>
            <a:spLocks noGrp="1"/>
          </p:cNvSpPr>
          <p:nvPr>
            <p:ph type="body" sz="quarter" idx="3"/>
          </p:nvPr>
        </p:nvSpPr>
        <p:spPr>
          <a:xfrm>
            <a:off x="497542" y="1671638"/>
            <a:ext cx="5183188" cy="823912"/>
          </a:xfrm>
        </p:spPr>
        <p:txBody>
          <a:bodyPr/>
          <a:lstStyle/>
          <a:p>
            <a:r>
              <a:rPr lang="en-US" dirty="0"/>
              <a:t>With traditional hard-news lede:</a:t>
            </a:r>
          </a:p>
        </p:txBody>
      </p:sp>
      <p:sp>
        <p:nvSpPr>
          <p:cNvPr id="6" name="Content Placeholder 5"/>
          <p:cNvSpPr>
            <a:spLocks noGrp="1"/>
          </p:cNvSpPr>
          <p:nvPr>
            <p:ph sz="quarter" idx="4"/>
          </p:nvPr>
        </p:nvSpPr>
        <p:spPr>
          <a:xfrm>
            <a:off x="497542" y="2533650"/>
            <a:ext cx="5183188" cy="3684588"/>
          </a:xfrm>
        </p:spPr>
        <p:txBody>
          <a:bodyPr/>
          <a:lstStyle/>
          <a:p>
            <a:r>
              <a:rPr lang="en-US" dirty="0"/>
              <a:t>Provides further context for the news and puts the newest news in perspective.</a:t>
            </a:r>
          </a:p>
        </p:txBody>
      </p:sp>
    </p:spTree>
    <p:extLst>
      <p:ext uri="{BB962C8B-B14F-4D97-AF65-F5344CB8AC3E}">
        <p14:creationId xmlns:p14="http://schemas.microsoft.com/office/powerpoint/2010/main" val="46426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 graphs in all stories</a:t>
            </a:r>
          </a:p>
        </p:txBody>
      </p:sp>
      <p:sp>
        <p:nvSpPr>
          <p:cNvPr id="3" name="Text Placeholder 2"/>
          <p:cNvSpPr>
            <a:spLocks noGrp="1"/>
          </p:cNvSpPr>
          <p:nvPr>
            <p:ph type="body" idx="1"/>
          </p:nvPr>
        </p:nvSpPr>
        <p:spPr>
          <a:xfrm>
            <a:off x="5937251" y="1671638"/>
            <a:ext cx="5157787" cy="823912"/>
          </a:xfrm>
        </p:spPr>
        <p:txBody>
          <a:bodyPr/>
          <a:lstStyle/>
          <a:p>
            <a:r>
              <a:rPr lang="en-US" dirty="0"/>
              <a:t>With a feature or a delayed lede:</a:t>
            </a:r>
          </a:p>
        </p:txBody>
      </p:sp>
      <p:sp>
        <p:nvSpPr>
          <p:cNvPr id="4" name="Content Placeholder 3"/>
          <p:cNvSpPr>
            <a:spLocks noGrp="1"/>
          </p:cNvSpPr>
          <p:nvPr>
            <p:ph sz="half" idx="2"/>
          </p:nvPr>
        </p:nvSpPr>
        <p:spPr>
          <a:xfrm>
            <a:off x="5937251" y="2559051"/>
            <a:ext cx="4986338" cy="876300"/>
          </a:xfrm>
        </p:spPr>
        <p:txBody>
          <a:bodyPr/>
          <a:lstStyle/>
          <a:p>
            <a:r>
              <a:rPr lang="en-US" dirty="0"/>
              <a:t>Supplies the newsworthiness of the story </a:t>
            </a:r>
          </a:p>
        </p:txBody>
      </p:sp>
      <p:sp>
        <p:nvSpPr>
          <p:cNvPr id="5" name="Text Placeholder 4"/>
          <p:cNvSpPr>
            <a:spLocks noGrp="1"/>
          </p:cNvSpPr>
          <p:nvPr>
            <p:ph type="body" sz="quarter" idx="3"/>
          </p:nvPr>
        </p:nvSpPr>
        <p:spPr>
          <a:xfrm>
            <a:off x="497542" y="1671638"/>
            <a:ext cx="5183188" cy="823912"/>
          </a:xfrm>
        </p:spPr>
        <p:txBody>
          <a:bodyPr/>
          <a:lstStyle/>
          <a:p>
            <a:r>
              <a:rPr lang="en-US" dirty="0"/>
              <a:t>With traditional hard-news lede:</a:t>
            </a:r>
          </a:p>
        </p:txBody>
      </p:sp>
      <p:sp>
        <p:nvSpPr>
          <p:cNvPr id="6" name="Content Placeholder 5"/>
          <p:cNvSpPr>
            <a:spLocks noGrp="1"/>
          </p:cNvSpPr>
          <p:nvPr>
            <p:ph sz="quarter" idx="4"/>
          </p:nvPr>
        </p:nvSpPr>
        <p:spPr>
          <a:xfrm>
            <a:off x="497542" y="2533650"/>
            <a:ext cx="5183188" cy="3684588"/>
          </a:xfrm>
        </p:spPr>
        <p:txBody>
          <a:bodyPr/>
          <a:lstStyle/>
          <a:p>
            <a:r>
              <a:rPr lang="en-US" dirty="0"/>
              <a:t>Provides further context for the news and puts the newest news in perspective.</a:t>
            </a:r>
          </a:p>
        </p:txBody>
      </p:sp>
    </p:spTree>
    <p:extLst>
      <p:ext uri="{BB962C8B-B14F-4D97-AF65-F5344CB8AC3E}">
        <p14:creationId xmlns:p14="http://schemas.microsoft.com/office/powerpoint/2010/main" val="119717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440329-55E5-0D4E-ABEF-F5204E9D2E2C}"/>
              </a:ext>
            </a:extLst>
          </p:cNvPr>
          <p:cNvPicPr>
            <a:picLocks noGrp="1" noChangeAspect="1"/>
          </p:cNvPicPr>
          <p:nvPr>
            <p:ph sz="half" idx="1"/>
          </p:nvPr>
        </p:nvPicPr>
        <p:blipFill rotWithShape="1">
          <a:blip r:embed="rId2"/>
          <a:srcRect r="1147" b="672"/>
          <a:stretch/>
        </p:blipFill>
        <p:spPr>
          <a:xfrm>
            <a:off x="2981545" y="0"/>
            <a:ext cx="2461994" cy="6572250"/>
          </a:xfrm>
        </p:spPr>
      </p:pic>
      <p:pic>
        <p:nvPicPr>
          <p:cNvPr id="8" name="Content Placeholder 7">
            <a:extLst>
              <a:ext uri="{FF2B5EF4-FFF2-40B4-BE49-F238E27FC236}">
                <a16:creationId xmlns:a16="http://schemas.microsoft.com/office/drawing/2014/main" id="{F6CB16CC-75C0-8148-9FA7-8F88BB34A1AF}"/>
              </a:ext>
            </a:extLst>
          </p:cNvPr>
          <p:cNvPicPr>
            <a:picLocks noGrp="1" noChangeAspect="1"/>
          </p:cNvPicPr>
          <p:nvPr>
            <p:ph sz="half" idx="2"/>
          </p:nvPr>
        </p:nvPicPr>
        <p:blipFill>
          <a:blip r:embed="rId3"/>
          <a:stretch>
            <a:fillRect/>
          </a:stretch>
        </p:blipFill>
        <p:spPr>
          <a:xfrm>
            <a:off x="6273005" y="1882774"/>
            <a:ext cx="4630291" cy="4630291"/>
          </a:xfrm>
        </p:spPr>
      </p:pic>
      <p:sp>
        <p:nvSpPr>
          <p:cNvPr id="9" name="Lightning Bolt 8">
            <a:extLst>
              <a:ext uri="{FF2B5EF4-FFF2-40B4-BE49-F238E27FC236}">
                <a16:creationId xmlns:a16="http://schemas.microsoft.com/office/drawing/2014/main" id="{9B9F033D-469A-C54B-AF2E-144C3BEF2409}"/>
              </a:ext>
            </a:extLst>
          </p:cNvPr>
          <p:cNvSpPr/>
          <p:nvPr/>
        </p:nvSpPr>
        <p:spPr>
          <a:xfrm rot="19648463">
            <a:off x="1715114" y="5079341"/>
            <a:ext cx="1005977" cy="1262272"/>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EBF4354-FAC2-4A48-94E1-54352FBA3EBA}"/>
              </a:ext>
            </a:extLst>
          </p:cNvPr>
          <p:cNvSpPr txBox="1"/>
          <p:nvPr/>
        </p:nvSpPr>
        <p:spPr>
          <a:xfrm>
            <a:off x="848163" y="4307723"/>
            <a:ext cx="2294952" cy="1200329"/>
          </a:xfrm>
          <a:prstGeom prst="rect">
            <a:avLst/>
          </a:prstGeom>
          <a:noFill/>
        </p:spPr>
        <p:txBody>
          <a:bodyPr wrap="square" rtlCol="0">
            <a:spAutoFit/>
          </a:bodyPr>
          <a:lstStyle/>
          <a:p>
            <a:r>
              <a:rPr lang="en-US" dirty="0"/>
              <a:t>Nut graph </a:t>
            </a:r>
          </a:p>
          <a:p>
            <a:r>
              <a:rPr lang="en-US" dirty="0"/>
              <a:t>with  </a:t>
            </a:r>
          </a:p>
          <a:p>
            <a:r>
              <a:rPr lang="en-US" dirty="0"/>
              <a:t>a news </a:t>
            </a:r>
          </a:p>
          <a:p>
            <a:r>
              <a:rPr lang="en-US" dirty="0"/>
              <a:t>lede</a:t>
            </a:r>
          </a:p>
        </p:txBody>
      </p:sp>
      <p:sp>
        <p:nvSpPr>
          <p:cNvPr id="11" name="Lightning Bolt 10">
            <a:extLst>
              <a:ext uri="{FF2B5EF4-FFF2-40B4-BE49-F238E27FC236}">
                <a16:creationId xmlns:a16="http://schemas.microsoft.com/office/drawing/2014/main" id="{BDFA0848-0FAA-E840-8AEB-0F375B010377}"/>
              </a:ext>
            </a:extLst>
          </p:cNvPr>
          <p:cNvSpPr/>
          <p:nvPr/>
        </p:nvSpPr>
        <p:spPr>
          <a:xfrm rot="10369030">
            <a:off x="10764783" y="3850523"/>
            <a:ext cx="914400" cy="914400"/>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AD9A5F4-E25B-B04D-A6CB-5DB55F162EF0}"/>
              </a:ext>
            </a:extLst>
          </p:cNvPr>
          <p:cNvSpPr txBox="1"/>
          <p:nvPr/>
        </p:nvSpPr>
        <p:spPr>
          <a:xfrm>
            <a:off x="10624344" y="4787147"/>
            <a:ext cx="1567656" cy="923330"/>
          </a:xfrm>
          <a:prstGeom prst="rect">
            <a:avLst/>
          </a:prstGeom>
          <a:noFill/>
        </p:spPr>
        <p:txBody>
          <a:bodyPr wrap="square" rtlCol="0">
            <a:spAutoFit/>
          </a:bodyPr>
          <a:lstStyle/>
          <a:p>
            <a:r>
              <a:rPr lang="en-US" dirty="0"/>
              <a:t>Nut graph with a </a:t>
            </a:r>
          </a:p>
          <a:p>
            <a:r>
              <a:rPr lang="en-US" dirty="0"/>
              <a:t>delayed lede</a:t>
            </a:r>
          </a:p>
        </p:txBody>
      </p:sp>
      <p:pic>
        <p:nvPicPr>
          <p:cNvPr id="14" name="Picture 13">
            <a:extLst>
              <a:ext uri="{FF2B5EF4-FFF2-40B4-BE49-F238E27FC236}">
                <a16:creationId xmlns:a16="http://schemas.microsoft.com/office/drawing/2014/main" id="{CC6211BE-123D-2042-B0FD-4BEA68DEAB10}"/>
              </a:ext>
            </a:extLst>
          </p:cNvPr>
          <p:cNvPicPr>
            <a:picLocks noChangeAspect="1"/>
          </p:cNvPicPr>
          <p:nvPr/>
        </p:nvPicPr>
        <p:blipFill>
          <a:blip r:embed="rId4"/>
          <a:stretch>
            <a:fillRect/>
          </a:stretch>
        </p:blipFill>
        <p:spPr>
          <a:xfrm>
            <a:off x="7856538" y="0"/>
            <a:ext cx="4051300" cy="889000"/>
          </a:xfrm>
          <a:prstGeom prst="rect">
            <a:avLst/>
          </a:prstGeom>
        </p:spPr>
      </p:pic>
    </p:spTree>
    <p:extLst>
      <p:ext uri="{BB962C8B-B14F-4D97-AF65-F5344CB8AC3E}">
        <p14:creationId xmlns:p14="http://schemas.microsoft.com/office/powerpoint/2010/main" val="3710384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F16B2-03A6-5D40-85F1-E98B3CFE879D}"/>
              </a:ext>
            </a:extLst>
          </p:cNvPr>
          <p:cNvPicPr>
            <a:picLocks noChangeAspect="1"/>
          </p:cNvPicPr>
          <p:nvPr/>
        </p:nvPicPr>
        <p:blipFill>
          <a:blip r:embed="rId2"/>
          <a:stretch>
            <a:fillRect/>
          </a:stretch>
        </p:blipFill>
        <p:spPr>
          <a:xfrm>
            <a:off x="242047" y="355108"/>
            <a:ext cx="3590365" cy="629239"/>
          </a:xfrm>
          <a:prstGeom prst="rect">
            <a:avLst/>
          </a:prstGeom>
        </p:spPr>
      </p:pic>
      <p:pic>
        <p:nvPicPr>
          <p:cNvPr id="5" name="Picture 4">
            <a:extLst>
              <a:ext uri="{FF2B5EF4-FFF2-40B4-BE49-F238E27FC236}">
                <a16:creationId xmlns:a16="http://schemas.microsoft.com/office/drawing/2014/main" id="{201B2305-2D66-FD4E-B257-B58C473603FF}"/>
              </a:ext>
            </a:extLst>
          </p:cNvPr>
          <p:cNvPicPr>
            <a:picLocks noChangeAspect="1"/>
          </p:cNvPicPr>
          <p:nvPr/>
        </p:nvPicPr>
        <p:blipFill>
          <a:blip r:embed="rId3"/>
          <a:stretch>
            <a:fillRect/>
          </a:stretch>
        </p:blipFill>
        <p:spPr>
          <a:xfrm>
            <a:off x="242047" y="1035933"/>
            <a:ext cx="8217648" cy="1393427"/>
          </a:xfrm>
          <a:prstGeom prst="rect">
            <a:avLst/>
          </a:prstGeom>
        </p:spPr>
      </p:pic>
      <p:sp>
        <p:nvSpPr>
          <p:cNvPr id="6" name="TextBox 5">
            <a:extLst>
              <a:ext uri="{FF2B5EF4-FFF2-40B4-BE49-F238E27FC236}">
                <a16:creationId xmlns:a16="http://schemas.microsoft.com/office/drawing/2014/main" id="{5E7D0436-92F1-4445-937B-8F5C08E0A1D6}"/>
              </a:ext>
            </a:extLst>
          </p:cNvPr>
          <p:cNvSpPr txBox="1"/>
          <p:nvPr/>
        </p:nvSpPr>
        <p:spPr>
          <a:xfrm>
            <a:off x="242047" y="2610683"/>
            <a:ext cx="11806518" cy="4493538"/>
          </a:xfrm>
          <a:prstGeom prst="rect">
            <a:avLst/>
          </a:prstGeom>
          <a:noFill/>
        </p:spPr>
        <p:txBody>
          <a:bodyPr wrap="square" rtlCol="0">
            <a:spAutoFit/>
          </a:bodyPr>
          <a:lstStyle/>
          <a:p>
            <a:r>
              <a:rPr lang="en-US" sz="1600" b="1" dirty="0"/>
              <a:t>By TYRA DAMM </a:t>
            </a:r>
          </a:p>
          <a:p>
            <a:endParaRPr lang="en-US" dirty="0"/>
          </a:p>
          <a:p>
            <a:r>
              <a:rPr lang="en-US" b="1" dirty="0"/>
              <a:t>When the world started to shut down in March this year, I was thinking in terms of a couple of weeks.</a:t>
            </a:r>
          </a:p>
          <a:p>
            <a:endParaRPr lang="en-US" dirty="0"/>
          </a:p>
          <a:p>
            <a:r>
              <a:rPr lang="en-US" dirty="0"/>
              <a:t>For example, “We’ll be back in school in two weeks,” and “I’ll buy just a couple of masks to get us through the next couple of weeks,” and “We have enough toilet paper to get us through a couple of weeks.”</a:t>
            </a:r>
          </a:p>
          <a:p>
            <a:endParaRPr lang="en-US" dirty="0"/>
          </a:p>
          <a:p>
            <a:r>
              <a:rPr lang="en-US" dirty="0">
                <a:effectLst/>
              </a:rPr>
              <a:t>My spring break 2020 optimism and/or naivete didn’t prepare me for the pandemic-riddled reality of Christmas 2020.</a:t>
            </a:r>
          </a:p>
          <a:p>
            <a:br>
              <a:rPr lang="en-US" dirty="0">
                <a:effectLst/>
              </a:rPr>
            </a:br>
            <a:r>
              <a:rPr lang="en-US" b="1" dirty="0"/>
              <a:t>Now that December is here, I continue to wonder if I’m making the best of the circumstances, if I’m too cautious or too careless. And, as I often do with uncharted conditions, I wonder how my late grandmother would have handled the whole thing.</a:t>
            </a:r>
          </a:p>
          <a:p>
            <a:endParaRPr lang="en-US" dirty="0"/>
          </a:p>
          <a:p>
            <a:r>
              <a:rPr lang="en-US" dirty="0"/>
              <a:t>Gramma Kathryn was a treasure. Creative, funny, stubborn. Artist, gardener, wordsmith. She died in 2005, but her legacy lives on in published poetry, handwritten recipes and tales from anyone who knew her and loved her.</a:t>
            </a:r>
          </a:p>
          <a:p>
            <a:endParaRPr lang="en-US" dirty="0"/>
          </a:p>
        </p:txBody>
      </p:sp>
    </p:spTree>
    <p:extLst>
      <p:ext uri="{BB962C8B-B14F-4D97-AF65-F5344CB8AC3E}">
        <p14:creationId xmlns:p14="http://schemas.microsoft.com/office/powerpoint/2010/main" val="1694001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E2C3-E564-D840-B470-4A90B2854181}"/>
              </a:ext>
            </a:extLst>
          </p:cNvPr>
          <p:cNvSpPr>
            <a:spLocks noGrp="1"/>
          </p:cNvSpPr>
          <p:nvPr>
            <p:ph type="title"/>
          </p:nvPr>
        </p:nvSpPr>
        <p:spPr/>
        <p:txBody>
          <a:bodyPr/>
          <a:lstStyle/>
          <a:p>
            <a:r>
              <a:rPr lang="en-US" dirty="0"/>
              <a:t>Why this story? Why now?</a:t>
            </a:r>
          </a:p>
        </p:txBody>
      </p:sp>
      <p:sp>
        <p:nvSpPr>
          <p:cNvPr id="3" name="Content Placeholder 2">
            <a:extLst>
              <a:ext uri="{FF2B5EF4-FFF2-40B4-BE49-F238E27FC236}">
                <a16:creationId xmlns:a16="http://schemas.microsoft.com/office/drawing/2014/main" id="{35E85087-8466-5546-AC7B-CE790A69E433}"/>
              </a:ext>
            </a:extLst>
          </p:cNvPr>
          <p:cNvSpPr>
            <a:spLocks noGrp="1"/>
          </p:cNvSpPr>
          <p:nvPr>
            <p:ph sz="half" idx="1"/>
          </p:nvPr>
        </p:nvSpPr>
        <p:spPr>
          <a:xfrm>
            <a:off x="838200" y="1825625"/>
            <a:ext cx="5816600" cy="3526304"/>
          </a:xfrm>
        </p:spPr>
        <p:txBody>
          <a:bodyPr>
            <a:normAutofit lnSpcReduction="10000"/>
          </a:bodyPr>
          <a:lstStyle/>
          <a:p>
            <a:pPr marL="0" indent="0">
              <a:buNone/>
            </a:pPr>
            <a:r>
              <a:rPr lang="en-US" dirty="0"/>
              <a:t>“Before you start writing your story, you should have reread your reporting notes numerous times to ensure you have a grasp on the story. Decide what the news is and why it matters. Essentially, figure out your nut graph, then determine which kind of lead the story needs.” </a:t>
            </a:r>
          </a:p>
          <a:p>
            <a:pPr marL="0" indent="0">
              <a:buNone/>
            </a:pPr>
            <a:r>
              <a:rPr lang="en-US" dirty="0"/>
              <a:t>                                  </a:t>
            </a:r>
          </a:p>
        </p:txBody>
      </p:sp>
      <p:pic>
        <p:nvPicPr>
          <p:cNvPr id="6" name="Content Placeholder 5">
            <a:extLst>
              <a:ext uri="{FF2B5EF4-FFF2-40B4-BE49-F238E27FC236}">
                <a16:creationId xmlns:a16="http://schemas.microsoft.com/office/drawing/2014/main" id="{92FFC55F-0F11-704B-9968-F8E8D13FE9C5}"/>
              </a:ext>
            </a:extLst>
          </p:cNvPr>
          <p:cNvPicPr>
            <a:picLocks noGrp="1" noChangeAspect="1"/>
          </p:cNvPicPr>
          <p:nvPr>
            <p:ph sz="half" idx="2"/>
          </p:nvPr>
        </p:nvPicPr>
        <p:blipFill>
          <a:blip r:embed="rId2"/>
          <a:stretch>
            <a:fillRect/>
          </a:stretch>
        </p:blipFill>
        <p:spPr>
          <a:xfrm>
            <a:off x="6654800" y="1264070"/>
            <a:ext cx="3228788" cy="4900839"/>
          </a:xfrm>
        </p:spPr>
      </p:pic>
      <p:sp>
        <p:nvSpPr>
          <p:cNvPr id="7" name="TextBox 6">
            <a:extLst>
              <a:ext uri="{FF2B5EF4-FFF2-40B4-BE49-F238E27FC236}">
                <a16:creationId xmlns:a16="http://schemas.microsoft.com/office/drawing/2014/main" id="{761AEE42-ABBC-184A-BF5E-1DB427439470}"/>
              </a:ext>
            </a:extLst>
          </p:cNvPr>
          <p:cNvSpPr txBox="1"/>
          <p:nvPr/>
        </p:nvSpPr>
        <p:spPr>
          <a:xfrm>
            <a:off x="3334872" y="5486866"/>
            <a:ext cx="3454400" cy="369332"/>
          </a:xfrm>
          <a:prstGeom prst="rect">
            <a:avLst/>
          </a:prstGeom>
          <a:noFill/>
        </p:spPr>
        <p:txBody>
          <a:bodyPr wrap="square" rtlCol="0">
            <a:spAutoFit/>
          </a:bodyPr>
          <a:lstStyle/>
          <a:p>
            <a:r>
              <a:rPr lang="en-US" dirty="0"/>
              <a:t>Journalism Professor Tracy </a:t>
            </a:r>
            <a:r>
              <a:rPr lang="en-US" dirty="0" err="1"/>
              <a:t>Dahlby</a:t>
            </a:r>
            <a:r>
              <a:rPr lang="en-US" dirty="0"/>
              <a:t> </a:t>
            </a:r>
          </a:p>
        </p:txBody>
      </p:sp>
    </p:spTree>
    <p:extLst>
      <p:ext uri="{BB962C8B-B14F-4D97-AF65-F5344CB8AC3E}">
        <p14:creationId xmlns:p14="http://schemas.microsoft.com/office/powerpoint/2010/main" val="2031220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4CFE-CDE9-DC4A-A7E9-C7C60ACD8348}"/>
              </a:ext>
            </a:extLst>
          </p:cNvPr>
          <p:cNvSpPr>
            <a:spLocks noGrp="1"/>
          </p:cNvSpPr>
          <p:nvPr>
            <p:ph type="title"/>
          </p:nvPr>
        </p:nvSpPr>
        <p:spPr>
          <a:xfrm>
            <a:off x="550985" y="623033"/>
            <a:ext cx="11242430" cy="1325563"/>
          </a:xfrm>
        </p:spPr>
        <p:txBody>
          <a:bodyPr>
            <a:normAutofit/>
          </a:bodyPr>
          <a:lstStyle/>
          <a:p>
            <a:r>
              <a:rPr lang="en-US" dirty="0"/>
              <a:t>Is the nut graph near the top of the story? </a:t>
            </a:r>
          </a:p>
        </p:txBody>
      </p:sp>
      <p:sp>
        <p:nvSpPr>
          <p:cNvPr id="3" name="Content Placeholder 2">
            <a:extLst>
              <a:ext uri="{FF2B5EF4-FFF2-40B4-BE49-F238E27FC236}">
                <a16:creationId xmlns:a16="http://schemas.microsoft.com/office/drawing/2014/main" id="{98B73F59-62A0-0141-9A1B-31670A93D43E}"/>
              </a:ext>
            </a:extLst>
          </p:cNvPr>
          <p:cNvSpPr>
            <a:spLocks noGrp="1"/>
          </p:cNvSpPr>
          <p:nvPr>
            <p:ph sz="half" idx="1"/>
          </p:nvPr>
        </p:nvSpPr>
        <p:spPr>
          <a:xfrm>
            <a:off x="770793" y="2177317"/>
            <a:ext cx="5181600" cy="2746375"/>
          </a:xfrm>
        </p:spPr>
        <p:txBody>
          <a:bodyPr>
            <a:normAutofit/>
          </a:bodyPr>
          <a:lstStyle/>
          <a:p>
            <a:r>
              <a:rPr lang="en-US" dirty="0"/>
              <a:t>Does it encapsulate the meaning of the story? </a:t>
            </a:r>
            <a:endParaRPr lang="en-US" dirty="0">
              <a:effectLst/>
            </a:endParaRPr>
          </a:p>
          <a:p>
            <a:r>
              <a:rPr lang="en-US" dirty="0"/>
              <a:t>Does it tell readers why this story is important and timely? Or is this story a window into a world that we should know? </a:t>
            </a:r>
            <a:endParaRPr lang="en-US" dirty="0">
              <a:effectLst/>
            </a:endParaRPr>
          </a:p>
          <a:p>
            <a:endParaRPr lang="en-US" dirty="0"/>
          </a:p>
        </p:txBody>
      </p:sp>
      <p:sp>
        <p:nvSpPr>
          <p:cNvPr id="4" name="Content Placeholder 3">
            <a:extLst>
              <a:ext uri="{FF2B5EF4-FFF2-40B4-BE49-F238E27FC236}">
                <a16:creationId xmlns:a16="http://schemas.microsoft.com/office/drawing/2014/main" id="{451FC212-F8C5-7B43-83D1-0C270B6835C5}"/>
              </a:ext>
            </a:extLst>
          </p:cNvPr>
          <p:cNvSpPr>
            <a:spLocks noGrp="1"/>
          </p:cNvSpPr>
          <p:nvPr>
            <p:ph sz="half" idx="2"/>
          </p:nvPr>
        </p:nvSpPr>
        <p:spPr>
          <a:xfrm>
            <a:off x="5952393" y="2177317"/>
            <a:ext cx="5181600" cy="4351338"/>
          </a:xfrm>
        </p:spPr>
        <p:txBody>
          <a:bodyPr>
            <a:normAutofit/>
          </a:bodyPr>
          <a:lstStyle/>
          <a:p>
            <a:r>
              <a:rPr lang="en-US" dirty="0"/>
              <a:t>Does it explain where the story comes from, where it might be going and what’s at stake? </a:t>
            </a:r>
            <a:endParaRPr lang="en-US" dirty="0">
              <a:effectLst/>
            </a:endParaRPr>
          </a:p>
          <a:p>
            <a:r>
              <a:rPr lang="en-US" dirty="0"/>
              <a:t>Does it “billboard” the story’s key elements, be they political, social, economic, cultural, simply human or all of the above? </a:t>
            </a:r>
            <a:endParaRPr lang="en-US" dirty="0">
              <a:effectLst/>
            </a:endParaRPr>
          </a:p>
          <a:p>
            <a:endParaRPr lang="en-US" dirty="0"/>
          </a:p>
        </p:txBody>
      </p:sp>
      <p:sp>
        <p:nvSpPr>
          <p:cNvPr id="5" name="TextBox 4">
            <a:extLst>
              <a:ext uri="{FF2B5EF4-FFF2-40B4-BE49-F238E27FC236}">
                <a16:creationId xmlns:a16="http://schemas.microsoft.com/office/drawing/2014/main" id="{4A984C29-0E31-1E46-80F9-47B102D261DB}"/>
              </a:ext>
            </a:extLst>
          </p:cNvPr>
          <p:cNvSpPr txBox="1"/>
          <p:nvPr/>
        </p:nvSpPr>
        <p:spPr>
          <a:xfrm>
            <a:off x="7812741" y="5795682"/>
            <a:ext cx="3778624" cy="369332"/>
          </a:xfrm>
          <a:prstGeom prst="rect">
            <a:avLst/>
          </a:prstGeom>
          <a:noFill/>
        </p:spPr>
        <p:txBody>
          <a:bodyPr wrap="square" rtlCol="0">
            <a:spAutoFit/>
          </a:bodyPr>
          <a:lstStyle/>
          <a:p>
            <a:r>
              <a:rPr lang="en-US" dirty="0"/>
              <a:t>Journalism Professor Tracy </a:t>
            </a:r>
            <a:r>
              <a:rPr lang="en-US" dirty="0" err="1"/>
              <a:t>Dahlby</a:t>
            </a:r>
            <a:r>
              <a:rPr lang="en-US" dirty="0"/>
              <a:t> </a:t>
            </a:r>
          </a:p>
        </p:txBody>
      </p:sp>
    </p:spTree>
    <p:extLst>
      <p:ext uri="{BB962C8B-B14F-4D97-AF65-F5344CB8AC3E}">
        <p14:creationId xmlns:p14="http://schemas.microsoft.com/office/powerpoint/2010/main" val="57707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12A23-CE38-FF48-AAC1-1CC849D89B16}"/>
              </a:ext>
            </a:extLst>
          </p:cNvPr>
          <p:cNvSpPr txBox="1"/>
          <p:nvPr/>
        </p:nvSpPr>
        <p:spPr>
          <a:xfrm>
            <a:off x="906975" y="1146384"/>
            <a:ext cx="6948377" cy="461665"/>
          </a:xfrm>
          <a:prstGeom prst="rect">
            <a:avLst/>
          </a:prstGeom>
          <a:noFill/>
        </p:spPr>
        <p:txBody>
          <a:bodyPr wrap="none" rtlCol="0">
            <a:spAutoFit/>
          </a:bodyPr>
          <a:lstStyle/>
          <a:p>
            <a:r>
              <a:rPr lang="en-US" sz="2400" dirty="0"/>
              <a:t>Gathering relevant, accurate, dimensional information</a:t>
            </a:r>
          </a:p>
        </p:txBody>
      </p:sp>
      <p:sp>
        <p:nvSpPr>
          <p:cNvPr id="3" name="TextBox 2">
            <a:extLst>
              <a:ext uri="{FF2B5EF4-FFF2-40B4-BE49-F238E27FC236}">
                <a16:creationId xmlns:a16="http://schemas.microsoft.com/office/drawing/2014/main" id="{3637362F-0990-EB43-8647-4D9DFFF930FE}"/>
              </a:ext>
            </a:extLst>
          </p:cNvPr>
          <p:cNvSpPr txBox="1"/>
          <p:nvPr/>
        </p:nvSpPr>
        <p:spPr>
          <a:xfrm>
            <a:off x="1619292" y="1925185"/>
            <a:ext cx="3803990" cy="461665"/>
          </a:xfrm>
          <a:prstGeom prst="rect">
            <a:avLst/>
          </a:prstGeom>
          <a:noFill/>
        </p:spPr>
        <p:txBody>
          <a:bodyPr wrap="none" rtlCol="0">
            <a:spAutoFit/>
          </a:bodyPr>
          <a:lstStyle/>
          <a:p>
            <a:r>
              <a:rPr lang="en-US" sz="2400" dirty="0"/>
              <a:t>Incorporating relevant voices</a:t>
            </a:r>
          </a:p>
        </p:txBody>
      </p:sp>
      <p:sp>
        <p:nvSpPr>
          <p:cNvPr id="4" name="TextBox 3">
            <a:extLst>
              <a:ext uri="{FF2B5EF4-FFF2-40B4-BE49-F238E27FC236}">
                <a16:creationId xmlns:a16="http://schemas.microsoft.com/office/drawing/2014/main" id="{C1C0BF25-E04C-F246-BE58-2AC2BFA7FADC}"/>
              </a:ext>
            </a:extLst>
          </p:cNvPr>
          <p:cNvSpPr txBox="1"/>
          <p:nvPr/>
        </p:nvSpPr>
        <p:spPr>
          <a:xfrm>
            <a:off x="2259106" y="2634494"/>
            <a:ext cx="7853081" cy="461665"/>
          </a:xfrm>
          <a:prstGeom prst="rect">
            <a:avLst/>
          </a:prstGeom>
          <a:noFill/>
        </p:spPr>
        <p:txBody>
          <a:bodyPr wrap="square" rtlCol="0">
            <a:spAutoFit/>
          </a:bodyPr>
          <a:lstStyle/>
          <a:p>
            <a:r>
              <a:rPr lang="en-US" sz="2400" b="1" dirty="0"/>
              <a:t>Crafting a sound nut graph that explains story’s significance</a:t>
            </a:r>
          </a:p>
        </p:txBody>
      </p:sp>
      <p:sp>
        <p:nvSpPr>
          <p:cNvPr id="5" name="TextBox 4">
            <a:extLst>
              <a:ext uri="{FF2B5EF4-FFF2-40B4-BE49-F238E27FC236}">
                <a16:creationId xmlns:a16="http://schemas.microsoft.com/office/drawing/2014/main" id="{AD9C3E74-433F-6B41-9937-BC2CE5C915B4}"/>
              </a:ext>
            </a:extLst>
          </p:cNvPr>
          <p:cNvSpPr txBox="1"/>
          <p:nvPr/>
        </p:nvSpPr>
        <p:spPr>
          <a:xfrm>
            <a:off x="2783258" y="3430126"/>
            <a:ext cx="6030369" cy="461665"/>
          </a:xfrm>
          <a:prstGeom prst="rect">
            <a:avLst/>
          </a:prstGeom>
          <a:noFill/>
        </p:spPr>
        <p:txBody>
          <a:bodyPr wrap="none" rtlCol="0">
            <a:spAutoFit/>
          </a:bodyPr>
          <a:lstStyle/>
          <a:p>
            <a:r>
              <a:rPr lang="en-US" sz="2400" b="1" dirty="0"/>
              <a:t>Structuring the story to support the nut graph</a:t>
            </a:r>
          </a:p>
        </p:txBody>
      </p:sp>
      <p:sp>
        <p:nvSpPr>
          <p:cNvPr id="6" name="TextBox 5">
            <a:extLst>
              <a:ext uri="{FF2B5EF4-FFF2-40B4-BE49-F238E27FC236}">
                <a16:creationId xmlns:a16="http://schemas.microsoft.com/office/drawing/2014/main" id="{6D294CFC-B7C8-2D4C-9803-D7F119242778}"/>
              </a:ext>
            </a:extLst>
          </p:cNvPr>
          <p:cNvSpPr txBox="1"/>
          <p:nvPr/>
        </p:nvSpPr>
        <p:spPr>
          <a:xfrm>
            <a:off x="4374412" y="4196609"/>
            <a:ext cx="4253600" cy="461665"/>
          </a:xfrm>
          <a:prstGeom prst="rect">
            <a:avLst/>
          </a:prstGeom>
          <a:noFill/>
        </p:spPr>
        <p:txBody>
          <a:bodyPr wrap="none" rtlCol="0">
            <a:spAutoFit/>
          </a:bodyPr>
          <a:lstStyle/>
          <a:p>
            <a:r>
              <a:rPr lang="en-US" sz="2400" dirty="0"/>
              <a:t>Writing/producing clear content</a:t>
            </a:r>
          </a:p>
        </p:txBody>
      </p:sp>
      <p:sp>
        <p:nvSpPr>
          <p:cNvPr id="7" name="TextBox 6">
            <a:extLst>
              <a:ext uri="{FF2B5EF4-FFF2-40B4-BE49-F238E27FC236}">
                <a16:creationId xmlns:a16="http://schemas.microsoft.com/office/drawing/2014/main" id="{B69D384C-BC84-9942-838F-31150A337A05}"/>
              </a:ext>
            </a:extLst>
          </p:cNvPr>
          <p:cNvSpPr txBox="1"/>
          <p:nvPr/>
        </p:nvSpPr>
        <p:spPr>
          <a:xfrm>
            <a:off x="5798443" y="4975410"/>
            <a:ext cx="4113818" cy="461665"/>
          </a:xfrm>
          <a:prstGeom prst="rect">
            <a:avLst/>
          </a:prstGeom>
          <a:noFill/>
        </p:spPr>
        <p:txBody>
          <a:bodyPr wrap="none" rtlCol="0">
            <a:spAutoFit/>
          </a:bodyPr>
          <a:lstStyle/>
          <a:p>
            <a:r>
              <a:rPr lang="en-US" sz="2400" dirty="0"/>
              <a:t>Grammar/Spelling/Punctuation</a:t>
            </a:r>
          </a:p>
        </p:txBody>
      </p:sp>
      <p:sp>
        <p:nvSpPr>
          <p:cNvPr id="8" name="TextBox 7">
            <a:extLst>
              <a:ext uri="{FF2B5EF4-FFF2-40B4-BE49-F238E27FC236}">
                <a16:creationId xmlns:a16="http://schemas.microsoft.com/office/drawing/2014/main" id="{A451795D-0636-4B40-8843-0437835E4BA8}"/>
              </a:ext>
            </a:extLst>
          </p:cNvPr>
          <p:cNvSpPr txBox="1"/>
          <p:nvPr/>
        </p:nvSpPr>
        <p:spPr>
          <a:xfrm>
            <a:off x="7265155" y="5771042"/>
            <a:ext cx="4315412" cy="461665"/>
          </a:xfrm>
          <a:prstGeom prst="rect">
            <a:avLst/>
          </a:prstGeom>
          <a:noFill/>
        </p:spPr>
        <p:txBody>
          <a:bodyPr wrap="none" rtlCol="0">
            <a:spAutoFit/>
          </a:bodyPr>
          <a:lstStyle/>
          <a:p>
            <a:r>
              <a:rPr lang="en-US" sz="2400" dirty="0"/>
              <a:t>Crafting an inviting, relevant lede</a:t>
            </a:r>
          </a:p>
        </p:txBody>
      </p:sp>
    </p:spTree>
    <p:extLst>
      <p:ext uri="{BB962C8B-B14F-4D97-AF65-F5344CB8AC3E}">
        <p14:creationId xmlns:p14="http://schemas.microsoft.com/office/powerpoint/2010/main" val="3062252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DB878-51E1-9C4D-BD05-59A8C50B5B1C}"/>
              </a:ext>
            </a:extLst>
          </p:cNvPr>
          <p:cNvSpPr>
            <a:spLocks noGrp="1"/>
          </p:cNvSpPr>
          <p:nvPr>
            <p:ph type="title"/>
          </p:nvPr>
        </p:nvSpPr>
        <p:spPr>
          <a:xfrm>
            <a:off x="582706" y="2220820"/>
            <a:ext cx="10515600" cy="1325563"/>
          </a:xfrm>
        </p:spPr>
        <p:txBody>
          <a:bodyPr>
            <a:normAutofit fontScale="90000"/>
          </a:bodyPr>
          <a:lstStyle/>
          <a:p>
            <a:r>
              <a:rPr lang="en-US" dirty="0"/>
              <a:t>Examples of introductory reporting students incorporating nut graphs into their feature stories</a:t>
            </a:r>
          </a:p>
        </p:txBody>
      </p:sp>
    </p:spTree>
    <p:extLst>
      <p:ext uri="{BB962C8B-B14F-4D97-AF65-F5344CB8AC3E}">
        <p14:creationId xmlns:p14="http://schemas.microsoft.com/office/powerpoint/2010/main" val="989966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59" y="371477"/>
            <a:ext cx="5157787" cy="823912"/>
          </a:xfrm>
        </p:spPr>
        <p:txBody>
          <a:bodyPr/>
          <a:lstStyle/>
          <a:p>
            <a:r>
              <a:rPr lang="en-US" dirty="0"/>
              <a:t>Nut graph</a:t>
            </a:r>
          </a:p>
        </p:txBody>
      </p:sp>
      <p:sp>
        <p:nvSpPr>
          <p:cNvPr id="4" name="Content Placeholder 3"/>
          <p:cNvSpPr>
            <a:spLocks noGrp="1"/>
          </p:cNvSpPr>
          <p:nvPr>
            <p:ph sz="half" idx="2"/>
          </p:nvPr>
        </p:nvSpPr>
        <p:spPr>
          <a:xfrm>
            <a:off x="251459" y="1444466"/>
            <a:ext cx="5746113" cy="3684588"/>
          </a:xfrm>
        </p:spPr>
        <p:txBody>
          <a:bodyPr>
            <a:normAutofit fontScale="92500" lnSpcReduction="20000"/>
          </a:bodyPr>
          <a:lstStyle/>
          <a:p>
            <a:pPr marL="0" indent="0">
              <a:buNone/>
            </a:pPr>
            <a:r>
              <a:rPr lang="en-US" dirty="0"/>
              <a:t>In almost all intramural coed soccer programs across the nation, a goal scored by a female player counts for 2 points instead of the standard 1 point when scored by a male. As a result, both male and female players have mixed feelings on the rule. Some call it sexism or see it as unfair, especially as women’s soccer has grown as a global sport. But many have also come to accept the rule and use it as an advantage to score more points. </a:t>
            </a:r>
          </a:p>
          <a:p>
            <a:endParaRPr lang="en-US" dirty="0"/>
          </a:p>
        </p:txBody>
      </p:sp>
      <p:pic>
        <p:nvPicPr>
          <p:cNvPr id="11" name="Content Placeholder 10">
            <a:extLst>
              <a:ext uri="{FF2B5EF4-FFF2-40B4-BE49-F238E27FC236}">
                <a16:creationId xmlns:a16="http://schemas.microsoft.com/office/drawing/2014/main" id="{2948458F-0668-A946-B09F-CF9338A8036D}"/>
              </a:ext>
            </a:extLst>
          </p:cNvPr>
          <p:cNvPicPr>
            <a:picLocks noGrp="1" noChangeAspect="1"/>
          </p:cNvPicPr>
          <p:nvPr>
            <p:ph sz="quarter" idx="4"/>
          </p:nvPr>
        </p:nvPicPr>
        <p:blipFill>
          <a:blip r:embed="rId2"/>
          <a:stretch>
            <a:fillRect/>
          </a:stretch>
        </p:blipFill>
        <p:spPr>
          <a:xfrm>
            <a:off x="6495114" y="1444466"/>
            <a:ext cx="3316129" cy="3684588"/>
          </a:xfrm>
        </p:spPr>
      </p:pic>
      <p:sp>
        <p:nvSpPr>
          <p:cNvPr id="12" name="TextBox 11">
            <a:extLst>
              <a:ext uri="{FF2B5EF4-FFF2-40B4-BE49-F238E27FC236}">
                <a16:creationId xmlns:a16="http://schemas.microsoft.com/office/drawing/2014/main" id="{F8BAABD9-A669-D341-8239-3A109BE767FF}"/>
              </a:ext>
            </a:extLst>
          </p:cNvPr>
          <p:cNvSpPr txBox="1"/>
          <p:nvPr/>
        </p:nvSpPr>
        <p:spPr>
          <a:xfrm>
            <a:off x="8153178" y="5230906"/>
            <a:ext cx="2025396" cy="369332"/>
          </a:xfrm>
          <a:prstGeom prst="rect">
            <a:avLst/>
          </a:prstGeom>
          <a:noFill/>
        </p:spPr>
        <p:txBody>
          <a:bodyPr wrap="square" rtlCol="0">
            <a:spAutoFit/>
          </a:bodyPr>
          <a:lstStyle/>
          <a:p>
            <a:r>
              <a:rPr lang="en-US" dirty="0"/>
              <a:t>trisportsnc.com</a:t>
            </a:r>
          </a:p>
        </p:txBody>
      </p:sp>
    </p:spTree>
    <p:extLst>
      <p:ext uri="{BB962C8B-B14F-4D97-AF65-F5344CB8AC3E}">
        <p14:creationId xmlns:p14="http://schemas.microsoft.com/office/powerpoint/2010/main" val="18498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59" y="371477"/>
            <a:ext cx="5157787" cy="823912"/>
          </a:xfrm>
        </p:spPr>
        <p:txBody>
          <a:bodyPr/>
          <a:lstStyle/>
          <a:p>
            <a:r>
              <a:rPr lang="en-US" dirty="0"/>
              <a:t>Nut graph</a:t>
            </a:r>
          </a:p>
        </p:txBody>
      </p:sp>
      <p:sp>
        <p:nvSpPr>
          <p:cNvPr id="4" name="Content Placeholder 3"/>
          <p:cNvSpPr>
            <a:spLocks noGrp="1"/>
          </p:cNvSpPr>
          <p:nvPr>
            <p:ph sz="half" idx="2"/>
          </p:nvPr>
        </p:nvSpPr>
        <p:spPr>
          <a:xfrm>
            <a:off x="251459" y="1444466"/>
            <a:ext cx="5746113" cy="3684588"/>
          </a:xfrm>
        </p:spPr>
        <p:txBody>
          <a:bodyPr>
            <a:normAutofit fontScale="92500" lnSpcReduction="20000"/>
          </a:bodyPr>
          <a:lstStyle/>
          <a:p>
            <a:pPr marL="0" indent="0">
              <a:buNone/>
            </a:pPr>
            <a:r>
              <a:rPr lang="en-US" dirty="0"/>
              <a:t>In almost all intramural coed soccer programs across the nation, a goal scored by a female player counts for 2 points instead of the standard 1 point when scored by a male. As a result, both male and female players have mixed feelings on the rule. Some call it sexism or see it as unfair, especially as women’s soccer has grown as a global sport. But many have also come to accept the rule and use it as an advantage to score more points. </a:t>
            </a:r>
          </a:p>
          <a:p>
            <a:endParaRPr lang="en-US" dirty="0"/>
          </a:p>
        </p:txBody>
      </p:sp>
      <p:sp>
        <p:nvSpPr>
          <p:cNvPr id="5" name="Text Placeholder 4"/>
          <p:cNvSpPr>
            <a:spLocks noGrp="1"/>
          </p:cNvSpPr>
          <p:nvPr>
            <p:ph type="body" sz="quarter" idx="3"/>
          </p:nvPr>
        </p:nvSpPr>
        <p:spPr>
          <a:xfrm>
            <a:off x="6172200" y="534831"/>
            <a:ext cx="4928550" cy="823912"/>
          </a:xfrm>
        </p:spPr>
        <p:txBody>
          <a:bodyPr/>
          <a:lstStyle/>
          <a:p>
            <a:r>
              <a:rPr lang="en-US" dirty="0"/>
              <a:t>Lead and nut graph</a:t>
            </a:r>
          </a:p>
        </p:txBody>
      </p:sp>
      <p:sp>
        <p:nvSpPr>
          <p:cNvPr id="6" name="Content Placeholder 5"/>
          <p:cNvSpPr>
            <a:spLocks noGrp="1"/>
          </p:cNvSpPr>
          <p:nvPr>
            <p:ph sz="quarter" idx="4"/>
          </p:nvPr>
        </p:nvSpPr>
        <p:spPr>
          <a:xfrm>
            <a:off x="6172200" y="1444466"/>
            <a:ext cx="5188585" cy="5139213"/>
          </a:xfrm>
        </p:spPr>
        <p:txBody>
          <a:bodyPr>
            <a:noAutofit/>
          </a:bodyPr>
          <a:lstStyle/>
          <a:p>
            <a:pPr marL="0" indent="0">
              <a:buNone/>
            </a:pPr>
            <a:r>
              <a:rPr lang="en-US" sz="2000" dirty="0"/>
              <a:t>He had a clear shot. He could have easily kicked the ball and scored a goal, which isn’t easy in soccer. But knowing that it would only count for 1 point, a split-second hesitation turned into a surrender as he passed the ball to the nearest female teammate on the field. </a:t>
            </a:r>
          </a:p>
          <a:p>
            <a:pPr marL="0" indent="0">
              <a:buNone/>
            </a:pPr>
            <a:r>
              <a:rPr lang="en-US" sz="2000" dirty="0"/>
              <a:t>This scene is nothing new. In almost all intramural coed soccer programs across the nation, a goal scored by a female player counts for 2 points instead of the standard 1 point when scored by a male. As a result, both male and female players have mixed feelings on the rule. Some call it sexism or see it as unfair, especially as women’s soccer has grown as a global sport. But many have also come to accept the rule and use it as an advantage to score more points. </a:t>
            </a:r>
          </a:p>
          <a:p>
            <a:endParaRPr lang="en-US" sz="2000" dirty="0"/>
          </a:p>
        </p:txBody>
      </p:sp>
    </p:spTree>
    <p:extLst>
      <p:ext uri="{BB962C8B-B14F-4D97-AF65-F5344CB8AC3E}">
        <p14:creationId xmlns:p14="http://schemas.microsoft.com/office/powerpoint/2010/main" val="242519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89C5-F941-AF40-9BAB-3039F52EBEB1}"/>
              </a:ext>
            </a:extLst>
          </p:cNvPr>
          <p:cNvSpPr>
            <a:spLocks noGrp="1"/>
          </p:cNvSpPr>
          <p:nvPr>
            <p:ph type="title"/>
          </p:nvPr>
        </p:nvSpPr>
        <p:spPr/>
        <p:txBody>
          <a:bodyPr/>
          <a:lstStyle/>
          <a:p>
            <a:r>
              <a:rPr lang="en-US" dirty="0"/>
              <a:t>A nut graph</a:t>
            </a:r>
          </a:p>
        </p:txBody>
      </p:sp>
      <p:sp>
        <p:nvSpPr>
          <p:cNvPr id="3" name="Content Placeholder 2">
            <a:extLst>
              <a:ext uri="{FF2B5EF4-FFF2-40B4-BE49-F238E27FC236}">
                <a16:creationId xmlns:a16="http://schemas.microsoft.com/office/drawing/2014/main" id="{A55516C3-FBB1-8141-824D-4F125B274FEF}"/>
              </a:ext>
            </a:extLst>
          </p:cNvPr>
          <p:cNvSpPr>
            <a:spLocks noGrp="1"/>
          </p:cNvSpPr>
          <p:nvPr>
            <p:ph sz="half" idx="1"/>
          </p:nvPr>
        </p:nvSpPr>
        <p:spPr>
          <a:xfrm>
            <a:off x="838200" y="1825625"/>
            <a:ext cx="5334000" cy="4351338"/>
          </a:xfrm>
        </p:spPr>
        <p:txBody>
          <a:bodyPr>
            <a:normAutofit/>
          </a:bodyPr>
          <a:lstStyle/>
          <a:p>
            <a:r>
              <a:rPr lang="en-US" dirty="0"/>
              <a:t>A news industry term for a paragraph or paragraphs early in a story that explain why the piece is important and why consumers should keep consuming</a:t>
            </a:r>
          </a:p>
        </p:txBody>
      </p:sp>
      <p:pic>
        <p:nvPicPr>
          <p:cNvPr id="6" name="Content Placeholder 5">
            <a:extLst>
              <a:ext uri="{FF2B5EF4-FFF2-40B4-BE49-F238E27FC236}">
                <a16:creationId xmlns:a16="http://schemas.microsoft.com/office/drawing/2014/main" id="{4B2FDAE1-8490-5040-A6C6-F83939866371}"/>
              </a:ext>
            </a:extLst>
          </p:cNvPr>
          <p:cNvPicPr>
            <a:picLocks noGrp="1" noChangeAspect="1"/>
          </p:cNvPicPr>
          <p:nvPr>
            <p:ph sz="half" idx="2"/>
          </p:nvPr>
        </p:nvPicPr>
        <p:blipFill>
          <a:blip r:embed="rId2"/>
          <a:stretch>
            <a:fillRect/>
          </a:stretch>
        </p:blipFill>
        <p:spPr>
          <a:xfrm>
            <a:off x="6172200" y="1922104"/>
            <a:ext cx="5181600" cy="3163298"/>
          </a:xfrm>
        </p:spPr>
      </p:pic>
    </p:spTree>
    <p:extLst>
      <p:ext uri="{BB962C8B-B14F-4D97-AF65-F5344CB8AC3E}">
        <p14:creationId xmlns:p14="http://schemas.microsoft.com/office/powerpoint/2010/main" val="56159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59" y="141210"/>
            <a:ext cx="5157787" cy="823912"/>
          </a:xfrm>
        </p:spPr>
        <p:txBody>
          <a:bodyPr/>
          <a:lstStyle/>
          <a:p>
            <a:r>
              <a:rPr lang="en-US" dirty="0"/>
              <a:t>Nut graphs</a:t>
            </a:r>
          </a:p>
        </p:txBody>
      </p:sp>
      <p:sp>
        <p:nvSpPr>
          <p:cNvPr id="4" name="Content Placeholder 3"/>
          <p:cNvSpPr>
            <a:spLocks noGrp="1"/>
          </p:cNvSpPr>
          <p:nvPr>
            <p:ph sz="half" idx="2"/>
          </p:nvPr>
        </p:nvSpPr>
        <p:spPr>
          <a:xfrm>
            <a:off x="251459" y="1105853"/>
            <a:ext cx="4812031" cy="4784884"/>
          </a:xfrm>
        </p:spPr>
        <p:txBody>
          <a:bodyPr>
            <a:normAutofit fontScale="55000" lnSpcReduction="20000"/>
          </a:bodyPr>
          <a:lstStyle/>
          <a:p>
            <a:pPr marL="0" indent="0">
              <a:buNone/>
            </a:pPr>
            <a:r>
              <a:rPr lang="en-US" sz="3300" dirty="0"/>
              <a:t>[Thomas] Bolt said he was fortunate to have places to stay with his fraternity brothers during the holiday season. Many other international students stayed in </a:t>
            </a:r>
            <a:r>
              <a:rPr lang="en-US" sz="3300" u="sng" dirty="0">
                <a:hlinkClick r:id="rId2"/>
              </a:rPr>
              <a:t>dorms</a:t>
            </a:r>
            <a:r>
              <a:rPr lang="en-US" sz="3300" dirty="0"/>
              <a:t> or West Campus apartments during the holidays and sometimes relied on their friends and church communities.</a:t>
            </a:r>
          </a:p>
          <a:p>
            <a:pPr marL="0" indent="0">
              <a:buNone/>
            </a:pPr>
            <a:r>
              <a:rPr lang="en-US" sz="3300" dirty="0"/>
              <a:t> </a:t>
            </a:r>
          </a:p>
          <a:p>
            <a:pPr marL="0" indent="0">
              <a:buNone/>
            </a:pPr>
            <a:r>
              <a:rPr lang="en-US" sz="3300" dirty="0"/>
              <a:t>Of the 39,619 </a:t>
            </a:r>
            <a:r>
              <a:rPr lang="en-US" sz="3300" u="sng" dirty="0">
                <a:hlinkClick r:id="rId3"/>
              </a:rPr>
              <a:t>undergraduate students</a:t>
            </a:r>
            <a:r>
              <a:rPr lang="en-US" sz="3300" dirty="0"/>
              <a:t> enrolled at the University of Texas at Austin in 2015, almost 10 percent are international. As of Fall 2016, the International Student and Scholars Services listed </a:t>
            </a:r>
            <a:r>
              <a:rPr lang="en-US" sz="3300" u="sng" dirty="0">
                <a:hlinkClick r:id="rId4"/>
              </a:rPr>
              <a:t>5,399 total</a:t>
            </a:r>
            <a:r>
              <a:rPr lang="en-US" sz="3300" dirty="0"/>
              <a:t> international students on campus.</a:t>
            </a:r>
          </a:p>
          <a:p>
            <a:pPr marL="0" indent="0">
              <a:buNone/>
            </a:pPr>
            <a:r>
              <a:rPr lang="en-US" sz="3300" dirty="0"/>
              <a:t> </a:t>
            </a:r>
          </a:p>
          <a:p>
            <a:pPr marL="0" indent="0">
              <a:buNone/>
            </a:pPr>
            <a:r>
              <a:rPr lang="en-US" sz="3300" dirty="0"/>
              <a:t>Not every international student can afford to travel home for holidays or school breaks. Bolt said his family couldn’t justify the travel expense for only a month at home but is thankful that he avoided staying at UT Austin during winter break.</a:t>
            </a:r>
          </a:p>
          <a:p>
            <a:pPr marL="0" indent="0">
              <a:buNone/>
            </a:pPr>
            <a:r>
              <a:rPr lang="en-US" dirty="0"/>
              <a:t> </a:t>
            </a:r>
          </a:p>
          <a:p>
            <a:endParaRPr lang="en-US" dirty="0"/>
          </a:p>
        </p:txBody>
      </p:sp>
      <p:pic>
        <p:nvPicPr>
          <p:cNvPr id="7" name="Content Placeholder 6">
            <a:extLst>
              <a:ext uri="{FF2B5EF4-FFF2-40B4-BE49-F238E27FC236}">
                <a16:creationId xmlns:a16="http://schemas.microsoft.com/office/drawing/2014/main" id="{238BF4C4-D10E-6A4D-83AA-2ACBB1204E5A}"/>
              </a:ext>
            </a:extLst>
          </p:cNvPr>
          <p:cNvPicPr>
            <a:picLocks noGrp="1" noChangeAspect="1"/>
          </p:cNvPicPr>
          <p:nvPr>
            <p:ph sz="quarter" idx="4"/>
          </p:nvPr>
        </p:nvPicPr>
        <p:blipFill>
          <a:blip r:embed="rId5"/>
          <a:stretch>
            <a:fillRect/>
          </a:stretch>
        </p:blipFill>
        <p:spPr>
          <a:xfrm>
            <a:off x="5661500" y="1105853"/>
            <a:ext cx="5092700" cy="4584700"/>
          </a:xfrm>
        </p:spPr>
      </p:pic>
      <p:sp>
        <p:nvSpPr>
          <p:cNvPr id="8" name="TextBox 7">
            <a:extLst>
              <a:ext uri="{FF2B5EF4-FFF2-40B4-BE49-F238E27FC236}">
                <a16:creationId xmlns:a16="http://schemas.microsoft.com/office/drawing/2014/main" id="{40BEAA9F-30D6-9846-93A7-5FA6314E425D}"/>
              </a:ext>
            </a:extLst>
          </p:cNvPr>
          <p:cNvSpPr txBox="1"/>
          <p:nvPr/>
        </p:nvSpPr>
        <p:spPr>
          <a:xfrm>
            <a:off x="9359153" y="5718372"/>
            <a:ext cx="1892588" cy="369332"/>
          </a:xfrm>
          <a:prstGeom prst="rect">
            <a:avLst/>
          </a:prstGeom>
          <a:noFill/>
        </p:spPr>
        <p:txBody>
          <a:bodyPr wrap="square" rtlCol="0">
            <a:spAutoFit/>
          </a:bodyPr>
          <a:lstStyle/>
          <a:p>
            <a:r>
              <a:rPr lang="en-US" dirty="0"/>
              <a:t>Texas Tribune</a:t>
            </a:r>
          </a:p>
        </p:txBody>
      </p:sp>
    </p:spTree>
    <p:extLst>
      <p:ext uri="{BB962C8B-B14F-4D97-AF65-F5344CB8AC3E}">
        <p14:creationId xmlns:p14="http://schemas.microsoft.com/office/powerpoint/2010/main" val="41227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1459" y="141210"/>
            <a:ext cx="5157787" cy="823912"/>
          </a:xfrm>
        </p:spPr>
        <p:txBody>
          <a:bodyPr/>
          <a:lstStyle/>
          <a:p>
            <a:r>
              <a:rPr lang="en-US" dirty="0"/>
              <a:t>Nut graph</a:t>
            </a:r>
          </a:p>
        </p:txBody>
      </p:sp>
      <p:sp>
        <p:nvSpPr>
          <p:cNvPr id="4" name="Content Placeholder 3"/>
          <p:cNvSpPr>
            <a:spLocks noGrp="1"/>
          </p:cNvSpPr>
          <p:nvPr>
            <p:ph sz="half" idx="2"/>
          </p:nvPr>
        </p:nvSpPr>
        <p:spPr>
          <a:xfrm>
            <a:off x="251459" y="1105853"/>
            <a:ext cx="4812031" cy="4784884"/>
          </a:xfrm>
        </p:spPr>
        <p:txBody>
          <a:bodyPr>
            <a:normAutofit fontScale="55000" lnSpcReduction="20000"/>
          </a:bodyPr>
          <a:lstStyle/>
          <a:p>
            <a:pPr marL="0" indent="0">
              <a:buNone/>
            </a:pPr>
            <a:r>
              <a:rPr lang="en-US" sz="3300" dirty="0"/>
              <a:t>[Thomas] Bolt said he was fortunate to have places to stay with his fraternity brothers during the holiday season. Many other international students stayed in </a:t>
            </a:r>
            <a:r>
              <a:rPr lang="en-US" sz="3300" u="sng" dirty="0">
                <a:hlinkClick r:id="rId2"/>
              </a:rPr>
              <a:t>dorms</a:t>
            </a:r>
            <a:r>
              <a:rPr lang="en-US" sz="3300" dirty="0"/>
              <a:t> or West Campus apartments during the holidays and sometimes relied on their friends and church communities.</a:t>
            </a:r>
          </a:p>
          <a:p>
            <a:pPr marL="0" indent="0">
              <a:buNone/>
            </a:pPr>
            <a:r>
              <a:rPr lang="en-US" sz="3300" dirty="0"/>
              <a:t> </a:t>
            </a:r>
          </a:p>
          <a:p>
            <a:pPr marL="0" indent="0">
              <a:buNone/>
            </a:pPr>
            <a:r>
              <a:rPr lang="en-US" sz="3300" dirty="0"/>
              <a:t>Of the 39,619 </a:t>
            </a:r>
            <a:r>
              <a:rPr lang="en-US" sz="3300" u="sng" dirty="0">
                <a:hlinkClick r:id="rId3"/>
              </a:rPr>
              <a:t>undergraduate students</a:t>
            </a:r>
            <a:r>
              <a:rPr lang="en-US" sz="3300" dirty="0"/>
              <a:t> enrolled at the University of Texas at Austin in 2015, almost 10 percent are international. As of Fall 2016, the International Student and Scholars Services listed </a:t>
            </a:r>
            <a:r>
              <a:rPr lang="en-US" sz="3300" u="sng" dirty="0">
                <a:hlinkClick r:id="rId4"/>
              </a:rPr>
              <a:t>5,399 total</a:t>
            </a:r>
            <a:r>
              <a:rPr lang="en-US" sz="3300" dirty="0"/>
              <a:t> international students on campus.</a:t>
            </a:r>
          </a:p>
          <a:p>
            <a:pPr marL="0" indent="0">
              <a:buNone/>
            </a:pPr>
            <a:r>
              <a:rPr lang="en-US" sz="3300" dirty="0"/>
              <a:t> </a:t>
            </a:r>
          </a:p>
          <a:p>
            <a:pPr marL="0" indent="0">
              <a:buNone/>
            </a:pPr>
            <a:r>
              <a:rPr lang="en-US" sz="3300" dirty="0"/>
              <a:t>Not every international student can afford to travel home for holidays or school breaks. Bolt said his family couldn’t justify the travel expense for only a month at home but is thankful that he avoided staying at UT Austin during winter break.</a:t>
            </a:r>
          </a:p>
          <a:p>
            <a:pPr marL="0" indent="0">
              <a:buNone/>
            </a:pPr>
            <a:r>
              <a:rPr lang="en-US" dirty="0"/>
              <a:t> </a:t>
            </a:r>
          </a:p>
          <a:p>
            <a:endParaRPr lang="en-US" dirty="0"/>
          </a:p>
        </p:txBody>
      </p:sp>
      <p:sp>
        <p:nvSpPr>
          <p:cNvPr id="5" name="Text Placeholder 4"/>
          <p:cNvSpPr>
            <a:spLocks noGrp="1"/>
          </p:cNvSpPr>
          <p:nvPr>
            <p:ph type="body" sz="quarter" idx="3"/>
          </p:nvPr>
        </p:nvSpPr>
        <p:spPr>
          <a:xfrm>
            <a:off x="5303520" y="141210"/>
            <a:ext cx="5808660" cy="823912"/>
          </a:xfrm>
        </p:spPr>
        <p:txBody>
          <a:bodyPr/>
          <a:lstStyle/>
          <a:p>
            <a:r>
              <a:rPr lang="en-US" dirty="0"/>
              <a:t>Lead</a:t>
            </a:r>
          </a:p>
        </p:txBody>
      </p:sp>
      <p:sp>
        <p:nvSpPr>
          <p:cNvPr id="6" name="Content Placeholder 5"/>
          <p:cNvSpPr>
            <a:spLocks noGrp="1"/>
          </p:cNvSpPr>
          <p:nvPr>
            <p:ph sz="quarter" idx="4"/>
          </p:nvPr>
        </p:nvSpPr>
        <p:spPr>
          <a:xfrm>
            <a:off x="5203506" y="1105853"/>
            <a:ext cx="6691314" cy="5139213"/>
          </a:xfrm>
        </p:spPr>
        <p:txBody>
          <a:bodyPr>
            <a:noAutofit/>
          </a:bodyPr>
          <a:lstStyle/>
          <a:p>
            <a:pPr marL="0" indent="0">
              <a:buNone/>
            </a:pPr>
            <a:r>
              <a:rPr lang="en-US" sz="2000" dirty="0"/>
              <a:t>The Christmas tree was decorated, standing proudly in the corner. It emitted a fresh, piney scent that faintly veiled the smell of leftover ham wafting from the kitchen. Smiling family pictures looked down at Thomas Bolt as he lay on the couch trying to sleep on Christmas Eve. He looked around the festive room once more before closing his eyes.</a:t>
            </a:r>
          </a:p>
          <a:p>
            <a:pPr marL="0" indent="0">
              <a:buNone/>
            </a:pPr>
            <a:r>
              <a:rPr lang="en-US" sz="2000" dirty="0"/>
              <a:t> It was beautiful, warm and inviting, but it wasn’t his home.</a:t>
            </a:r>
          </a:p>
          <a:p>
            <a:pPr marL="0" indent="0">
              <a:buNone/>
            </a:pPr>
            <a:r>
              <a:rPr lang="en-US" sz="2000" dirty="0"/>
              <a:t> Bolt is a junior finance major from Wollongong, New South Wales, Australia, who studied at UT Austin as sophomore during the 2015-2016 school year. His study abroad program meant that he would spend Christmas in Texas.</a:t>
            </a:r>
          </a:p>
          <a:p>
            <a:pPr marL="0" indent="0">
              <a:buNone/>
            </a:pPr>
            <a:r>
              <a:rPr lang="en-US" sz="2000" dirty="0"/>
              <a:t> “I didn’t go home for Christmas,” said Bolt, who’s back in Australia finishing his degree. “Instead I relied on friends I made from my fraternity and went from house to house in Dallas. It was a fun experience, but I honestly think it would’ve been nicer to be home with my family.”</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p:spTree>
    <p:extLst>
      <p:ext uri="{BB962C8B-B14F-4D97-AF65-F5344CB8AC3E}">
        <p14:creationId xmlns:p14="http://schemas.microsoft.com/office/powerpoint/2010/main" val="3016286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0070" y="141210"/>
            <a:ext cx="4849176" cy="823912"/>
          </a:xfrm>
        </p:spPr>
        <p:txBody>
          <a:bodyPr/>
          <a:lstStyle/>
          <a:p>
            <a:r>
              <a:rPr lang="en-US" dirty="0"/>
              <a:t>Nut graph</a:t>
            </a:r>
          </a:p>
        </p:txBody>
      </p:sp>
      <p:sp>
        <p:nvSpPr>
          <p:cNvPr id="4" name="Content Placeholder 3"/>
          <p:cNvSpPr>
            <a:spLocks noGrp="1"/>
          </p:cNvSpPr>
          <p:nvPr>
            <p:ph sz="half" idx="2"/>
          </p:nvPr>
        </p:nvSpPr>
        <p:spPr>
          <a:xfrm>
            <a:off x="251459" y="1105853"/>
            <a:ext cx="4812031" cy="4784884"/>
          </a:xfrm>
        </p:spPr>
        <p:txBody>
          <a:bodyPr>
            <a:normAutofit/>
          </a:bodyPr>
          <a:lstStyle/>
          <a:p>
            <a:pPr marL="0" indent="0">
              <a:buNone/>
            </a:pPr>
            <a:r>
              <a:rPr lang="en-US" dirty="0"/>
              <a:t> </a:t>
            </a:r>
          </a:p>
          <a:p>
            <a:endParaRPr lang="en-US" dirty="0"/>
          </a:p>
        </p:txBody>
      </p:sp>
      <p:pic>
        <p:nvPicPr>
          <p:cNvPr id="8" name="Content Placeholder 7">
            <a:extLst>
              <a:ext uri="{FF2B5EF4-FFF2-40B4-BE49-F238E27FC236}">
                <a16:creationId xmlns:a16="http://schemas.microsoft.com/office/drawing/2014/main" id="{4D3FE6B4-AD58-814C-941F-231039C79157}"/>
              </a:ext>
            </a:extLst>
          </p:cNvPr>
          <p:cNvPicPr>
            <a:picLocks noGrp="1" noChangeAspect="1"/>
          </p:cNvPicPr>
          <p:nvPr>
            <p:ph sz="quarter" idx="4"/>
          </p:nvPr>
        </p:nvPicPr>
        <p:blipFill>
          <a:blip r:embed="rId2"/>
          <a:stretch>
            <a:fillRect/>
          </a:stretch>
        </p:blipFill>
        <p:spPr>
          <a:xfrm>
            <a:off x="5257800" y="1105853"/>
            <a:ext cx="3832411" cy="4710320"/>
          </a:xfrm>
        </p:spPr>
      </p:pic>
      <p:sp>
        <p:nvSpPr>
          <p:cNvPr id="7" name="TextBox 6"/>
          <p:cNvSpPr txBox="1"/>
          <p:nvPr/>
        </p:nvSpPr>
        <p:spPr>
          <a:xfrm>
            <a:off x="560070" y="1105853"/>
            <a:ext cx="4389120" cy="2862322"/>
          </a:xfrm>
          <a:prstGeom prst="rect">
            <a:avLst/>
          </a:prstGeom>
          <a:noFill/>
        </p:spPr>
        <p:txBody>
          <a:bodyPr wrap="square" rtlCol="0">
            <a:spAutoFit/>
          </a:bodyPr>
          <a:lstStyle/>
          <a:p>
            <a:r>
              <a:rPr lang="en-US" dirty="0"/>
              <a:t>The Carver is located in a historic building in East Austin, whose changing demographics and rising rents have pushed out African Americans once relegated to the neighborhood. Museum administrator Para Agboga said using the term “community” is a little different now because of gentrification. But she added one thing she believes isn’t going away anytime soon is the Carver. </a:t>
            </a:r>
          </a:p>
          <a:p>
            <a:endParaRPr lang="en-US" dirty="0"/>
          </a:p>
        </p:txBody>
      </p:sp>
      <p:sp>
        <p:nvSpPr>
          <p:cNvPr id="9" name="TextBox 8">
            <a:extLst>
              <a:ext uri="{FF2B5EF4-FFF2-40B4-BE49-F238E27FC236}">
                <a16:creationId xmlns:a16="http://schemas.microsoft.com/office/drawing/2014/main" id="{FFEF38F7-A256-F949-B2FF-07EEDC8F5817}"/>
              </a:ext>
            </a:extLst>
          </p:cNvPr>
          <p:cNvSpPr txBox="1"/>
          <p:nvPr/>
        </p:nvSpPr>
        <p:spPr>
          <a:xfrm>
            <a:off x="7490012" y="5890737"/>
            <a:ext cx="2084293" cy="369332"/>
          </a:xfrm>
          <a:prstGeom prst="rect">
            <a:avLst/>
          </a:prstGeom>
          <a:noFill/>
        </p:spPr>
        <p:txBody>
          <a:bodyPr wrap="square" rtlCol="0">
            <a:spAutoFit/>
          </a:bodyPr>
          <a:lstStyle/>
          <a:p>
            <a:r>
              <a:rPr lang="en-US" dirty="0"/>
              <a:t>Carver Museum</a:t>
            </a:r>
          </a:p>
        </p:txBody>
      </p:sp>
    </p:spTree>
    <p:extLst>
      <p:ext uri="{BB962C8B-B14F-4D97-AF65-F5344CB8AC3E}">
        <p14:creationId xmlns:p14="http://schemas.microsoft.com/office/powerpoint/2010/main" val="138751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0070" y="141210"/>
            <a:ext cx="4849176" cy="823912"/>
          </a:xfrm>
        </p:spPr>
        <p:txBody>
          <a:bodyPr/>
          <a:lstStyle/>
          <a:p>
            <a:r>
              <a:rPr lang="en-US" dirty="0"/>
              <a:t>Nut graph</a:t>
            </a:r>
          </a:p>
        </p:txBody>
      </p:sp>
      <p:sp>
        <p:nvSpPr>
          <p:cNvPr id="4" name="Content Placeholder 3"/>
          <p:cNvSpPr>
            <a:spLocks noGrp="1"/>
          </p:cNvSpPr>
          <p:nvPr>
            <p:ph sz="half" idx="2"/>
          </p:nvPr>
        </p:nvSpPr>
        <p:spPr>
          <a:xfrm>
            <a:off x="251459" y="1105853"/>
            <a:ext cx="4812031" cy="4784884"/>
          </a:xfrm>
        </p:spPr>
        <p:txBody>
          <a:bodyPr>
            <a:normAutofit/>
          </a:bodyPr>
          <a:lstStyle/>
          <a:p>
            <a:pPr marL="0" indent="0">
              <a:buNone/>
            </a:pPr>
            <a:r>
              <a:rPr lang="en-US" dirty="0"/>
              <a:t> </a:t>
            </a:r>
          </a:p>
          <a:p>
            <a:endParaRPr lang="en-US" dirty="0"/>
          </a:p>
        </p:txBody>
      </p:sp>
      <p:sp>
        <p:nvSpPr>
          <p:cNvPr id="5" name="Text Placeholder 4"/>
          <p:cNvSpPr>
            <a:spLocks noGrp="1"/>
          </p:cNvSpPr>
          <p:nvPr>
            <p:ph type="body" sz="quarter" idx="3"/>
          </p:nvPr>
        </p:nvSpPr>
        <p:spPr>
          <a:xfrm>
            <a:off x="5303520" y="141210"/>
            <a:ext cx="5808660" cy="823912"/>
          </a:xfrm>
        </p:spPr>
        <p:txBody>
          <a:bodyPr/>
          <a:lstStyle/>
          <a:p>
            <a:r>
              <a:rPr lang="en-US" dirty="0"/>
              <a:t>Lead</a:t>
            </a:r>
          </a:p>
        </p:txBody>
      </p:sp>
      <p:sp>
        <p:nvSpPr>
          <p:cNvPr id="6" name="Content Placeholder 5"/>
          <p:cNvSpPr>
            <a:spLocks noGrp="1"/>
          </p:cNvSpPr>
          <p:nvPr>
            <p:ph sz="quarter" idx="4"/>
          </p:nvPr>
        </p:nvSpPr>
        <p:spPr>
          <a:xfrm>
            <a:off x="5203506" y="1105853"/>
            <a:ext cx="6691314" cy="5139213"/>
          </a:xfrm>
        </p:spPr>
        <p:txBody>
          <a:bodyPr>
            <a:noAutofit/>
          </a:bodyPr>
          <a:lstStyle/>
          <a:p>
            <a:pPr marL="0" indent="0">
              <a:buNone/>
            </a:pPr>
            <a:r>
              <a:rPr lang="en-US" sz="2000" dirty="0"/>
              <a:t>Just as a tour guide would, Rosetta Pitts interprets and then recites stories to three small girls in tow at The George Washington Carver Museum. She points at photos and then moves on to the next exhibit. Stopping at the big map on the wall, her face falls. She points to Killeen and then crouches down, now at eye level with her granddaughters. </a:t>
            </a:r>
          </a:p>
          <a:p>
            <a:pPr marL="0" indent="0">
              <a:buNone/>
            </a:pPr>
            <a:r>
              <a:rPr lang="en-US" sz="2000" dirty="0"/>
              <a:t> “Don't forget our history,” she said to the girls. “We can't forget where we came from.” </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p:sp>
        <p:nvSpPr>
          <p:cNvPr id="7" name="TextBox 6"/>
          <p:cNvSpPr txBox="1"/>
          <p:nvPr/>
        </p:nvSpPr>
        <p:spPr>
          <a:xfrm>
            <a:off x="560070" y="1105853"/>
            <a:ext cx="4389120" cy="2862322"/>
          </a:xfrm>
          <a:prstGeom prst="rect">
            <a:avLst/>
          </a:prstGeom>
          <a:noFill/>
        </p:spPr>
        <p:txBody>
          <a:bodyPr wrap="square" rtlCol="0">
            <a:spAutoFit/>
          </a:bodyPr>
          <a:lstStyle/>
          <a:p>
            <a:r>
              <a:rPr lang="en-US" dirty="0"/>
              <a:t>The Carver is located in a historic building in East Austin, whose changing demographics and rising rents have pushed out African Americans once relegated to the neighborhood. Museum administrator Para Agboga said using the term “community” is a little different now because of gentrification. But she added one thing she believes isn’t going away anytime soon is the Carver. </a:t>
            </a:r>
          </a:p>
          <a:p>
            <a:endParaRPr lang="en-US" dirty="0"/>
          </a:p>
        </p:txBody>
      </p:sp>
    </p:spTree>
    <p:extLst>
      <p:ext uri="{BB962C8B-B14F-4D97-AF65-F5344CB8AC3E}">
        <p14:creationId xmlns:p14="http://schemas.microsoft.com/office/powerpoint/2010/main" val="4231745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4B8A7A-C6D1-DB45-AE80-926193A3687B}"/>
              </a:ext>
            </a:extLst>
          </p:cNvPr>
          <p:cNvSpPr/>
          <p:nvPr/>
        </p:nvSpPr>
        <p:spPr>
          <a:xfrm>
            <a:off x="480303" y="201706"/>
            <a:ext cx="11527921" cy="6832640"/>
          </a:xfrm>
          <a:prstGeom prst="rect">
            <a:avLst/>
          </a:prstGeom>
        </p:spPr>
        <p:txBody>
          <a:bodyPr wrap="square">
            <a:spAutoFit/>
          </a:bodyPr>
          <a:lstStyle/>
          <a:p>
            <a:r>
              <a:rPr lang="en-US" sz="2000" dirty="0">
                <a:ea typeface="MS Mincho" panose="02020609040205080304" pitchFamily="49" charset="-128"/>
              </a:rPr>
              <a:t> </a:t>
            </a:r>
            <a:r>
              <a:rPr lang="en-US" sz="2000" b="1" i="1" dirty="0">
                <a:ea typeface="MS Mincho" panose="02020609040205080304" pitchFamily="49" charset="-128"/>
              </a:rPr>
              <a:t>This is a common exercise for teaching students how to write a nut graph.</a:t>
            </a:r>
          </a:p>
          <a:p>
            <a:endParaRPr lang="en-US" sz="2000" b="1" i="1" dirty="0">
              <a:ea typeface="MS Mincho" panose="02020609040205080304" pitchFamily="49" charset="-128"/>
            </a:endParaRPr>
          </a:p>
          <a:p>
            <a:r>
              <a:rPr lang="en-US" sz="2000" b="1" i="1" dirty="0">
                <a:ea typeface="MS Mincho" panose="02020609040205080304" pitchFamily="49" charset="-128"/>
              </a:rPr>
              <a:t>Prompt: Write a nut graph for the Thursday edition of the Pacific Coast University publication. </a:t>
            </a:r>
          </a:p>
          <a:p>
            <a:r>
              <a:rPr lang="en-US" sz="2000" i="1" dirty="0">
                <a:ea typeface="MS Mincho" panose="02020609040205080304" pitchFamily="49" charset="-128"/>
              </a:rPr>
              <a:t> </a:t>
            </a:r>
            <a:endParaRPr lang="en-US" sz="2000" dirty="0">
              <a:ea typeface="MS Mincho" panose="02020609040205080304" pitchFamily="49" charset="-128"/>
            </a:endParaRPr>
          </a:p>
          <a:p>
            <a:r>
              <a:rPr lang="en-US" sz="2000" dirty="0">
                <a:ea typeface="MS Mincho" panose="02020609040205080304" pitchFamily="49" charset="-128"/>
              </a:rPr>
              <a:t>When Janet Nguyen left the Smith-Yang Library Tuesday afternoon, she was stunned by what she didn't see.</a:t>
            </a:r>
          </a:p>
          <a:p>
            <a:r>
              <a:rPr lang="en-US" sz="2000" dirty="0">
                <a:ea typeface="MS Mincho" panose="02020609040205080304" pitchFamily="49" charset="-128"/>
              </a:rPr>
              <a:t> </a:t>
            </a:r>
          </a:p>
          <a:p>
            <a:r>
              <a:rPr lang="en-US" sz="2000" dirty="0">
                <a:ea typeface="MS Mincho" panose="02020609040205080304" pitchFamily="49" charset="-128"/>
              </a:rPr>
              <a:t>“My bike was gone,” she said. “That’s the third bike I’ve had stolen this year. And I had a huge lock on it, too.”</a:t>
            </a:r>
          </a:p>
          <a:p>
            <a:r>
              <a:rPr lang="en-US" sz="2000" dirty="0">
                <a:ea typeface="MS Mincho" panose="02020609040205080304" pitchFamily="49" charset="-128"/>
              </a:rPr>
              <a:t> </a:t>
            </a:r>
          </a:p>
          <a:p>
            <a:r>
              <a:rPr lang="en-US" sz="2000" dirty="0">
                <a:ea typeface="MS Mincho" panose="02020609040205080304" pitchFamily="49" charset="-128"/>
              </a:rPr>
              <a:t>LaShawn Johnson had a $300 mountain bike stolen from outside Gonzales Hall last week.</a:t>
            </a:r>
          </a:p>
          <a:p>
            <a:r>
              <a:rPr lang="en-US" sz="2000" dirty="0">
                <a:ea typeface="MS Mincho" panose="02020609040205080304" pitchFamily="49" charset="-128"/>
              </a:rPr>
              <a:t> </a:t>
            </a:r>
          </a:p>
          <a:p>
            <a:r>
              <a:rPr lang="en-US" sz="2000" dirty="0">
                <a:ea typeface="MS Mincho" panose="02020609040205080304" pitchFamily="49" charset="-128"/>
              </a:rPr>
              <a:t>“I know of at least three other people whose bikes have been stolen this semester,” he said. “That’s it. From now on, I’m walking.”</a:t>
            </a:r>
          </a:p>
          <a:p>
            <a:r>
              <a:rPr lang="en-US" sz="2000" dirty="0">
                <a:ea typeface="MS Mincho" panose="02020609040205080304" pitchFamily="49" charset="-128"/>
              </a:rPr>
              <a:t> </a:t>
            </a:r>
          </a:p>
          <a:p>
            <a:r>
              <a:rPr lang="en-US" sz="2000" dirty="0">
                <a:ea typeface="MS Mincho" panose="02020609040205080304" pitchFamily="49" charset="-128"/>
              </a:rPr>
              <a:t>Even Elena Guerra, president of the University Biking Club, had her bike stolen during a club meeting last month.</a:t>
            </a:r>
          </a:p>
          <a:p>
            <a:r>
              <a:rPr lang="en-US" sz="2000" dirty="0">
                <a:ea typeface="MS Mincho" panose="02020609040205080304" pitchFamily="49" charset="-128"/>
              </a:rPr>
              <a:t> </a:t>
            </a:r>
          </a:p>
          <a:p>
            <a:r>
              <a:rPr lang="en-US" sz="2000" dirty="0">
                <a:ea typeface="MS Mincho" panose="02020609040205080304" pitchFamily="49" charset="-128"/>
              </a:rPr>
              <a:t>“I’ve never seen anything like this,” said Raymond Jones, chief of security on campus. “Whether it’s one thief or a whole gang, we can’t be sure. But it’s an epidemic.”</a:t>
            </a:r>
          </a:p>
          <a:p>
            <a:r>
              <a:rPr lang="en-US" sz="2000" dirty="0">
                <a:ea typeface="MS Mincho" panose="02020609040205080304" pitchFamily="49" charset="-128"/>
              </a:rPr>
              <a:t> </a:t>
            </a:r>
          </a:p>
          <a:p>
            <a:r>
              <a:rPr lang="en-US" sz="2000" dirty="0">
                <a:ea typeface="MS Mincho" panose="02020609040205080304" pitchFamily="49" charset="-128"/>
              </a:rPr>
              <a:t>In an average semester, 50 bikes are reported stolen on campus. So far, this semester, 150 bikes have been stolen, already a record.</a:t>
            </a:r>
          </a:p>
          <a:p>
            <a:r>
              <a:rPr lang="en-US" dirty="0">
                <a:latin typeface="Times New Roman" panose="02020603050405020304" pitchFamily="18" charset="0"/>
                <a:ea typeface="MS Mincho" panose="02020609040205080304" pitchFamily="49" charset="-128"/>
              </a:rPr>
              <a:t> </a:t>
            </a:r>
          </a:p>
        </p:txBody>
      </p:sp>
    </p:spTree>
    <p:extLst>
      <p:ext uri="{BB962C8B-B14F-4D97-AF65-F5344CB8AC3E}">
        <p14:creationId xmlns:p14="http://schemas.microsoft.com/office/powerpoint/2010/main" val="51351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D3E0A-2BF0-634E-9E8D-152A922204BE}"/>
              </a:ext>
            </a:extLst>
          </p:cNvPr>
          <p:cNvPicPr>
            <a:picLocks noChangeAspect="1"/>
          </p:cNvPicPr>
          <p:nvPr/>
        </p:nvPicPr>
        <p:blipFill>
          <a:blip r:embed="rId2"/>
          <a:stretch>
            <a:fillRect/>
          </a:stretch>
        </p:blipFill>
        <p:spPr>
          <a:xfrm>
            <a:off x="1370852" y="0"/>
            <a:ext cx="8331375" cy="6171826"/>
          </a:xfrm>
          <a:prstGeom prst="rect">
            <a:avLst/>
          </a:prstGeom>
        </p:spPr>
      </p:pic>
      <p:sp>
        <p:nvSpPr>
          <p:cNvPr id="4" name="TextBox 3">
            <a:extLst>
              <a:ext uri="{FF2B5EF4-FFF2-40B4-BE49-F238E27FC236}">
                <a16:creationId xmlns:a16="http://schemas.microsoft.com/office/drawing/2014/main" id="{EDD0C432-8FEE-9C47-B82E-9690AA7EE8A3}"/>
              </a:ext>
            </a:extLst>
          </p:cNvPr>
          <p:cNvSpPr txBox="1"/>
          <p:nvPr/>
        </p:nvSpPr>
        <p:spPr>
          <a:xfrm>
            <a:off x="8722659" y="6225116"/>
            <a:ext cx="3469341" cy="523220"/>
          </a:xfrm>
          <a:prstGeom prst="rect">
            <a:avLst/>
          </a:prstGeom>
          <a:noFill/>
        </p:spPr>
        <p:txBody>
          <a:bodyPr wrap="square" rtlCol="0">
            <a:spAutoFit/>
          </a:bodyPr>
          <a:lstStyle/>
          <a:p>
            <a:r>
              <a:rPr lang="en-US" sz="1400" dirty="0"/>
              <a:t>http://sites.utexas.edu/moodywriting/files/</a:t>
            </a:r>
          </a:p>
          <a:p>
            <a:r>
              <a:rPr lang="en-US" sz="1400" dirty="0"/>
              <a:t>2017/09/LeadsAndNutGraphs.pdf</a:t>
            </a:r>
          </a:p>
        </p:txBody>
      </p:sp>
    </p:spTree>
    <p:extLst>
      <p:ext uri="{BB962C8B-B14F-4D97-AF65-F5344CB8AC3E}">
        <p14:creationId xmlns:p14="http://schemas.microsoft.com/office/powerpoint/2010/main" val="3119818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2AE3-F723-CF4B-B5FA-896137CA67F6}"/>
              </a:ext>
            </a:extLst>
          </p:cNvPr>
          <p:cNvSpPr>
            <a:spLocks noGrp="1"/>
          </p:cNvSpPr>
          <p:nvPr>
            <p:ph type="title"/>
          </p:nvPr>
        </p:nvSpPr>
        <p:spPr>
          <a:xfrm>
            <a:off x="865094" y="1924983"/>
            <a:ext cx="10515600" cy="1325563"/>
          </a:xfrm>
        </p:spPr>
        <p:txBody>
          <a:bodyPr/>
          <a:lstStyle/>
          <a:p>
            <a:pPr algn="ctr"/>
            <a:r>
              <a:rPr lang="en-US" dirty="0"/>
              <a:t>Questions? Comments?</a:t>
            </a:r>
          </a:p>
        </p:txBody>
      </p:sp>
    </p:spTree>
    <p:extLst>
      <p:ext uri="{BB962C8B-B14F-4D97-AF65-F5344CB8AC3E}">
        <p14:creationId xmlns:p14="http://schemas.microsoft.com/office/powerpoint/2010/main" val="365315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47478-97AF-314C-B611-3418657EEF31}"/>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16052EF2-7F94-E34F-AE5C-7758031FE624}"/>
              </a:ext>
            </a:extLst>
          </p:cNvPr>
          <p:cNvSpPr>
            <a:spLocks noGrp="1"/>
          </p:cNvSpPr>
          <p:nvPr>
            <p:ph type="subTitle" idx="1"/>
          </p:nvPr>
        </p:nvSpPr>
        <p:spPr/>
        <p:txBody>
          <a:bodyPr/>
          <a:lstStyle/>
          <a:p>
            <a:r>
              <a:rPr lang="en-US" dirty="0">
                <a:hlinkClick r:id="rId2"/>
              </a:rPr>
              <a:t>kathleen.mcelroy@austin.utexas.edu</a:t>
            </a:r>
            <a:endParaRPr lang="en-US" dirty="0"/>
          </a:p>
          <a:p>
            <a:endParaRPr lang="en-US" dirty="0"/>
          </a:p>
          <a:p>
            <a:endParaRPr lang="en-US" dirty="0"/>
          </a:p>
        </p:txBody>
      </p:sp>
      <p:pic>
        <p:nvPicPr>
          <p:cNvPr id="5" name="Picture 4">
            <a:extLst>
              <a:ext uri="{FF2B5EF4-FFF2-40B4-BE49-F238E27FC236}">
                <a16:creationId xmlns:a16="http://schemas.microsoft.com/office/drawing/2014/main" id="{9A6AB6B7-38DD-8542-97B8-CA49AF413B78}"/>
              </a:ext>
            </a:extLst>
          </p:cNvPr>
          <p:cNvPicPr>
            <a:picLocks noChangeAspect="1"/>
          </p:cNvPicPr>
          <p:nvPr/>
        </p:nvPicPr>
        <p:blipFill>
          <a:blip r:embed="rId3"/>
          <a:stretch>
            <a:fillRect/>
          </a:stretch>
        </p:blipFill>
        <p:spPr>
          <a:xfrm>
            <a:off x="2211205" y="1122363"/>
            <a:ext cx="8456795" cy="1393265"/>
          </a:xfrm>
          <a:prstGeom prst="rect">
            <a:avLst/>
          </a:prstGeom>
        </p:spPr>
      </p:pic>
    </p:spTree>
    <p:extLst>
      <p:ext uri="{BB962C8B-B14F-4D97-AF65-F5344CB8AC3E}">
        <p14:creationId xmlns:p14="http://schemas.microsoft.com/office/powerpoint/2010/main" val="3509208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4A5BF4-114A-6745-8235-911680C8DF91}"/>
              </a:ext>
            </a:extLst>
          </p:cNvPr>
          <p:cNvSpPr txBox="1"/>
          <p:nvPr/>
        </p:nvSpPr>
        <p:spPr>
          <a:xfrm>
            <a:off x="605117" y="921124"/>
            <a:ext cx="3870675" cy="523220"/>
          </a:xfrm>
          <a:prstGeom prst="rect">
            <a:avLst/>
          </a:prstGeom>
          <a:noFill/>
        </p:spPr>
        <p:txBody>
          <a:bodyPr wrap="none" rtlCol="0">
            <a:spAutoFit/>
          </a:bodyPr>
          <a:lstStyle/>
          <a:p>
            <a:r>
              <a:rPr lang="en-US" sz="2800" dirty="0"/>
              <a:t>Cited Professional Pieces </a:t>
            </a:r>
          </a:p>
        </p:txBody>
      </p:sp>
      <p:sp>
        <p:nvSpPr>
          <p:cNvPr id="3" name="TextBox 2">
            <a:extLst>
              <a:ext uri="{FF2B5EF4-FFF2-40B4-BE49-F238E27FC236}">
                <a16:creationId xmlns:a16="http://schemas.microsoft.com/office/drawing/2014/main" id="{F6D1491C-059F-CD4E-AAE6-6D45A3AA7862}"/>
              </a:ext>
            </a:extLst>
          </p:cNvPr>
          <p:cNvSpPr txBox="1"/>
          <p:nvPr/>
        </p:nvSpPr>
        <p:spPr>
          <a:xfrm>
            <a:off x="605117" y="3751729"/>
            <a:ext cx="11389659" cy="923330"/>
          </a:xfrm>
          <a:prstGeom prst="rect">
            <a:avLst/>
          </a:prstGeom>
          <a:noFill/>
        </p:spPr>
        <p:txBody>
          <a:bodyPr wrap="square" rtlCol="0">
            <a:spAutoFit/>
          </a:bodyPr>
          <a:lstStyle/>
          <a:p>
            <a:r>
              <a:rPr lang="en-US" dirty="0"/>
              <a:t>https://www.dallasnews.com/opinion/commentary/2020/12/07/how-would-gramma-have-handled-our-pandemic-reality/</a:t>
            </a:r>
          </a:p>
          <a:p>
            <a:endParaRPr lang="en-US" dirty="0"/>
          </a:p>
        </p:txBody>
      </p:sp>
      <p:sp>
        <p:nvSpPr>
          <p:cNvPr id="4" name="TextBox 3">
            <a:extLst>
              <a:ext uri="{FF2B5EF4-FFF2-40B4-BE49-F238E27FC236}">
                <a16:creationId xmlns:a16="http://schemas.microsoft.com/office/drawing/2014/main" id="{306E97BC-4737-8D40-950F-60B28CD5B4B1}"/>
              </a:ext>
            </a:extLst>
          </p:cNvPr>
          <p:cNvSpPr txBox="1"/>
          <p:nvPr/>
        </p:nvSpPr>
        <p:spPr>
          <a:xfrm>
            <a:off x="605117" y="1705907"/>
            <a:ext cx="10321352" cy="646331"/>
          </a:xfrm>
          <a:prstGeom prst="rect">
            <a:avLst/>
          </a:prstGeom>
          <a:noFill/>
        </p:spPr>
        <p:txBody>
          <a:bodyPr wrap="none" rtlCol="0">
            <a:spAutoFit/>
          </a:bodyPr>
          <a:lstStyle/>
          <a:p>
            <a:r>
              <a:rPr lang="en-US" dirty="0"/>
              <a:t>https://www.wsj.com/articles/whos-on-first-great-grandpa-softball-bends-the-rules-for-seniors-1502984629</a:t>
            </a:r>
          </a:p>
          <a:p>
            <a:endParaRPr lang="en-US" dirty="0"/>
          </a:p>
        </p:txBody>
      </p:sp>
      <p:sp>
        <p:nvSpPr>
          <p:cNvPr id="5" name="TextBox 4">
            <a:extLst>
              <a:ext uri="{FF2B5EF4-FFF2-40B4-BE49-F238E27FC236}">
                <a16:creationId xmlns:a16="http://schemas.microsoft.com/office/drawing/2014/main" id="{AD55BB61-28E8-7F4A-9ED4-05F4862E0741}"/>
              </a:ext>
            </a:extLst>
          </p:cNvPr>
          <p:cNvSpPr txBox="1"/>
          <p:nvPr/>
        </p:nvSpPr>
        <p:spPr>
          <a:xfrm>
            <a:off x="605117" y="2367603"/>
            <a:ext cx="8923084" cy="369332"/>
          </a:xfrm>
          <a:prstGeom prst="rect">
            <a:avLst/>
          </a:prstGeom>
          <a:noFill/>
        </p:spPr>
        <p:txBody>
          <a:bodyPr wrap="none" rtlCol="0">
            <a:spAutoFit/>
          </a:bodyPr>
          <a:lstStyle/>
          <a:p>
            <a:r>
              <a:rPr lang="en-US" dirty="0"/>
              <a:t>https://www.nytimes.com/2020/12/07/us/politics/lloyd-austin-biden-defense-secretary.html</a:t>
            </a:r>
          </a:p>
        </p:txBody>
      </p:sp>
      <p:sp>
        <p:nvSpPr>
          <p:cNvPr id="6" name="TextBox 5">
            <a:extLst>
              <a:ext uri="{FF2B5EF4-FFF2-40B4-BE49-F238E27FC236}">
                <a16:creationId xmlns:a16="http://schemas.microsoft.com/office/drawing/2014/main" id="{329B1365-19D6-2A40-BD59-36E62211589C}"/>
              </a:ext>
            </a:extLst>
          </p:cNvPr>
          <p:cNvSpPr txBox="1"/>
          <p:nvPr/>
        </p:nvSpPr>
        <p:spPr>
          <a:xfrm>
            <a:off x="605117" y="3059666"/>
            <a:ext cx="7994304" cy="369332"/>
          </a:xfrm>
          <a:prstGeom prst="rect">
            <a:avLst/>
          </a:prstGeom>
          <a:noFill/>
        </p:spPr>
        <p:txBody>
          <a:bodyPr wrap="none" rtlCol="0">
            <a:spAutoFit/>
          </a:bodyPr>
          <a:lstStyle/>
          <a:p>
            <a:r>
              <a:rPr lang="en-US" dirty="0"/>
              <a:t>https://www.nytimes.com/2020/12/07/arts/music/bob-dylan-universal-music.html</a:t>
            </a:r>
          </a:p>
        </p:txBody>
      </p:sp>
    </p:spTree>
    <p:extLst>
      <p:ext uri="{BB962C8B-B14F-4D97-AF65-F5344CB8AC3E}">
        <p14:creationId xmlns:p14="http://schemas.microsoft.com/office/powerpoint/2010/main" val="2048411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89C5-F941-AF40-9BAB-3039F52EBEB1}"/>
              </a:ext>
            </a:extLst>
          </p:cNvPr>
          <p:cNvSpPr>
            <a:spLocks noGrp="1"/>
          </p:cNvSpPr>
          <p:nvPr>
            <p:ph type="title"/>
          </p:nvPr>
        </p:nvSpPr>
        <p:spPr/>
        <p:txBody>
          <a:bodyPr/>
          <a:lstStyle/>
          <a:p>
            <a:r>
              <a:rPr lang="en-US" dirty="0"/>
              <a:t>A nut graph</a:t>
            </a:r>
          </a:p>
        </p:txBody>
      </p:sp>
      <p:sp>
        <p:nvSpPr>
          <p:cNvPr id="3" name="Content Placeholder 2">
            <a:extLst>
              <a:ext uri="{FF2B5EF4-FFF2-40B4-BE49-F238E27FC236}">
                <a16:creationId xmlns:a16="http://schemas.microsoft.com/office/drawing/2014/main" id="{A55516C3-FBB1-8141-824D-4F125B274FEF}"/>
              </a:ext>
            </a:extLst>
          </p:cNvPr>
          <p:cNvSpPr>
            <a:spLocks noGrp="1"/>
          </p:cNvSpPr>
          <p:nvPr>
            <p:ph sz="half" idx="1"/>
          </p:nvPr>
        </p:nvSpPr>
        <p:spPr>
          <a:xfrm>
            <a:off x="838200" y="1825625"/>
            <a:ext cx="5334000" cy="4351338"/>
          </a:xfrm>
        </p:spPr>
        <p:txBody>
          <a:bodyPr>
            <a:normAutofit/>
          </a:bodyPr>
          <a:lstStyle/>
          <a:p>
            <a:r>
              <a:rPr lang="en-US" dirty="0"/>
              <a:t>A news industry term for a paragraph or paragraphs early in a story that explain why the piece is important and why consumers should keep consuming</a:t>
            </a:r>
          </a:p>
          <a:p>
            <a:r>
              <a:rPr lang="en-US" dirty="0"/>
              <a:t>The ‘nut’ is the key kernel of the story that explains why we should care about it</a:t>
            </a:r>
          </a:p>
        </p:txBody>
      </p:sp>
      <p:pic>
        <p:nvPicPr>
          <p:cNvPr id="6" name="Content Placeholder 5">
            <a:extLst>
              <a:ext uri="{FF2B5EF4-FFF2-40B4-BE49-F238E27FC236}">
                <a16:creationId xmlns:a16="http://schemas.microsoft.com/office/drawing/2014/main" id="{4B2FDAE1-8490-5040-A6C6-F83939866371}"/>
              </a:ext>
            </a:extLst>
          </p:cNvPr>
          <p:cNvPicPr>
            <a:picLocks noGrp="1" noChangeAspect="1"/>
          </p:cNvPicPr>
          <p:nvPr>
            <p:ph sz="half" idx="2"/>
          </p:nvPr>
        </p:nvPicPr>
        <p:blipFill>
          <a:blip r:embed="rId2"/>
          <a:stretch>
            <a:fillRect/>
          </a:stretch>
        </p:blipFill>
        <p:spPr>
          <a:xfrm>
            <a:off x="6172200" y="1922104"/>
            <a:ext cx="5181600" cy="3163298"/>
          </a:xfrm>
        </p:spPr>
      </p:pic>
    </p:spTree>
    <p:extLst>
      <p:ext uri="{BB962C8B-B14F-4D97-AF65-F5344CB8AC3E}">
        <p14:creationId xmlns:p14="http://schemas.microsoft.com/office/powerpoint/2010/main" val="167981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89C5-F941-AF40-9BAB-3039F52EBEB1}"/>
              </a:ext>
            </a:extLst>
          </p:cNvPr>
          <p:cNvSpPr>
            <a:spLocks noGrp="1"/>
          </p:cNvSpPr>
          <p:nvPr>
            <p:ph type="title"/>
          </p:nvPr>
        </p:nvSpPr>
        <p:spPr/>
        <p:txBody>
          <a:bodyPr/>
          <a:lstStyle/>
          <a:p>
            <a:r>
              <a:rPr lang="en-US" dirty="0"/>
              <a:t>A nut graph</a:t>
            </a:r>
          </a:p>
        </p:txBody>
      </p:sp>
      <p:sp>
        <p:nvSpPr>
          <p:cNvPr id="3" name="Content Placeholder 2">
            <a:extLst>
              <a:ext uri="{FF2B5EF4-FFF2-40B4-BE49-F238E27FC236}">
                <a16:creationId xmlns:a16="http://schemas.microsoft.com/office/drawing/2014/main" id="{A55516C3-FBB1-8141-824D-4F125B274FEF}"/>
              </a:ext>
            </a:extLst>
          </p:cNvPr>
          <p:cNvSpPr>
            <a:spLocks noGrp="1"/>
          </p:cNvSpPr>
          <p:nvPr>
            <p:ph sz="half" idx="1"/>
          </p:nvPr>
        </p:nvSpPr>
        <p:spPr>
          <a:xfrm>
            <a:off x="838200" y="1825625"/>
            <a:ext cx="5334000" cy="4351338"/>
          </a:xfrm>
        </p:spPr>
        <p:txBody>
          <a:bodyPr>
            <a:normAutofit/>
          </a:bodyPr>
          <a:lstStyle/>
          <a:p>
            <a:r>
              <a:rPr lang="en-US" dirty="0"/>
              <a:t>A news industry term for a paragraph or paragraphs early in a story that explain why the piece is important and why consumers should keep consuming</a:t>
            </a:r>
          </a:p>
          <a:p>
            <a:r>
              <a:rPr lang="en-US" dirty="0"/>
              <a:t>The ‘nut’ is the key kernel of the story that explains why we should care about it</a:t>
            </a:r>
          </a:p>
          <a:p>
            <a:r>
              <a:rPr lang="en-US" dirty="0"/>
              <a:t>'Graph’ is short for ‘paragraph’ </a:t>
            </a:r>
          </a:p>
        </p:txBody>
      </p:sp>
      <p:pic>
        <p:nvPicPr>
          <p:cNvPr id="7" name="Content Placeholder 7">
            <a:extLst>
              <a:ext uri="{FF2B5EF4-FFF2-40B4-BE49-F238E27FC236}">
                <a16:creationId xmlns:a16="http://schemas.microsoft.com/office/drawing/2014/main" id="{F14DDD8F-8EF1-7E4F-9DB1-A44754CD8C6E}"/>
              </a:ext>
            </a:extLst>
          </p:cNvPr>
          <p:cNvPicPr>
            <a:picLocks noGrp="1" noChangeAspect="1"/>
          </p:cNvPicPr>
          <p:nvPr>
            <p:ph sz="half" idx="2"/>
          </p:nvPr>
        </p:nvPicPr>
        <p:blipFill>
          <a:blip r:embed="rId2"/>
          <a:stretch>
            <a:fillRect/>
          </a:stretch>
        </p:blipFill>
        <p:spPr>
          <a:xfrm>
            <a:off x="6172200" y="4983037"/>
            <a:ext cx="2149724" cy="1740881"/>
          </a:xfrm>
        </p:spPr>
      </p:pic>
      <p:pic>
        <p:nvPicPr>
          <p:cNvPr id="10" name="Content Placeholder 5">
            <a:extLst>
              <a:ext uri="{FF2B5EF4-FFF2-40B4-BE49-F238E27FC236}">
                <a16:creationId xmlns:a16="http://schemas.microsoft.com/office/drawing/2014/main" id="{5A959B10-DBC1-1E46-B9EB-B7A68FF6E2A6}"/>
              </a:ext>
            </a:extLst>
          </p:cNvPr>
          <p:cNvPicPr>
            <a:picLocks noChangeAspect="1"/>
          </p:cNvPicPr>
          <p:nvPr/>
        </p:nvPicPr>
        <p:blipFill>
          <a:blip r:embed="rId3"/>
          <a:stretch>
            <a:fillRect/>
          </a:stretch>
        </p:blipFill>
        <p:spPr>
          <a:xfrm>
            <a:off x="6172200" y="1919755"/>
            <a:ext cx="5181600" cy="3163298"/>
          </a:xfrm>
          <a:prstGeom prst="rect">
            <a:avLst/>
          </a:prstGeom>
        </p:spPr>
      </p:pic>
    </p:spTree>
    <p:extLst>
      <p:ext uri="{BB962C8B-B14F-4D97-AF65-F5344CB8AC3E}">
        <p14:creationId xmlns:p14="http://schemas.microsoft.com/office/powerpoint/2010/main" val="3127364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46B21-7B55-C54B-B0AC-3AAB7D809995}"/>
              </a:ext>
            </a:extLst>
          </p:cNvPr>
          <p:cNvPicPr>
            <a:picLocks noChangeAspect="1"/>
          </p:cNvPicPr>
          <p:nvPr/>
        </p:nvPicPr>
        <p:blipFill>
          <a:blip r:embed="rId3"/>
          <a:stretch>
            <a:fillRect/>
          </a:stretch>
        </p:blipFill>
        <p:spPr>
          <a:xfrm>
            <a:off x="2728913" y="-1"/>
            <a:ext cx="6672261" cy="6871263"/>
          </a:xfrm>
          <a:prstGeom prst="rect">
            <a:avLst/>
          </a:prstGeom>
        </p:spPr>
      </p:pic>
      <p:sp>
        <p:nvSpPr>
          <p:cNvPr id="5" name="TextBox 4">
            <a:extLst>
              <a:ext uri="{FF2B5EF4-FFF2-40B4-BE49-F238E27FC236}">
                <a16:creationId xmlns:a16="http://schemas.microsoft.com/office/drawing/2014/main" id="{8C772E99-31F6-894E-AE7D-758EF3F048F9}"/>
              </a:ext>
            </a:extLst>
          </p:cNvPr>
          <p:cNvSpPr txBox="1"/>
          <p:nvPr/>
        </p:nvSpPr>
        <p:spPr>
          <a:xfrm>
            <a:off x="9834564" y="3271838"/>
            <a:ext cx="2357436" cy="1477328"/>
          </a:xfrm>
          <a:prstGeom prst="rect">
            <a:avLst/>
          </a:prstGeom>
          <a:noFill/>
        </p:spPr>
        <p:txBody>
          <a:bodyPr wrap="square" rtlCol="0">
            <a:spAutoFit/>
          </a:bodyPr>
          <a:lstStyle/>
          <a:p>
            <a:r>
              <a:rPr lang="en-US" dirty="0"/>
              <a:t>https://www.wsj.com/articles/whos-on-first-great-grandpa-softball-bends-the-rules-for-seniors-1502984629</a:t>
            </a:r>
          </a:p>
        </p:txBody>
      </p:sp>
    </p:spTree>
    <p:extLst>
      <p:ext uri="{BB962C8B-B14F-4D97-AF65-F5344CB8AC3E}">
        <p14:creationId xmlns:p14="http://schemas.microsoft.com/office/powerpoint/2010/main" val="223758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46B21-7B55-C54B-B0AC-3AAB7D809995}"/>
              </a:ext>
            </a:extLst>
          </p:cNvPr>
          <p:cNvPicPr>
            <a:picLocks noChangeAspect="1"/>
          </p:cNvPicPr>
          <p:nvPr/>
        </p:nvPicPr>
        <p:blipFill>
          <a:blip r:embed="rId2"/>
          <a:stretch>
            <a:fillRect/>
          </a:stretch>
        </p:blipFill>
        <p:spPr>
          <a:xfrm>
            <a:off x="2728913" y="-1"/>
            <a:ext cx="6672261" cy="6871263"/>
          </a:xfrm>
          <a:prstGeom prst="rect">
            <a:avLst/>
          </a:prstGeom>
          <a:ln>
            <a:noFill/>
          </a:ln>
        </p:spPr>
      </p:pic>
      <p:sp>
        <p:nvSpPr>
          <p:cNvPr id="5" name="TextBox 4">
            <a:extLst>
              <a:ext uri="{FF2B5EF4-FFF2-40B4-BE49-F238E27FC236}">
                <a16:creationId xmlns:a16="http://schemas.microsoft.com/office/drawing/2014/main" id="{8C772E99-31F6-894E-AE7D-758EF3F048F9}"/>
              </a:ext>
            </a:extLst>
          </p:cNvPr>
          <p:cNvSpPr txBox="1"/>
          <p:nvPr/>
        </p:nvSpPr>
        <p:spPr>
          <a:xfrm>
            <a:off x="9834564" y="3271838"/>
            <a:ext cx="2357436" cy="1477328"/>
          </a:xfrm>
          <a:prstGeom prst="rect">
            <a:avLst/>
          </a:prstGeom>
          <a:noFill/>
        </p:spPr>
        <p:txBody>
          <a:bodyPr wrap="square" rtlCol="0">
            <a:spAutoFit/>
          </a:bodyPr>
          <a:lstStyle/>
          <a:p>
            <a:r>
              <a:rPr lang="en-US" dirty="0"/>
              <a:t>https://www.wsj.com/articles/whos-on-first-great-grandpa-softball-bends-the-rules-for-seniors-1502984629</a:t>
            </a:r>
          </a:p>
        </p:txBody>
      </p:sp>
      <p:sp>
        <p:nvSpPr>
          <p:cNvPr id="6" name="Down Arrow 5">
            <a:extLst>
              <a:ext uri="{FF2B5EF4-FFF2-40B4-BE49-F238E27FC236}">
                <a16:creationId xmlns:a16="http://schemas.microsoft.com/office/drawing/2014/main" id="{67A50C19-CFD5-C448-9AE0-C2AFF3A5DDDA}"/>
              </a:ext>
            </a:extLst>
          </p:cNvPr>
          <p:cNvSpPr/>
          <p:nvPr/>
        </p:nvSpPr>
        <p:spPr>
          <a:xfrm rot="5400000">
            <a:off x="9635489" y="5623560"/>
            <a:ext cx="745809" cy="1214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a:extLst>
              <a:ext uri="{FF2B5EF4-FFF2-40B4-BE49-F238E27FC236}">
                <a16:creationId xmlns:a16="http://schemas.microsoft.com/office/drawing/2014/main" id="{F3365072-38EE-C445-B1D9-4D183BB206E6}"/>
              </a:ext>
            </a:extLst>
          </p:cNvPr>
          <p:cNvSpPr/>
          <p:nvPr/>
        </p:nvSpPr>
        <p:spPr>
          <a:xfrm>
            <a:off x="1371599" y="4749165"/>
            <a:ext cx="1357313" cy="885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95BF4FBF-0139-F24F-A717-29C0EAEF7F5E}"/>
              </a:ext>
            </a:extLst>
          </p:cNvPr>
          <p:cNvCxnSpPr>
            <a:cxnSpLocks/>
          </p:cNvCxnSpPr>
          <p:nvPr/>
        </p:nvCxnSpPr>
        <p:spPr>
          <a:xfrm flipH="1">
            <a:off x="6354577" y="3521130"/>
            <a:ext cx="144303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4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D4C6-6662-7B45-B643-E82384A7EB8B}"/>
              </a:ext>
            </a:extLst>
          </p:cNvPr>
          <p:cNvPicPr>
            <a:picLocks noChangeAspect="1"/>
          </p:cNvPicPr>
          <p:nvPr/>
        </p:nvPicPr>
        <p:blipFill>
          <a:blip r:embed="rId2"/>
          <a:stretch>
            <a:fillRect/>
          </a:stretch>
        </p:blipFill>
        <p:spPr>
          <a:xfrm>
            <a:off x="514350" y="304312"/>
            <a:ext cx="3238500" cy="927100"/>
          </a:xfrm>
          <a:prstGeom prst="rect">
            <a:avLst/>
          </a:prstGeom>
        </p:spPr>
      </p:pic>
      <p:sp>
        <p:nvSpPr>
          <p:cNvPr id="4" name="TextBox 3">
            <a:extLst>
              <a:ext uri="{FF2B5EF4-FFF2-40B4-BE49-F238E27FC236}">
                <a16:creationId xmlns:a16="http://schemas.microsoft.com/office/drawing/2014/main" id="{2F444A47-10F7-0149-9415-6C1247C5B15E}"/>
              </a:ext>
            </a:extLst>
          </p:cNvPr>
          <p:cNvSpPr txBox="1"/>
          <p:nvPr/>
        </p:nvSpPr>
        <p:spPr>
          <a:xfrm>
            <a:off x="514350" y="1137138"/>
            <a:ext cx="5731056" cy="369332"/>
          </a:xfrm>
          <a:prstGeom prst="rect">
            <a:avLst/>
          </a:prstGeom>
          <a:noFill/>
        </p:spPr>
        <p:txBody>
          <a:bodyPr wrap="none" rtlCol="0">
            <a:spAutoFit/>
          </a:bodyPr>
          <a:lstStyle/>
          <a:p>
            <a:r>
              <a:rPr lang="en-US" dirty="0"/>
              <a:t>https://www.poynter.org/archive/2003/the-nut-graf-part-i/</a:t>
            </a:r>
          </a:p>
        </p:txBody>
      </p:sp>
      <p:pic>
        <p:nvPicPr>
          <p:cNvPr id="7" name="Picture 6">
            <a:extLst>
              <a:ext uri="{FF2B5EF4-FFF2-40B4-BE49-F238E27FC236}">
                <a16:creationId xmlns:a16="http://schemas.microsoft.com/office/drawing/2014/main" id="{B78C8BF3-79F4-B24D-988D-6A2F0BA4A27C}"/>
              </a:ext>
            </a:extLst>
          </p:cNvPr>
          <p:cNvPicPr>
            <a:picLocks noChangeAspect="1"/>
          </p:cNvPicPr>
          <p:nvPr/>
        </p:nvPicPr>
        <p:blipFill>
          <a:blip r:embed="rId3"/>
          <a:stretch>
            <a:fillRect/>
          </a:stretch>
        </p:blipFill>
        <p:spPr>
          <a:xfrm>
            <a:off x="331177" y="1822450"/>
            <a:ext cx="10591800" cy="2298700"/>
          </a:xfrm>
          <a:prstGeom prst="rect">
            <a:avLst/>
          </a:prstGeom>
        </p:spPr>
      </p:pic>
    </p:spTree>
    <p:extLst>
      <p:ext uri="{BB962C8B-B14F-4D97-AF65-F5344CB8AC3E}">
        <p14:creationId xmlns:p14="http://schemas.microsoft.com/office/powerpoint/2010/main" val="244456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D4C6-6662-7B45-B643-E82384A7EB8B}"/>
              </a:ext>
            </a:extLst>
          </p:cNvPr>
          <p:cNvPicPr>
            <a:picLocks noChangeAspect="1"/>
          </p:cNvPicPr>
          <p:nvPr/>
        </p:nvPicPr>
        <p:blipFill>
          <a:blip r:embed="rId2"/>
          <a:stretch>
            <a:fillRect/>
          </a:stretch>
        </p:blipFill>
        <p:spPr>
          <a:xfrm>
            <a:off x="514350" y="304312"/>
            <a:ext cx="3238500" cy="927100"/>
          </a:xfrm>
          <a:prstGeom prst="rect">
            <a:avLst/>
          </a:prstGeom>
        </p:spPr>
      </p:pic>
      <p:sp>
        <p:nvSpPr>
          <p:cNvPr id="4" name="TextBox 3">
            <a:extLst>
              <a:ext uri="{FF2B5EF4-FFF2-40B4-BE49-F238E27FC236}">
                <a16:creationId xmlns:a16="http://schemas.microsoft.com/office/drawing/2014/main" id="{2F444A47-10F7-0149-9415-6C1247C5B15E}"/>
              </a:ext>
            </a:extLst>
          </p:cNvPr>
          <p:cNvSpPr txBox="1"/>
          <p:nvPr/>
        </p:nvSpPr>
        <p:spPr>
          <a:xfrm>
            <a:off x="514350" y="1137138"/>
            <a:ext cx="5731056" cy="369332"/>
          </a:xfrm>
          <a:prstGeom prst="rect">
            <a:avLst/>
          </a:prstGeom>
          <a:noFill/>
        </p:spPr>
        <p:txBody>
          <a:bodyPr wrap="none" rtlCol="0">
            <a:spAutoFit/>
          </a:bodyPr>
          <a:lstStyle/>
          <a:p>
            <a:r>
              <a:rPr lang="en-US" dirty="0"/>
              <a:t>https://www.poynter.org/archive/2003/the-nut-graf-part-i/</a:t>
            </a:r>
          </a:p>
        </p:txBody>
      </p:sp>
      <p:pic>
        <p:nvPicPr>
          <p:cNvPr id="5" name="Picture 4">
            <a:extLst>
              <a:ext uri="{FF2B5EF4-FFF2-40B4-BE49-F238E27FC236}">
                <a16:creationId xmlns:a16="http://schemas.microsoft.com/office/drawing/2014/main" id="{B19109FB-9273-664D-B71B-1638CB63F022}"/>
              </a:ext>
            </a:extLst>
          </p:cNvPr>
          <p:cNvPicPr>
            <a:picLocks noChangeAspect="1"/>
          </p:cNvPicPr>
          <p:nvPr/>
        </p:nvPicPr>
        <p:blipFill>
          <a:blip r:embed="rId3"/>
          <a:stretch>
            <a:fillRect/>
          </a:stretch>
        </p:blipFill>
        <p:spPr>
          <a:xfrm>
            <a:off x="402004" y="1611978"/>
            <a:ext cx="10121900" cy="3657600"/>
          </a:xfrm>
          <a:prstGeom prst="rect">
            <a:avLst/>
          </a:prstGeom>
        </p:spPr>
      </p:pic>
    </p:spTree>
    <p:extLst>
      <p:ext uri="{BB962C8B-B14F-4D97-AF65-F5344CB8AC3E}">
        <p14:creationId xmlns:p14="http://schemas.microsoft.com/office/powerpoint/2010/main" val="96233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B3D4C6-6662-7B45-B643-E82384A7EB8B}"/>
              </a:ext>
            </a:extLst>
          </p:cNvPr>
          <p:cNvPicPr>
            <a:picLocks noChangeAspect="1"/>
          </p:cNvPicPr>
          <p:nvPr/>
        </p:nvPicPr>
        <p:blipFill>
          <a:blip r:embed="rId2"/>
          <a:stretch>
            <a:fillRect/>
          </a:stretch>
        </p:blipFill>
        <p:spPr>
          <a:xfrm>
            <a:off x="514350" y="304312"/>
            <a:ext cx="3238500" cy="927100"/>
          </a:xfrm>
          <a:prstGeom prst="rect">
            <a:avLst/>
          </a:prstGeom>
        </p:spPr>
      </p:pic>
      <p:sp>
        <p:nvSpPr>
          <p:cNvPr id="4" name="TextBox 3">
            <a:extLst>
              <a:ext uri="{FF2B5EF4-FFF2-40B4-BE49-F238E27FC236}">
                <a16:creationId xmlns:a16="http://schemas.microsoft.com/office/drawing/2014/main" id="{2F444A47-10F7-0149-9415-6C1247C5B15E}"/>
              </a:ext>
            </a:extLst>
          </p:cNvPr>
          <p:cNvSpPr txBox="1"/>
          <p:nvPr/>
        </p:nvSpPr>
        <p:spPr>
          <a:xfrm>
            <a:off x="514350" y="1137138"/>
            <a:ext cx="5731056" cy="369332"/>
          </a:xfrm>
          <a:prstGeom prst="rect">
            <a:avLst/>
          </a:prstGeom>
          <a:noFill/>
        </p:spPr>
        <p:txBody>
          <a:bodyPr wrap="none" rtlCol="0">
            <a:spAutoFit/>
          </a:bodyPr>
          <a:lstStyle/>
          <a:p>
            <a:r>
              <a:rPr lang="en-US" dirty="0"/>
              <a:t>https://www.poynter.org/archive/2003/the-nut-graf-part-i/</a:t>
            </a:r>
          </a:p>
        </p:txBody>
      </p:sp>
      <p:sp>
        <p:nvSpPr>
          <p:cNvPr id="2" name="TextBox 1">
            <a:extLst>
              <a:ext uri="{FF2B5EF4-FFF2-40B4-BE49-F238E27FC236}">
                <a16:creationId xmlns:a16="http://schemas.microsoft.com/office/drawing/2014/main" id="{30768FE6-6785-F049-86E9-D07F4BF1BB45}"/>
              </a:ext>
            </a:extLst>
          </p:cNvPr>
          <p:cNvSpPr txBox="1"/>
          <p:nvPr/>
        </p:nvSpPr>
        <p:spPr>
          <a:xfrm>
            <a:off x="1107691" y="2201867"/>
            <a:ext cx="8779259" cy="2585323"/>
          </a:xfrm>
          <a:prstGeom prst="rect">
            <a:avLst/>
          </a:prstGeom>
          <a:noFill/>
        </p:spPr>
        <p:txBody>
          <a:bodyPr wrap="square" rtlCol="0">
            <a:spAutoFit/>
          </a:bodyPr>
          <a:lstStyle/>
          <a:p>
            <a:r>
              <a:rPr lang="en-US" sz="3600" dirty="0"/>
              <a:t>Make up your mind what the story is about and why people should read it — then write your synopsis in one or two sentences.</a:t>
            </a:r>
          </a:p>
          <a:p>
            <a:r>
              <a:rPr lang="en-US" sz="3600" dirty="0"/>
              <a:t>That’s your nut graph!</a:t>
            </a:r>
          </a:p>
          <a:p>
            <a:endParaRPr lang="en-US" dirty="0"/>
          </a:p>
        </p:txBody>
      </p:sp>
    </p:spTree>
    <p:extLst>
      <p:ext uri="{BB962C8B-B14F-4D97-AF65-F5344CB8AC3E}">
        <p14:creationId xmlns:p14="http://schemas.microsoft.com/office/powerpoint/2010/main" val="207706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2129</Words>
  <Application>Microsoft Macintosh PowerPoint</Application>
  <PresentationFormat>Widescreen</PresentationFormat>
  <Paragraphs>132</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Mincho</vt:lpstr>
      <vt:lpstr>Arial</vt:lpstr>
      <vt:lpstr>Calibri</vt:lpstr>
      <vt:lpstr>Calibri Light</vt:lpstr>
      <vt:lpstr>Times New Roman</vt:lpstr>
      <vt:lpstr>Office Theme</vt:lpstr>
      <vt:lpstr>Hunting for Nut Graphs: Writing with Purpose</vt:lpstr>
      <vt:lpstr>A nut graph</vt:lpstr>
      <vt:lpstr>A nut graph</vt:lpstr>
      <vt:lpstr>A nut graph</vt:lpstr>
      <vt:lpstr>PowerPoint Presentation</vt:lpstr>
      <vt:lpstr>PowerPoint Presentation</vt:lpstr>
      <vt:lpstr>PowerPoint Presentation</vt:lpstr>
      <vt:lpstr>PowerPoint Presentation</vt:lpstr>
      <vt:lpstr>PowerPoint Presentation</vt:lpstr>
      <vt:lpstr>Nut graphs work in all stories</vt:lpstr>
      <vt:lpstr>Nut graphs in all stories</vt:lpstr>
      <vt:lpstr>PowerPoint Presentation</vt:lpstr>
      <vt:lpstr>PowerPoint Presentation</vt:lpstr>
      <vt:lpstr>Why this story? Why now?</vt:lpstr>
      <vt:lpstr>Is the nut graph near the top of the story? </vt:lpstr>
      <vt:lpstr>PowerPoint Presentation</vt:lpstr>
      <vt:lpstr>Examples of introductory reporting students incorporating nut graphs into their feature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Comments?</vt:lpstr>
      <vt:lpstr>Thank you!</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McElroy, Kathleen O</dc:creator>
  <cp:lastModifiedBy>McElroy, Kathleen O</cp:lastModifiedBy>
  <cp:revision>20</cp:revision>
  <dcterms:created xsi:type="dcterms:W3CDTF">2020-12-09T01:06:07Z</dcterms:created>
  <dcterms:modified xsi:type="dcterms:W3CDTF">2020-12-09T18:28:17Z</dcterms:modified>
</cp:coreProperties>
</file>