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7" r:id="rId1"/>
  </p:sldMasterIdLst>
  <p:notesMasterIdLst>
    <p:notesMasterId r:id="rId5"/>
  </p:notesMasterIdLst>
  <p:handoutMasterIdLst>
    <p:handoutMasterId r:id="rId6"/>
  </p:handoutMasterIdLst>
  <p:sldIdLst>
    <p:sldId id="383" r:id="rId2"/>
    <p:sldId id="386" r:id="rId3"/>
    <p:sldId id="389" r:id="rId4"/>
  </p:sldIdLst>
  <p:sldSz cx="9144000" cy="6858000" type="screen4x3"/>
  <p:notesSz cx="6858000" cy="91074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68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D309"/>
    <a:srgbClr val="C711CB"/>
    <a:srgbClr val="FFFFFF"/>
    <a:srgbClr val="FF0000"/>
    <a:srgbClr val="6600FF"/>
    <a:srgbClr val="990099"/>
    <a:srgbClr val="FF33CC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47" autoAdjust="0"/>
    <p:restoredTop sz="93750" autoAdjust="0"/>
  </p:normalViewPr>
  <p:slideViewPr>
    <p:cSldViewPr snapToGrid="0">
      <p:cViewPr varScale="1">
        <p:scale>
          <a:sx n="113" d="100"/>
          <a:sy n="113" d="100"/>
        </p:scale>
        <p:origin x="76" y="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-2616" y="-84"/>
      </p:cViewPr>
      <p:guideLst>
        <p:guide orient="horz" pos="286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51875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51875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22D6695-CD1E-4A70-8AF7-8EDEBA3A21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3855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682625"/>
            <a:ext cx="4554538" cy="3416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25938"/>
            <a:ext cx="5029200" cy="409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51875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51875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049BFF4-8E52-465E-BCB9-7A2E42CB45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53144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049BFF4-8E52-465E-BCB9-7A2E42CB45E6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049BFF4-8E52-465E-BCB9-7A2E42CB45E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049BFF4-8E52-465E-BCB9-7A2E42CB45E6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FB0C7D-BA7F-45C6-9322-AA512BD69E9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757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DCAD7A-97CA-4630-9B86-73E6AD9505A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4156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DCAD7A-97CA-4630-9B86-73E6AD9505A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295749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DCAD7A-97CA-4630-9B86-73E6AD9505A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0268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DCAD7A-97CA-4630-9B86-73E6AD9505A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212252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DCAD7A-97CA-4630-9B86-73E6AD9505A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165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DCAD7A-97CA-4630-9B86-73E6AD9505A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9519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DCAD7A-97CA-4630-9B86-73E6AD9505A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367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DCAD7A-97CA-4630-9B86-73E6AD9505A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366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8E834F-62DE-48F2-A398-0F723C6DCC0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974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DCAD7A-97CA-4630-9B86-73E6AD9505A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00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DCAD7A-97CA-4630-9B86-73E6AD9505A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6756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D48ED7-5A27-4F05-9630-A6F252DFFB2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6266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FDB6A4-37BD-40D1-8781-10263FE59E6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136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DCAD7A-97CA-4630-9B86-73E6AD9505A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164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7761AE-BBD1-480A-9B76-4F164648AC5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867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5DDCAD7A-97CA-4630-9B86-73E6AD9505A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270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8" r:id="rId1"/>
    <p:sldLayoutId id="2147483869" r:id="rId2"/>
    <p:sldLayoutId id="2147483870" r:id="rId3"/>
    <p:sldLayoutId id="2147483871" r:id="rId4"/>
    <p:sldLayoutId id="2147483872" r:id="rId5"/>
    <p:sldLayoutId id="2147483873" r:id="rId6"/>
    <p:sldLayoutId id="2147483874" r:id="rId7"/>
    <p:sldLayoutId id="2147483875" r:id="rId8"/>
    <p:sldLayoutId id="2147483876" r:id="rId9"/>
    <p:sldLayoutId id="2147483877" r:id="rId10"/>
    <p:sldLayoutId id="2147483878" r:id="rId11"/>
    <p:sldLayoutId id="2147483879" r:id="rId12"/>
    <p:sldLayoutId id="2147483880" r:id="rId13"/>
    <p:sldLayoutId id="2147483881" r:id="rId14"/>
    <p:sldLayoutId id="2147483882" r:id="rId15"/>
    <p:sldLayoutId id="214748388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28600" y="420914"/>
            <a:ext cx="8915400" cy="969736"/>
          </a:xfrm>
          <a:prstGeom prst="rect">
            <a:avLst/>
          </a:prstGeom>
        </p:spPr>
        <p:txBody>
          <a:bodyPr vert="horz" lIns="0" tIns="9144" rIns="0" bIns="9144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latin typeface="Technical" pitchFamily="66" charset="0"/>
                <a:ea typeface="+mj-ea"/>
                <a:cs typeface="+mj-cs"/>
              </a:rPr>
              <a:t>IF (</a:t>
            </a:r>
            <a:r>
              <a:rPr lang="en-US" sz="4800" b="1" dirty="0" err="1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latin typeface="Technical" pitchFamily="66" charset="0"/>
                <a:ea typeface="+mj-ea"/>
                <a:cs typeface="+mj-cs"/>
              </a:rPr>
              <a:t>IIf</a:t>
            </a:r>
            <a:r>
              <a:rPr lang="en-US" sz="4800" b="1" dirty="0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latin typeface="Technical" pitchFamily="66" charset="0"/>
                <a:ea typeface="+mj-ea"/>
                <a:cs typeface="+mj-cs"/>
              </a:rPr>
              <a:t>) Statement Pattern</a:t>
            </a:r>
            <a:endParaRPr kumimoji="0" lang="en-US" sz="4800" b="1" i="0" u="none" strike="noStrike" kern="1200" cap="none" spc="0" normalizeH="0" baseline="0" noProof="0" dirty="0">
              <a:ln w="500">
                <a:solidFill>
                  <a:schemeClr val="tx2">
                    <a:shade val="20000"/>
                    <a:satMod val="350000"/>
                  </a:schemeClr>
                </a:solidFill>
              </a:ln>
              <a:uLnTx/>
              <a:uFillTx/>
              <a:latin typeface="Technical" pitchFamily="66" charset="0"/>
              <a:ea typeface="+mj-ea"/>
              <a:cs typeface="+mj-cs"/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514350" y="2209800"/>
            <a:ext cx="2152650" cy="1657350"/>
          </a:xfrm>
          <a:prstGeom prst="flowChartDecision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000" b="1" dirty="0">
                <a:latin typeface="Calibri" panose="020F0502020204030204" pitchFamily="34" charset="0"/>
              </a:rPr>
              <a:t>STATE </a:t>
            </a:r>
          </a:p>
          <a:p>
            <a:pPr algn="ctr"/>
            <a:r>
              <a:rPr lang="en-US" sz="3000" b="1" dirty="0">
                <a:latin typeface="Calibri" panose="020F0502020204030204" pitchFamily="34" charset="0"/>
              </a:rPr>
              <a:t>DECISION</a:t>
            </a:r>
          </a:p>
          <a:p>
            <a:pPr algn="ctr"/>
            <a:endParaRPr lang="en-US" sz="2000" b="1" dirty="0">
              <a:latin typeface="Calibri" panose="020F050202020403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71500" y="4403724"/>
            <a:ext cx="2057400" cy="1330325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000" b="1" dirty="0">
                <a:latin typeface="Calibri" panose="020F0502020204030204" pitchFamily="34" charset="0"/>
              </a:rPr>
              <a:t>VALUE IF</a:t>
            </a:r>
          </a:p>
          <a:p>
            <a:pPr algn="ctr"/>
            <a:r>
              <a:rPr lang="en-US" sz="3000" b="1" dirty="0">
                <a:latin typeface="Calibri" panose="020F0502020204030204" pitchFamily="34" charset="0"/>
              </a:rPr>
              <a:t> FALSE</a:t>
            </a:r>
          </a:p>
          <a:p>
            <a:pPr algn="ctr"/>
            <a:endParaRPr lang="en-US" sz="1400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562350" y="2171700"/>
            <a:ext cx="1962150" cy="1651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1" dirty="0">
                <a:latin typeface="Calibri" panose="020F0502020204030204" pitchFamily="34" charset="0"/>
              </a:rPr>
              <a:t>VALUE IF</a:t>
            </a:r>
          </a:p>
          <a:p>
            <a:pPr algn="ctr"/>
            <a:r>
              <a:rPr lang="en-US" sz="2800" b="1" dirty="0">
                <a:latin typeface="Calibri" panose="020F0502020204030204" pitchFamily="34" charset="0"/>
              </a:rPr>
              <a:t> TRUE</a:t>
            </a:r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2651760" y="3048000"/>
            <a:ext cx="9144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2746375" y="2781300"/>
            <a:ext cx="77787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</a:rPr>
              <a:t>YES</a:t>
            </a:r>
            <a:r>
              <a:rPr lang="en-US" sz="1400" b="1" u="sng" dirty="0">
                <a:latin typeface="Calibri" panose="020F0502020204030204" pitchFamily="34" charset="0"/>
              </a:rPr>
              <a:t>    </a:t>
            </a:r>
            <a:r>
              <a:rPr lang="en-US" sz="1400" b="1" u="sng" dirty="0"/>
              <a:t>  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1219201" y="3954463"/>
            <a:ext cx="13398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</a:rPr>
              <a:t>NO</a:t>
            </a:r>
          </a:p>
        </p:txBody>
      </p:sp>
      <p:sp>
        <p:nvSpPr>
          <p:cNvPr id="13" name="Line 37"/>
          <p:cNvSpPr>
            <a:spLocks noChangeShapeType="1"/>
          </p:cNvSpPr>
          <p:nvPr/>
        </p:nvSpPr>
        <p:spPr bwMode="auto">
          <a:xfrm>
            <a:off x="1600200" y="3886200"/>
            <a:ext cx="0" cy="4572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47650" y="342900"/>
            <a:ext cx="8896350" cy="1028700"/>
          </a:xfrm>
          <a:prstGeom prst="rect">
            <a:avLst/>
          </a:prstGeom>
        </p:spPr>
        <p:txBody>
          <a:bodyPr vert="horz" lIns="0" tIns="9144" rIns="0" bIns="9144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latin typeface="Technical" pitchFamily="66" charset="0"/>
                <a:ea typeface="+mj-ea"/>
                <a:cs typeface="+mj-cs"/>
              </a:rPr>
              <a:t>Decipher IF (</a:t>
            </a:r>
            <a:r>
              <a:rPr lang="en-US" sz="4800" b="1" dirty="0" err="1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latin typeface="Technical" pitchFamily="66" charset="0"/>
                <a:ea typeface="+mj-ea"/>
                <a:cs typeface="+mj-cs"/>
              </a:rPr>
              <a:t>IIf</a:t>
            </a:r>
            <a:r>
              <a:rPr lang="en-US" sz="4800" b="1" dirty="0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latin typeface="Technical" pitchFamily="66" charset="0"/>
                <a:ea typeface="+mj-ea"/>
                <a:cs typeface="+mj-cs"/>
              </a:rPr>
              <a:t>) Statements</a:t>
            </a:r>
            <a:endParaRPr kumimoji="0" lang="en-US" sz="4800" b="1" i="0" u="none" strike="noStrike" kern="1200" cap="none" spc="0" normalizeH="0" baseline="0" noProof="0" dirty="0">
              <a:ln w="500">
                <a:solidFill>
                  <a:schemeClr val="tx2">
                    <a:shade val="20000"/>
                    <a:satMod val="350000"/>
                  </a:schemeClr>
                </a:solidFill>
              </a:ln>
              <a:uLnTx/>
              <a:uFillTx/>
              <a:latin typeface="Technical" pitchFamily="66" charset="0"/>
              <a:ea typeface="+mj-ea"/>
              <a:cs typeface="+mj-cs"/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1447799" y="3695700"/>
            <a:ext cx="2240843" cy="1028700"/>
          </a:xfrm>
          <a:prstGeom prst="flowChartDecision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>
                <a:latin typeface="Calibri" panose="020F0502020204030204" pitchFamily="34" charset="0"/>
              </a:rPr>
              <a:t>Years Worked &gt; 4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371599" y="5241924"/>
            <a:ext cx="2240843" cy="701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>
                <a:latin typeface="Calibri" panose="020F0502020204030204" pitchFamily="34" charset="0"/>
              </a:rPr>
              <a:t>Not Advanced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239678" y="3918656"/>
            <a:ext cx="1543050" cy="742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>
                <a:latin typeface="Calibri" panose="020F0502020204030204" pitchFamily="34" charset="0"/>
              </a:rPr>
              <a:t>Advanced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247650" y="1938179"/>
            <a:ext cx="8629649" cy="10156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3000" dirty="0">
                <a:latin typeface="Calibri" panose="020F0502020204030204" pitchFamily="34" charset="0"/>
                <a:cs typeface="Calibri" panose="020F0502020204030204" pitchFamily="34" charset="0"/>
              </a:rPr>
              <a:t>If Years Worked is greater than 4, enter "Advanced", </a:t>
            </a:r>
          </a:p>
          <a:p>
            <a:pPr algn="ctr"/>
            <a:r>
              <a:rPr lang="en-US" sz="3000" dirty="0">
                <a:latin typeface="Calibri" panose="020F0502020204030204" pitchFamily="34" charset="0"/>
                <a:cs typeface="Calibri" panose="020F0502020204030204" pitchFamily="34" charset="0"/>
              </a:rPr>
              <a:t>otherwise enter "Not Advanced".</a:t>
            </a:r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3700414" y="4223456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3696263" y="3871153"/>
            <a:ext cx="44101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</a:rPr>
              <a:t>YES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2501544" y="4776537"/>
            <a:ext cx="41870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</a:rPr>
              <a:t>NO</a:t>
            </a: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1447800" y="6101209"/>
            <a:ext cx="75437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err="1">
                <a:latin typeface="Calibri" panose="020F0502020204030204" pitchFamily="34" charset="0"/>
              </a:rPr>
              <a:t>IIf</a:t>
            </a:r>
            <a:r>
              <a:rPr lang="en-US" sz="2400" b="1" dirty="0">
                <a:latin typeface="Calibri" panose="020F0502020204030204" pitchFamily="34" charset="0"/>
              </a:rPr>
              <a:t>(Years Worked&gt;4,"Advanced","Not Advanced")</a:t>
            </a:r>
          </a:p>
        </p:txBody>
      </p:sp>
      <p:sp>
        <p:nvSpPr>
          <p:cNvPr id="13" name="Line 37"/>
          <p:cNvSpPr>
            <a:spLocks noChangeShapeType="1"/>
          </p:cNvSpPr>
          <p:nvPr/>
        </p:nvSpPr>
        <p:spPr bwMode="auto">
          <a:xfrm>
            <a:off x="2562845" y="4768364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47650" y="323850"/>
            <a:ext cx="8896350" cy="990600"/>
          </a:xfrm>
          <a:prstGeom prst="rect">
            <a:avLst/>
          </a:prstGeom>
        </p:spPr>
        <p:txBody>
          <a:bodyPr vert="horz" lIns="0" tIns="9144" rIns="0" bIns="9144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latin typeface="Technical" pitchFamily="66" charset="0"/>
                <a:ea typeface="+mj-ea"/>
                <a:cs typeface="+mj-cs"/>
              </a:rPr>
              <a:t>Decipher Embedded IF (</a:t>
            </a:r>
            <a:r>
              <a:rPr lang="en-US" sz="4800" b="1" dirty="0" err="1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latin typeface="Technical" pitchFamily="66" charset="0"/>
                <a:ea typeface="+mj-ea"/>
                <a:cs typeface="+mj-cs"/>
              </a:rPr>
              <a:t>IIf</a:t>
            </a:r>
            <a:r>
              <a:rPr lang="en-US" sz="4800" b="1" dirty="0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latin typeface="Technical" pitchFamily="66" charset="0"/>
                <a:ea typeface="+mj-ea"/>
                <a:cs typeface="+mj-cs"/>
              </a:rPr>
              <a:t>)</a:t>
            </a:r>
            <a:endParaRPr kumimoji="0" lang="en-US" sz="4800" b="1" i="0" u="none" strike="noStrike" kern="1200" cap="none" spc="0" normalizeH="0" baseline="0" noProof="0" dirty="0">
              <a:ln w="500">
                <a:solidFill>
                  <a:schemeClr val="tx2">
                    <a:shade val="20000"/>
                    <a:satMod val="350000"/>
                  </a:schemeClr>
                </a:solidFill>
              </a:ln>
              <a:uLnTx/>
              <a:uFillTx/>
              <a:latin typeface="Technical" pitchFamily="66" charset="0"/>
              <a:ea typeface="+mj-ea"/>
              <a:cs typeface="+mj-cs"/>
            </a:endParaRPr>
          </a:p>
        </p:txBody>
      </p:sp>
      <p:sp>
        <p:nvSpPr>
          <p:cNvPr id="14" name="Line 4"/>
          <p:cNvSpPr>
            <a:spLocks noChangeShapeType="1"/>
          </p:cNvSpPr>
          <p:nvPr/>
        </p:nvSpPr>
        <p:spPr bwMode="auto">
          <a:xfrm>
            <a:off x="2469488" y="4603563"/>
            <a:ext cx="9074" cy="35699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2567913" y="4652776"/>
            <a:ext cx="41870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latin typeface="Calibri" panose="020F0502020204030204" pitchFamily="34" charset="0"/>
              </a:rPr>
              <a:t>NO</a:t>
            </a:r>
          </a:p>
        </p:txBody>
      </p:sp>
      <p:sp>
        <p:nvSpPr>
          <p:cNvPr id="16" name="AutoShape 12"/>
          <p:cNvSpPr>
            <a:spLocks noChangeArrowheads="1"/>
          </p:cNvSpPr>
          <p:nvPr/>
        </p:nvSpPr>
        <p:spPr bwMode="auto">
          <a:xfrm>
            <a:off x="1420687" y="3823410"/>
            <a:ext cx="2083532" cy="800577"/>
          </a:xfrm>
          <a:prstGeom prst="flowChartDecision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>
                <a:latin typeface="Calibri" panose="020F0502020204030204" pitchFamily="34" charset="0"/>
              </a:rPr>
              <a:t>Years Worked &lt; 2</a:t>
            </a:r>
          </a:p>
        </p:txBody>
      </p:sp>
      <p:sp>
        <p:nvSpPr>
          <p:cNvPr id="18" name="Rectangle 14"/>
          <p:cNvSpPr>
            <a:spLocks noChangeArrowheads="1"/>
          </p:cNvSpPr>
          <p:nvPr/>
        </p:nvSpPr>
        <p:spPr bwMode="auto">
          <a:xfrm>
            <a:off x="4053835" y="3981830"/>
            <a:ext cx="1219200" cy="527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>
                <a:latin typeface="Calibri" panose="020F0502020204030204" pitchFamily="34" charset="0"/>
              </a:rPr>
              <a:t>Novice</a:t>
            </a:r>
          </a:p>
        </p:txBody>
      </p:sp>
      <p:sp>
        <p:nvSpPr>
          <p:cNvPr id="20" name="Line 16"/>
          <p:cNvSpPr>
            <a:spLocks noChangeShapeType="1"/>
          </p:cNvSpPr>
          <p:nvPr/>
        </p:nvSpPr>
        <p:spPr bwMode="auto">
          <a:xfrm>
            <a:off x="3464625" y="4230649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1" name="Text Box 17"/>
          <p:cNvSpPr txBox="1">
            <a:spLocks noChangeArrowheads="1"/>
          </p:cNvSpPr>
          <p:nvPr/>
        </p:nvSpPr>
        <p:spPr bwMode="auto">
          <a:xfrm>
            <a:off x="3453637" y="3867078"/>
            <a:ext cx="5191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400">
                <a:latin typeface="Calibri" panose="020F0502020204030204" pitchFamily="34" charset="0"/>
              </a:rPr>
              <a:t>YES</a:t>
            </a:r>
          </a:p>
        </p:txBody>
      </p:sp>
      <p:sp>
        <p:nvSpPr>
          <p:cNvPr id="23" name="Text Box 19"/>
          <p:cNvSpPr txBox="1">
            <a:spLocks noChangeArrowheads="1"/>
          </p:cNvSpPr>
          <p:nvPr/>
        </p:nvSpPr>
        <p:spPr bwMode="auto">
          <a:xfrm>
            <a:off x="461898" y="5822199"/>
            <a:ext cx="804899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 err="1">
                <a:latin typeface="Cabin" pitchFamily="34" charset="0"/>
              </a:rPr>
              <a:t>IIf</a:t>
            </a:r>
            <a:r>
              <a:rPr lang="en-US" sz="2000" b="1" dirty="0">
                <a:latin typeface="Cabin" pitchFamily="34" charset="0"/>
              </a:rPr>
              <a:t>(Years Worked&gt;4,"Advanced",IIf(Years Worked&lt;2,"Novice","Interim"))</a:t>
            </a:r>
          </a:p>
        </p:txBody>
      </p:sp>
      <p:sp>
        <p:nvSpPr>
          <p:cNvPr id="48" name="Line 4"/>
          <p:cNvSpPr>
            <a:spLocks noChangeShapeType="1"/>
          </p:cNvSpPr>
          <p:nvPr/>
        </p:nvSpPr>
        <p:spPr bwMode="auto">
          <a:xfrm>
            <a:off x="2478965" y="3497118"/>
            <a:ext cx="0" cy="35699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49" name="Text Box 10"/>
          <p:cNvSpPr txBox="1">
            <a:spLocks noChangeArrowheads="1"/>
          </p:cNvSpPr>
          <p:nvPr/>
        </p:nvSpPr>
        <p:spPr bwMode="auto">
          <a:xfrm>
            <a:off x="2577390" y="3534229"/>
            <a:ext cx="41870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</a:rPr>
              <a:t>NO</a:t>
            </a:r>
          </a:p>
        </p:txBody>
      </p:sp>
      <p:sp>
        <p:nvSpPr>
          <p:cNvPr id="50" name="AutoShape 12"/>
          <p:cNvSpPr>
            <a:spLocks noChangeArrowheads="1"/>
          </p:cNvSpPr>
          <p:nvPr/>
        </p:nvSpPr>
        <p:spPr bwMode="auto">
          <a:xfrm>
            <a:off x="1385662" y="2632724"/>
            <a:ext cx="2187410" cy="878119"/>
          </a:xfrm>
          <a:prstGeom prst="flowChartDecision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>
                <a:latin typeface="Calibri" panose="020F0502020204030204" pitchFamily="34" charset="0"/>
              </a:rPr>
              <a:t>Years Worked &gt; 4</a:t>
            </a:r>
          </a:p>
        </p:txBody>
      </p:sp>
      <p:sp>
        <p:nvSpPr>
          <p:cNvPr id="51" name="Line 16"/>
          <p:cNvSpPr>
            <a:spLocks noChangeShapeType="1"/>
          </p:cNvSpPr>
          <p:nvPr/>
        </p:nvSpPr>
        <p:spPr bwMode="auto">
          <a:xfrm>
            <a:off x="3522483" y="3061393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52" name="Text Box 17"/>
          <p:cNvSpPr txBox="1">
            <a:spLocks noChangeArrowheads="1"/>
          </p:cNvSpPr>
          <p:nvPr/>
        </p:nvSpPr>
        <p:spPr bwMode="auto">
          <a:xfrm>
            <a:off x="3544708" y="2701030"/>
            <a:ext cx="5191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</a:rPr>
              <a:t>YES</a:t>
            </a:r>
          </a:p>
        </p:txBody>
      </p:sp>
      <p:sp>
        <p:nvSpPr>
          <p:cNvPr id="60" name="Rectangle 14"/>
          <p:cNvSpPr>
            <a:spLocks noChangeArrowheads="1"/>
          </p:cNvSpPr>
          <p:nvPr/>
        </p:nvSpPr>
        <p:spPr bwMode="auto">
          <a:xfrm>
            <a:off x="1470202" y="4991170"/>
            <a:ext cx="1915526" cy="5940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400" dirty="0">
              <a:latin typeface="Calibri" panose="020F0502020204030204" pitchFamily="34" charset="0"/>
            </a:endParaRPr>
          </a:p>
          <a:p>
            <a:pPr algn="ctr"/>
            <a:r>
              <a:rPr lang="en-US" sz="1400" b="1" dirty="0">
                <a:latin typeface="Calibri" panose="020F0502020204030204" pitchFamily="34" charset="0"/>
              </a:rPr>
              <a:t>Interim</a:t>
            </a:r>
          </a:p>
          <a:p>
            <a:pPr algn="ctr"/>
            <a:endParaRPr lang="en-US" sz="1400" dirty="0">
              <a:latin typeface="Calibri" panose="020F0502020204030204" pitchFamily="34" charset="0"/>
            </a:endParaRPr>
          </a:p>
        </p:txBody>
      </p:sp>
      <p:sp>
        <p:nvSpPr>
          <p:cNvPr id="61" name="Rectangle 14"/>
          <p:cNvSpPr>
            <a:spLocks noChangeArrowheads="1"/>
          </p:cNvSpPr>
          <p:nvPr/>
        </p:nvSpPr>
        <p:spPr bwMode="auto">
          <a:xfrm>
            <a:off x="4154308" y="2797868"/>
            <a:ext cx="1219200" cy="527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>
                <a:latin typeface="Calibri" panose="020F0502020204030204" pitchFamily="34" charset="0"/>
              </a:rPr>
              <a:t>Advanced</a:t>
            </a:r>
          </a:p>
        </p:txBody>
      </p:sp>
      <p:sp>
        <p:nvSpPr>
          <p:cNvPr id="19" name="Text Box 7">
            <a:extLst>
              <a:ext uri="{FF2B5EF4-FFF2-40B4-BE49-F238E27FC236}">
                <a16:creationId xmlns:a16="http://schemas.microsoft.com/office/drawing/2014/main" id="{D7D972F8-65EB-6D7F-4CE9-44D195B2BC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573" y="1569792"/>
            <a:ext cx="8629649" cy="83099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If Years Worked is greater than 4, enter "Advanced", </a:t>
            </a:r>
          </a:p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If Years Worked is less than 2, enter "Novice", otherwise "Interim"</a:t>
            </a:r>
          </a:p>
        </p:txBody>
      </p:sp>
    </p:spTree>
    <p:extLst>
      <p:ext uri="{BB962C8B-B14F-4D97-AF65-F5344CB8AC3E}">
        <p14:creationId xmlns:p14="http://schemas.microsoft.com/office/powerpoint/2010/main" val="315779234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23978</TotalTime>
  <Words>135</Words>
  <Application>Microsoft Office PowerPoint</Application>
  <PresentationFormat>On-screen Show (4:3)</PresentationFormat>
  <Paragraphs>35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Cabin</vt:lpstr>
      <vt:lpstr>Calibri</vt:lpstr>
      <vt:lpstr>Technical</vt:lpstr>
      <vt:lpstr>Times New Roman</vt:lpstr>
      <vt:lpstr>Trebuchet MS</vt:lpstr>
      <vt:lpstr>Wingdings 3</vt:lpstr>
      <vt:lpstr>Facet</vt:lpstr>
      <vt:lpstr>PowerPoint Presentation</vt:lpstr>
      <vt:lpstr>PowerPoint Presentation</vt:lpstr>
      <vt:lpstr>PowerPoint Presentation</vt:lpstr>
    </vt:vector>
  </TitlesOfParts>
  <Company>Hexco,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Applications Update</dc:title>
  <dc:creator>Linda Tarrant</dc:creator>
  <cp:lastModifiedBy>Linda Tarrant</cp:lastModifiedBy>
  <cp:revision>149</cp:revision>
  <dcterms:created xsi:type="dcterms:W3CDTF">2001-09-12T23:19:33Z</dcterms:created>
  <dcterms:modified xsi:type="dcterms:W3CDTF">2022-06-15T14:48:36Z</dcterms:modified>
</cp:coreProperties>
</file>