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77" r:id="rId2"/>
    <p:sldId id="256" r:id="rId3"/>
    <p:sldId id="257" r:id="rId4"/>
    <p:sldId id="271" r:id="rId5"/>
    <p:sldId id="264" r:id="rId6"/>
    <p:sldId id="265" r:id="rId7"/>
    <p:sldId id="261" r:id="rId8"/>
    <p:sldId id="262" r:id="rId9"/>
    <p:sldId id="263" r:id="rId10"/>
    <p:sldId id="259" r:id="rId11"/>
    <p:sldId id="258" r:id="rId12"/>
    <p:sldId id="266" r:id="rId13"/>
    <p:sldId id="274" r:id="rId14"/>
    <p:sldId id="269" r:id="rId15"/>
    <p:sldId id="270" r:id="rId16"/>
    <p:sldId id="272" r:id="rId17"/>
    <p:sldId id="273" r:id="rId18"/>
    <p:sldId id="275" r:id="rId19"/>
    <p:sldId id="26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0" y="10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5E241-813D-4216-9C01-FFB10A1CB905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D877F-F115-410B-BDFC-5775AD543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82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8FAAA-DEB3-8640-B309-E0F5C6D719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03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11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97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039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01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52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035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04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654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5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19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386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20921-E6FF-465E-963C-F7318283B90D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83B0CBC-C388-498E-B1FF-32B25B25A15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83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r code&#10;&#10;Description automatically generated">
            <a:extLst>
              <a:ext uri="{FF2B5EF4-FFF2-40B4-BE49-F238E27FC236}">
                <a16:creationId xmlns:a16="http://schemas.microsoft.com/office/drawing/2014/main" id="{76CF16FA-3CDC-2B6E-AA1F-B5A65A614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463" y="393323"/>
            <a:ext cx="3743435" cy="3784124"/>
          </a:xfrm>
          <a:prstGeom prst="rect">
            <a:avLst/>
          </a:prstGeom>
        </p:spPr>
      </p:pic>
      <p:graphicFrame>
        <p:nvGraphicFramePr>
          <p:cNvPr id="28" name="Table 28">
            <a:extLst>
              <a:ext uri="{FF2B5EF4-FFF2-40B4-BE49-F238E27FC236}">
                <a16:creationId xmlns:a16="http://schemas.microsoft.com/office/drawing/2014/main" id="{D21F4DCA-B935-1793-1559-B359E3103620}"/>
              </a:ext>
            </a:extLst>
          </p:cNvPr>
          <p:cNvGraphicFramePr>
            <a:graphicFrameLocks noGrp="1"/>
          </p:cNvGraphicFramePr>
          <p:nvPr/>
        </p:nvGraphicFramePr>
        <p:xfrm>
          <a:off x="865236" y="4177447"/>
          <a:ext cx="10560468" cy="1838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0156">
                  <a:extLst>
                    <a:ext uri="{9D8B030D-6E8A-4147-A177-3AD203B41FA5}">
                      <a16:colId xmlns:a16="http://schemas.microsoft.com/office/drawing/2014/main" val="1677279373"/>
                    </a:ext>
                  </a:extLst>
                </a:gridCol>
                <a:gridCol w="3520156">
                  <a:extLst>
                    <a:ext uri="{9D8B030D-6E8A-4147-A177-3AD203B41FA5}">
                      <a16:colId xmlns:a16="http://schemas.microsoft.com/office/drawing/2014/main" val="482293467"/>
                    </a:ext>
                  </a:extLst>
                </a:gridCol>
                <a:gridCol w="3520156">
                  <a:extLst>
                    <a:ext uri="{9D8B030D-6E8A-4147-A177-3AD203B41FA5}">
                      <a16:colId xmlns:a16="http://schemas.microsoft.com/office/drawing/2014/main" val="1529590961"/>
                    </a:ext>
                  </a:extLst>
                </a:gridCol>
              </a:tblGrid>
              <a:tr h="18382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604143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65235" y="842317"/>
            <a:ext cx="7795440" cy="80057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IOWAN OLD STYLE ROMAN" panose="02040602040506020204" pitchFamily="18" charset="77"/>
                <a:cs typeface="BIG CASLON MEDIUM" panose="02000603090000020003" pitchFamily="2" charset="-79"/>
              </a:rPr>
              <a:t>Before We Get Started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F18A6E-94D6-C4B3-D770-C0B20B4C4325}"/>
              </a:ext>
            </a:extLst>
          </p:cNvPr>
          <p:cNvSpPr txBox="1"/>
          <p:nvPr/>
        </p:nvSpPr>
        <p:spPr>
          <a:xfrm>
            <a:off x="865235" y="5345077"/>
            <a:ext cx="3497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Attendance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8B58F0-67E9-78FC-4EA1-89A0637A42CD}"/>
              </a:ext>
            </a:extLst>
          </p:cNvPr>
          <p:cNvSpPr txBox="1"/>
          <p:nvPr/>
        </p:nvSpPr>
        <p:spPr>
          <a:xfrm>
            <a:off x="4362993" y="5345076"/>
            <a:ext cx="3567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Online Handouts</a:t>
            </a:r>
          </a:p>
        </p:txBody>
      </p:sp>
      <p:pic>
        <p:nvPicPr>
          <p:cNvPr id="17" name="Picture 2" descr="Handout Icon #276224 - Free Icons Library">
            <a:extLst>
              <a:ext uri="{FF2B5EF4-FFF2-40B4-BE49-F238E27FC236}">
                <a16:creationId xmlns:a16="http://schemas.microsoft.com/office/drawing/2014/main" id="{475AE231-E881-ADCF-F113-C7BE6D79A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330" y="4305739"/>
            <a:ext cx="1200279" cy="106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0C7DE52-A1E6-0795-C6E2-1B97BE504382}"/>
              </a:ext>
            </a:extLst>
          </p:cNvPr>
          <p:cNvSpPr txBox="1"/>
          <p:nvPr/>
        </p:nvSpPr>
        <p:spPr>
          <a:xfrm>
            <a:off x="7937909" y="5367424"/>
            <a:ext cx="3388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Session Evaluations</a:t>
            </a:r>
          </a:p>
        </p:txBody>
      </p:sp>
      <p:pic>
        <p:nvPicPr>
          <p:cNvPr id="24" name="Picture 2" descr="Evaluate Icon Png Transparent Images – Free PNG Images Vector, PSD,  Clipart, Templates">
            <a:extLst>
              <a:ext uri="{FF2B5EF4-FFF2-40B4-BE49-F238E27FC236}">
                <a16:creationId xmlns:a16="http://schemas.microsoft.com/office/drawing/2014/main" id="{1AAD3403-F6D0-31E7-CDD5-D8AB6909B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2055" y="4438853"/>
            <a:ext cx="680250" cy="83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aising Hand Icon #162934 - Free Icons Library">
            <a:extLst>
              <a:ext uri="{FF2B5EF4-FFF2-40B4-BE49-F238E27FC236}">
                <a16:creationId xmlns:a16="http://schemas.microsoft.com/office/drawing/2014/main" id="{4C7CF333-3109-BFCD-CB7E-9496198F9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964" y="4438853"/>
            <a:ext cx="843806" cy="93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44C72E6-0476-CCC1-5177-2664CFEE3076}"/>
              </a:ext>
            </a:extLst>
          </p:cNvPr>
          <p:cNvSpPr txBox="1"/>
          <p:nvPr/>
        </p:nvSpPr>
        <p:spPr>
          <a:xfrm>
            <a:off x="1038068" y="2051378"/>
            <a:ext cx="7449774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dirty="0">
                <a:solidFill>
                  <a:schemeClr val="tx1"/>
                </a:solidFill>
                <a:latin typeface="Cambria" panose="02040503050406030204" pitchFamily="18" charset="0"/>
              </a:rPr>
              <a:t>Remember to register your attendance and </a:t>
            </a:r>
          </a:p>
          <a:p>
            <a:pPr algn="ctr"/>
            <a:r>
              <a:rPr lang="en-US" sz="2400" b="0" dirty="0">
                <a:solidFill>
                  <a:schemeClr val="tx1"/>
                </a:solidFill>
                <a:latin typeface="Cambria" panose="02040503050406030204" pitchFamily="18" charset="0"/>
              </a:rPr>
              <a:t>complete session evaluations.</a:t>
            </a:r>
          </a:p>
          <a:p>
            <a:pPr algn="ctr"/>
            <a:endParaRPr lang="en-US" b="0" dirty="0">
              <a:solidFill>
                <a:schemeClr val="tx1"/>
              </a:solidFill>
            </a:endParaRPr>
          </a:p>
          <a:p>
            <a:pPr algn="ctr"/>
            <a:r>
              <a:rPr lang="en-US" sz="2000" b="0" dirty="0">
                <a:solidFill>
                  <a:schemeClr val="tx1"/>
                </a:solidFill>
                <a:latin typeface="Cambria" panose="02040503050406030204" pitchFamily="18" charset="0"/>
              </a:rPr>
              <a:t>Session numbers are in your program.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20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you leave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Make a check list of all the equipment that you will need.</a:t>
            </a:r>
          </a:p>
          <a:p>
            <a:r>
              <a:rPr lang="en-US" sz="2400" dirty="0"/>
              <a:t>Get out, set up, and test each computer and printer.</a:t>
            </a:r>
          </a:p>
          <a:p>
            <a:r>
              <a:rPr lang="en-US" sz="2400" dirty="0"/>
              <a:t>Be sure that you can log into the computer when it is away from your school’s network.</a:t>
            </a:r>
          </a:p>
          <a:p>
            <a:r>
              <a:rPr lang="en-US" sz="2400" dirty="0"/>
              <a:t>Take the printer driver software with you to the contest.</a:t>
            </a:r>
          </a:p>
          <a:p>
            <a:r>
              <a:rPr lang="en-US" sz="2400" dirty="0"/>
              <a:t>Purchase extra printer cartridges.</a:t>
            </a:r>
          </a:p>
        </p:txBody>
      </p:sp>
    </p:spTree>
    <p:extLst>
      <p:ext uri="{BB962C8B-B14F-4D97-AF65-F5344CB8AC3E}">
        <p14:creationId xmlns:p14="http://schemas.microsoft.com/office/powerpoint/2010/main" val="62662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The contest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60492"/>
            <a:ext cx="9905999" cy="4641011"/>
          </a:xfrm>
        </p:spPr>
        <p:txBody>
          <a:bodyPr>
            <a:normAutofit/>
          </a:bodyPr>
          <a:lstStyle/>
          <a:p>
            <a:r>
              <a:rPr lang="en-US" sz="2400" dirty="0"/>
              <a:t>Arrive early enough to get a good seat.</a:t>
            </a:r>
          </a:p>
          <a:p>
            <a:r>
              <a:rPr lang="en-US" sz="2400" dirty="0"/>
              <a:t>Set up and test your equipment</a:t>
            </a:r>
          </a:p>
          <a:p>
            <a:r>
              <a:rPr lang="en-US" sz="2400" dirty="0"/>
              <a:t>If you can, bring a backup for everything.</a:t>
            </a:r>
          </a:p>
          <a:p>
            <a:r>
              <a:rPr lang="en-US" sz="2400" dirty="0"/>
              <a:t>If you have an equipment problem and don’t have a backup, see if you can borrow from a fellow competitor.</a:t>
            </a:r>
          </a:p>
          <a:p>
            <a:r>
              <a:rPr lang="en-US" sz="2400" dirty="0"/>
              <a:t>Test print from each application and leave them all open.</a:t>
            </a:r>
          </a:p>
          <a:p>
            <a:r>
              <a:rPr lang="en-US" sz="2400" dirty="0"/>
              <a:t>Don’t practice just before the contest; just leave the contest room and relax</a:t>
            </a:r>
          </a:p>
        </p:txBody>
      </p:sp>
    </p:spTree>
    <p:extLst>
      <p:ext uri="{BB962C8B-B14F-4D97-AF65-F5344CB8AC3E}">
        <p14:creationId xmlns:p14="http://schemas.microsoft.com/office/powerpoint/2010/main" val="3029253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Contest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853754"/>
            <a:ext cx="9905999" cy="4657739"/>
          </a:xfrm>
        </p:spPr>
        <p:txBody>
          <a:bodyPr>
            <a:normAutofit/>
          </a:bodyPr>
          <a:lstStyle/>
          <a:p>
            <a:r>
              <a:rPr lang="en-US" dirty="0"/>
              <a:t>Use the 3 minute preview time wisely and mark difficult areas, like IF statements.</a:t>
            </a:r>
          </a:p>
          <a:p>
            <a:r>
              <a:rPr lang="en-US" dirty="0"/>
              <a:t>Use templates.</a:t>
            </a:r>
          </a:p>
          <a:p>
            <a:r>
              <a:rPr lang="en-US" dirty="0"/>
              <a:t>If there is one, do the Word document first.</a:t>
            </a:r>
          </a:p>
          <a:p>
            <a:r>
              <a:rPr lang="en-US" dirty="0"/>
              <a:t>If you don't have time to embed a chart, print it from Excel.</a:t>
            </a:r>
          </a:p>
          <a:p>
            <a:r>
              <a:rPr lang="en-US" dirty="0"/>
              <a:t>Don’t try to figure out how to do something, just skip it or FAKE it!</a:t>
            </a:r>
          </a:p>
          <a:p>
            <a:r>
              <a:rPr lang="en-US" dirty="0"/>
              <a:t>Be sure you print everything you do.</a:t>
            </a:r>
          </a:p>
          <a:p>
            <a:r>
              <a:rPr lang="en-US" b="1" dirty="0"/>
              <a:t>Fast, almost correct, and finished is better than slow, perfect, and not finished.</a:t>
            </a:r>
          </a:p>
          <a:p>
            <a:r>
              <a:rPr lang="en-US" dirty="0"/>
              <a:t>Go to LOTS of contests.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541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problem during contest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154803"/>
            <a:ext cx="9905999" cy="4150580"/>
          </a:xfrm>
        </p:spPr>
        <p:txBody>
          <a:bodyPr>
            <a:normAutofit/>
          </a:bodyPr>
          <a:lstStyle/>
          <a:p>
            <a:r>
              <a:rPr lang="en-US" sz="2400" b="1" u="sng" dirty="0"/>
              <a:t>Raise your hand to get help from an official assistant.</a:t>
            </a:r>
          </a:p>
          <a:p>
            <a:r>
              <a:rPr lang="en-US" sz="2400" dirty="0"/>
              <a:t>If the problem cannot be solved, unfortunately, there is no recourse.</a:t>
            </a:r>
          </a:p>
          <a:p>
            <a:r>
              <a:rPr lang="en-US" sz="2400" dirty="0"/>
              <a:t>If it is a printer problem, save often to your flash drive.</a:t>
            </a:r>
          </a:p>
          <a:p>
            <a:r>
              <a:rPr lang="en-US" sz="2400" dirty="0"/>
              <a:t>The assistant help resolve the problem and then be available while you to print your printouts on another computer or on your computer with another printer after the contest.</a:t>
            </a:r>
          </a:p>
        </p:txBody>
      </p:sp>
    </p:spTree>
    <p:extLst>
      <p:ext uri="{BB962C8B-B14F-4D97-AF65-F5344CB8AC3E}">
        <p14:creationId xmlns:p14="http://schemas.microsoft.com/office/powerpoint/2010/main" val="1323391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OF CONTEST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510" y="2456952"/>
            <a:ext cx="9905999" cy="3660251"/>
          </a:xfrm>
        </p:spPr>
        <p:txBody>
          <a:bodyPr>
            <a:normAutofit/>
          </a:bodyPr>
          <a:lstStyle/>
          <a:p>
            <a:r>
              <a:rPr lang="en-US" sz="2400" dirty="0"/>
              <a:t>Carefully pick your best printouts.</a:t>
            </a:r>
          </a:p>
          <a:p>
            <a:r>
              <a:rPr lang="en-US" sz="2400" dirty="0"/>
              <a:t>Be certain each printout has your contestant number.</a:t>
            </a:r>
          </a:p>
          <a:p>
            <a:r>
              <a:rPr lang="en-US" sz="2400" dirty="0"/>
              <a:t>If you have a chart or graph that didn't get into a document, submit it, but if there is chart or graph in your printout, it will be graded, not the extra one</a:t>
            </a:r>
          </a:p>
          <a:p>
            <a:r>
              <a:rPr lang="en-US" sz="2400" dirty="0"/>
              <a:t>Turn in your flash drive with tape over any ID or contestant number visible.</a:t>
            </a:r>
          </a:p>
          <a:p>
            <a:r>
              <a:rPr lang="en-US" sz="2400" dirty="0"/>
              <a:t>Go have fun while your coach haggles over grading.</a:t>
            </a:r>
          </a:p>
        </p:txBody>
      </p:sp>
    </p:spTree>
    <p:extLst>
      <p:ext uri="{BB962C8B-B14F-4D97-AF65-F5344CB8AC3E}">
        <p14:creationId xmlns:p14="http://schemas.microsoft.com/office/powerpoint/2010/main" val="1446626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 &amp; VERIFICATION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53751"/>
            <a:ext cx="9905999" cy="3954448"/>
          </a:xfrm>
        </p:spPr>
        <p:txBody>
          <a:bodyPr>
            <a:normAutofit/>
          </a:bodyPr>
          <a:lstStyle/>
          <a:p>
            <a:r>
              <a:rPr lang="en-US" sz="2400" dirty="0"/>
              <a:t>ALL coaches are required to grade or student may be disqualified!</a:t>
            </a:r>
          </a:p>
          <a:p>
            <a:r>
              <a:rPr lang="en-US" sz="2400" dirty="0"/>
              <a:t>If you can't grade, arrange for a substitute BEFORE the contest.</a:t>
            </a:r>
          </a:p>
          <a:p>
            <a:r>
              <a:rPr lang="en-US" sz="2400" dirty="0"/>
              <a:t>Grade all Printout 1 papers together 3 times.</a:t>
            </a:r>
          </a:p>
          <a:p>
            <a:r>
              <a:rPr lang="en-US" sz="2400" dirty="0"/>
              <a:t>Grade all Printout 2 papers together 3 times.</a:t>
            </a:r>
          </a:p>
          <a:p>
            <a:r>
              <a:rPr lang="en-US" sz="2400" dirty="0"/>
              <a:t>Show up for verification to review your test with your coach.</a:t>
            </a:r>
          </a:p>
          <a:p>
            <a:r>
              <a:rPr lang="en-US" sz="2400" dirty="0"/>
              <a:t>Don't review test with others.</a:t>
            </a:r>
          </a:p>
          <a:p>
            <a:r>
              <a:rPr lang="en-US" sz="2400" dirty="0"/>
              <a:t>Show up at the Awards Ceremony.</a:t>
            </a:r>
          </a:p>
        </p:txBody>
      </p:sp>
    </p:spTree>
    <p:extLst>
      <p:ext uri="{BB962C8B-B14F-4D97-AF65-F5344CB8AC3E}">
        <p14:creationId xmlns:p14="http://schemas.microsoft.com/office/powerpoint/2010/main" val="3898098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638073"/>
            <a:ext cx="9905998" cy="694340"/>
          </a:xfrm>
        </p:spPr>
        <p:txBody>
          <a:bodyPr/>
          <a:lstStyle/>
          <a:p>
            <a:r>
              <a:rPr lang="en-US" dirty="0"/>
              <a:t>Strategy for coaches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411" y="1869657"/>
            <a:ext cx="10164001" cy="5427784"/>
          </a:xfrm>
        </p:spPr>
        <p:txBody>
          <a:bodyPr>
            <a:normAutofit/>
          </a:bodyPr>
          <a:lstStyle/>
          <a:p>
            <a:r>
              <a:rPr lang="en-US" dirty="0"/>
              <a:t>Find capable participants.</a:t>
            </a:r>
          </a:p>
          <a:p>
            <a:pPr lvl="1"/>
            <a:r>
              <a:rPr lang="en-US" dirty="0"/>
              <a:t>Keep your students from prior years.</a:t>
            </a:r>
          </a:p>
          <a:p>
            <a:pPr lvl="1"/>
            <a:r>
              <a:rPr lang="en-US" dirty="0"/>
              <a:t>Look for students in Computer Science Classes.</a:t>
            </a:r>
          </a:p>
          <a:p>
            <a:pPr lvl="1"/>
            <a:r>
              <a:rPr lang="en-US" dirty="0"/>
              <a:t>Learn which students are possibilities from Middle School/Junior High tech teachers.</a:t>
            </a:r>
          </a:p>
          <a:p>
            <a:pPr lvl="1"/>
            <a:r>
              <a:rPr lang="en-US" dirty="0"/>
              <a:t>Ask your existing participants for suggestions.</a:t>
            </a:r>
          </a:p>
          <a:p>
            <a:r>
              <a:rPr lang="en-US" dirty="0"/>
              <a:t>Motivate your students.</a:t>
            </a:r>
          </a:p>
          <a:p>
            <a:pPr lvl="1"/>
            <a:r>
              <a:rPr lang="en-US" dirty="0"/>
              <a:t>UIL looks great on college applications.</a:t>
            </a:r>
          </a:p>
          <a:p>
            <a:pPr lvl="1"/>
            <a:r>
              <a:rPr lang="en-US" dirty="0"/>
              <a:t>Computer skills are necessary for the workplace.</a:t>
            </a:r>
          </a:p>
          <a:p>
            <a:pPr lvl="1"/>
            <a:r>
              <a:rPr lang="en-US" dirty="0"/>
              <a:t>State is a fun trip! Bribe them with candy or pizza, if nothing else works.</a:t>
            </a:r>
          </a:p>
          <a:p>
            <a:pPr lvl="1"/>
            <a:r>
              <a:rPr lang="en-US" dirty="0"/>
              <a:t>Prepare students BEFORE sending them to District or you’re setting them up to fail.</a:t>
            </a:r>
          </a:p>
        </p:txBody>
      </p:sp>
    </p:spTree>
    <p:extLst>
      <p:ext uri="{BB962C8B-B14F-4D97-AF65-F5344CB8AC3E}">
        <p14:creationId xmlns:p14="http://schemas.microsoft.com/office/powerpoint/2010/main" val="3769840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Strategies for coaches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510" y="2162756"/>
            <a:ext cx="9905999" cy="3954448"/>
          </a:xfrm>
        </p:spPr>
        <p:txBody>
          <a:bodyPr>
            <a:normAutofit/>
          </a:bodyPr>
          <a:lstStyle/>
          <a:p>
            <a:r>
              <a:rPr lang="en-US" sz="2400" dirty="0"/>
              <a:t>Rearrange the curriculum.</a:t>
            </a:r>
          </a:p>
          <a:p>
            <a:pPr lvl="1"/>
            <a:r>
              <a:rPr lang="en-US" sz="2000" dirty="0"/>
              <a:t>Teach your class enough about Access in early fall to be viable contestants.</a:t>
            </a:r>
          </a:p>
          <a:p>
            <a:pPr lvl="1"/>
            <a:r>
              <a:rPr lang="en-US" sz="2000" dirty="0"/>
              <a:t>Put off Outlook and PowerPoint.</a:t>
            </a:r>
          </a:p>
          <a:p>
            <a:r>
              <a:rPr lang="en-US" sz="2400" dirty="0"/>
              <a:t>Encourage extracurricular work.</a:t>
            </a:r>
          </a:p>
          <a:p>
            <a:pPr lvl="1"/>
            <a:r>
              <a:rPr lang="en-US" sz="2000" dirty="0"/>
              <a:t>Make old tests available.</a:t>
            </a:r>
          </a:p>
          <a:p>
            <a:pPr lvl="1"/>
            <a:r>
              <a:rPr lang="en-US" sz="2000" dirty="0"/>
              <a:t>Use self-paced study materials and videos from third-party vendors.</a:t>
            </a:r>
          </a:p>
          <a:p>
            <a:pPr lvl="1"/>
            <a:r>
              <a:rPr lang="en-US" sz="2000" dirty="0"/>
              <a:t>Use the 5 Lesson Plans and videos on UIL website.</a:t>
            </a:r>
          </a:p>
          <a:p>
            <a:pPr lvl="1"/>
            <a:r>
              <a:rPr lang="en-US" sz="2000" dirty="0"/>
              <a:t>Read FAQs on UIL website.</a:t>
            </a:r>
          </a:p>
        </p:txBody>
      </p:sp>
    </p:spTree>
    <p:extLst>
      <p:ext uri="{BB962C8B-B14F-4D97-AF65-F5344CB8AC3E}">
        <p14:creationId xmlns:p14="http://schemas.microsoft.com/office/powerpoint/2010/main" val="2727799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WHEN PRACTICING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7146" y="1853754"/>
            <a:ext cx="9905999" cy="3954448"/>
          </a:xfrm>
        </p:spPr>
        <p:txBody>
          <a:bodyPr>
            <a:noAutofit/>
          </a:bodyPr>
          <a:lstStyle/>
          <a:p>
            <a:r>
              <a:rPr lang="en-US" sz="1800" dirty="0"/>
              <a:t>For any UIL test, Hexco test, or Downloadable Lesson Plan from website that you're stuck on, send Linda Tarrant the following at hexco@hexco.com.</a:t>
            </a:r>
          </a:p>
          <a:p>
            <a:pPr lvl="1"/>
            <a:r>
              <a:rPr lang="en-US" dirty="0"/>
              <a:t>YOUR ACTUAL ATTEMPT (Excel, Access, and/or Word)</a:t>
            </a:r>
          </a:p>
          <a:p>
            <a:pPr lvl="1"/>
            <a:r>
              <a:rPr lang="en-US" dirty="0"/>
              <a:t>AN EMAIL WITH BRIEF INSTRUCTIONS TYPED IN IT that are stumping you or your student.</a:t>
            </a:r>
          </a:p>
          <a:p>
            <a:pPr lvl="1"/>
            <a:r>
              <a:rPr lang="en-US" dirty="0"/>
              <a:t>She’ll fix it and explain what went wrong.</a:t>
            </a:r>
          </a:p>
          <a:p>
            <a:pPr lvl="1"/>
            <a:r>
              <a:rPr lang="en-US" dirty="0"/>
              <a:t>DO NOT scan the whole test or the instructions and reference a line of instruction by its outline position...TYPE THE INSTRUCTION INTO THE EMAIL!</a:t>
            </a:r>
          </a:p>
          <a:p>
            <a:r>
              <a:rPr lang="en-US" sz="1800" dirty="0"/>
              <a:t>Email or call Linda Tarrant, Contest Director, with any questions that arise during a contest.</a:t>
            </a:r>
          </a:p>
          <a:p>
            <a:pPr lvl="1"/>
            <a:r>
              <a:rPr lang="en-US" dirty="0"/>
              <a:t>830.370.8966</a:t>
            </a:r>
          </a:p>
        </p:txBody>
      </p:sp>
    </p:spTree>
    <p:extLst>
      <p:ext uri="{BB962C8B-B14F-4D97-AF65-F5344CB8AC3E}">
        <p14:creationId xmlns:p14="http://schemas.microsoft.com/office/powerpoint/2010/main" val="3597777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4721233"/>
          </a:xfrm>
        </p:spPr>
        <p:txBody>
          <a:bodyPr>
            <a:normAutofit/>
          </a:bodyPr>
          <a:lstStyle/>
          <a:p>
            <a:pPr algn="ctr"/>
            <a:r>
              <a:rPr lang="en-US" sz="7200" dirty="0"/>
              <a:t>Good luck!</a:t>
            </a:r>
            <a:br>
              <a:rPr lang="en-US" sz="7200" dirty="0"/>
            </a:br>
            <a:br>
              <a:rPr lang="en-US" sz="7200" dirty="0"/>
            </a:br>
            <a:r>
              <a:rPr lang="en-US" sz="7200" dirty="0"/>
              <a:t>See you at state!</a:t>
            </a:r>
          </a:p>
        </p:txBody>
      </p:sp>
    </p:spTree>
    <p:extLst>
      <p:ext uri="{BB962C8B-B14F-4D97-AF65-F5344CB8AC3E}">
        <p14:creationId xmlns:p14="http://schemas.microsoft.com/office/powerpoint/2010/main" val="155349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Applications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Getting Started and Doing Well</a:t>
            </a:r>
          </a:p>
          <a:p>
            <a:r>
              <a:rPr lang="en-US" sz="1400" dirty="0"/>
              <a:t>With Linda Tarrant and Beth Bryant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22CE66F-9C98-8DB3-5309-229565C2AC05}"/>
              </a:ext>
            </a:extLst>
          </p:cNvPr>
          <p:cNvSpPr txBox="1">
            <a:spLocks/>
          </p:cNvSpPr>
          <p:nvPr/>
        </p:nvSpPr>
        <p:spPr>
          <a:xfrm>
            <a:off x="626724" y="4717858"/>
            <a:ext cx="10983074" cy="714583"/>
          </a:xfrm>
          <a:prstGeom prst="rect">
            <a:avLst/>
          </a:prstGeom>
          <a:ln>
            <a:noFill/>
          </a:ln>
        </p:spPr>
        <p:txBody>
          <a:bodyPr vert="horz" lIns="91440" tIns="91440" rIns="91440" bIns="9144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C00000"/>
                </a:solidFill>
                <a:latin typeface="+mj-lt"/>
              </a:rPr>
              <a:t>ENDING DATE FOR COMPUTER APPLICATIONS CONTEST – MAY, 2024</a:t>
            </a:r>
          </a:p>
        </p:txBody>
      </p:sp>
    </p:spTree>
    <p:extLst>
      <p:ext uri="{BB962C8B-B14F-4D97-AF65-F5344CB8AC3E}">
        <p14:creationId xmlns:p14="http://schemas.microsoft.com/office/powerpoint/2010/main" val="764588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8855" y="1988229"/>
            <a:ext cx="9905999" cy="4214923"/>
          </a:xfrm>
        </p:spPr>
        <p:txBody>
          <a:bodyPr>
            <a:normAutofit/>
          </a:bodyPr>
          <a:lstStyle/>
          <a:p>
            <a:r>
              <a:rPr lang="en-US" sz="2400" dirty="0"/>
              <a:t>5 minute tie breaker. </a:t>
            </a:r>
          </a:p>
          <a:p>
            <a:pPr lvl="1"/>
            <a:r>
              <a:rPr lang="en-US" sz="2000" dirty="0"/>
              <a:t>Simple typing test.</a:t>
            </a:r>
          </a:p>
          <a:p>
            <a:r>
              <a:rPr lang="en-US" sz="2400" dirty="0"/>
              <a:t>3 minute preview time.</a:t>
            </a:r>
          </a:p>
          <a:p>
            <a:pPr lvl="1"/>
            <a:r>
              <a:rPr lang="en-US" sz="2000" dirty="0"/>
              <a:t>You may mark up the test document all that you want.</a:t>
            </a:r>
          </a:p>
          <a:p>
            <a:pPr lvl="1"/>
            <a:r>
              <a:rPr lang="en-US" sz="2000" dirty="0"/>
              <a:t>You may not begin the test during this time.</a:t>
            </a:r>
          </a:p>
          <a:p>
            <a:r>
              <a:rPr lang="en-US" sz="2400" dirty="0"/>
              <a:t>30 minute test.</a:t>
            </a:r>
          </a:p>
          <a:p>
            <a:pPr lvl="1"/>
            <a:r>
              <a:rPr lang="en-US" sz="2000" dirty="0"/>
              <a:t>Test will consist of a series of step by step instructions.</a:t>
            </a:r>
          </a:p>
          <a:p>
            <a:pPr lvl="1"/>
            <a:r>
              <a:rPr lang="en-US" sz="2000" dirty="0"/>
              <a:t>Usually produce 2 documents using Microsoft Word, Excel, and Access.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082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62103"/>
            <a:ext cx="9905999" cy="4214923"/>
          </a:xfrm>
        </p:spPr>
        <p:txBody>
          <a:bodyPr>
            <a:normAutofit/>
          </a:bodyPr>
          <a:lstStyle/>
          <a:p>
            <a:r>
              <a:rPr lang="en-US" sz="2400" dirty="0"/>
              <a:t>Excel printout, Word document with Excel chart or formulas.</a:t>
            </a:r>
          </a:p>
          <a:p>
            <a:r>
              <a:rPr lang="en-US" sz="2400" dirty="0"/>
              <a:t>Access report, Word document with Access data or formulas.</a:t>
            </a:r>
          </a:p>
          <a:p>
            <a:r>
              <a:rPr lang="en-US" sz="2400" dirty="0"/>
              <a:t>Excel or Access printout, Word document with merged data.</a:t>
            </a:r>
          </a:p>
          <a:p>
            <a:r>
              <a:rPr lang="en-US" sz="2400" dirty="0"/>
              <a:t>Access printout, Excel chart creation, Word document with embedded chart.</a:t>
            </a:r>
          </a:p>
          <a:p>
            <a:r>
              <a:rPr lang="en-US" sz="2400" dirty="0"/>
              <a:t>Excel data entry, import to Access for report, Word document with chart or formulas.</a:t>
            </a:r>
          </a:p>
          <a:p>
            <a:r>
              <a:rPr lang="en-US" sz="2400" dirty="0"/>
              <a:t>Just Excel and Access in either order for two printouts.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513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Required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22210"/>
            <a:ext cx="9905999" cy="4666889"/>
          </a:xfrm>
        </p:spPr>
        <p:txBody>
          <a:bodyPr>
            <a:normAutofit/>
          </a:bodyPr>
          <a:lstStyle/>
          <a:p>
            <a:r>
              <a:rPr lang="en-US" sz="2400" dirty="0"/>
              <a:t>Laptop</a:t>
            </a:r>
          </a:p>
          <a:p>
            <a:pPr lvl="1"/>
            <a:r>
              <a:rPr lang="en-US" sz="2000" dirty="0"/>
              <a:t>Desktop PCs are not allowed.</a:t>
            </a:r>
          </a:p>
          <a:p>
            <a:pPr lvl="1"/>
            <a:r>
              <a:rPr lang="en-US" sz="2000" dirty="0"/>
              <a:t>If possible, dedicated to just UIL Computer Applications.</a:t>
            </a:r>
          </a:p>
          <a:p>
            <a:pPr lvl="1"/>
            <a:r>
              <a:rPr lang="en-US" sz="2000" dirty="0"/>
              <a:t>May not be networked to one another or connected to the Internet.</a:t>
            </a:r>
          </a:p>
          <a:p>
            <a:r>
              <a:rPr lang="en-US" sz="2400" dirty="0"/>
              <a:t>Portable printer</a:t>
            </a:r>
          </a:p>
          <a:p>
            <a:r>
              <a:rPr lang="en-US" sz="2400" dirty="0"/>
              <a:t>Flash drive</a:t>
            </a:r>
          </a:p>
          <a:p>
            <a:r>
              <a:rPr lang="en-US" sz="2400" dirty="0"/>
              <a:t>Paper</a:t>
            </a:r>
          </a:p>
          <a:p>
            <a:r>
              <a:rPr lang="en-US" sz="2400" dirty="0"/>
              <a:t>Microsoft Office 2013, 2016, or 2019 including Access</a:t>
            </a:r>
          </a:p>
        </p:txBody>
      </p:sp>
    </p:spTree>
    <p:extLst>
      <p:ext uri="{BB962C8B-B14F-4D97-AF65-F5344CB8AC3E}">
        <p14:creationId xmlns:p14="http://schemas.microsoft.com/office/powerpoint/2010/main" val="2072642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027583"/>
            <a:ext cx="9905999" cy="4088545"/>
          </a:xfrm>
        </p:spPr>
        <p:txBody>
          <a:bodyPr>
            <a:normAutofit/>
          </a:bodyPr>
          <a:lstStyle/>
          <a:p>
            <a:r>
              <a:rPr lang="en-US" sz="2400" dirty="0"/>
              <a:t>Mouse</a:t>
            </a:r>
          </a:p>
          <a:p>
            <a:r>
              <a:rPr lang="en-US" sz="2400" dirty="0"/>
              <a:t>External keyboard</a:t>
            </a:r>
          </a:p>
          <a:p>
            <a:r>
              <a:rPr lang="en-US" sz="2400" dirty="0"/>
              <a:t>External keypad</a:t>
            </a:r>
          </a:p>
          <a:p>
            <a:r>
              <a:rPr lang="en-US" sz="2400" dirty="0"/>
              <a:t>Copy stand</a:t>
            </a:r>
          </a:p>
          <a:p>
            <a:r>
              <a:rPr lang="en-US" sz="2400" dirty="0"/>
              <a:t>Power strip (highly recommended)</a:t>
            </a:r>
          </a:p>
          <a:p>
            <a:r>
              <a:rPr lang="en-US" sz="2400" dirty="0"/>
              <a:t>Pencils, highlighters and labels</a:t>
            </a:r>
          </a:p>
        </p:txBody>
      </p:sp>
    </p:spTree>
    <p:extLst>
      <p:ext uri="{BB962C8B-B14F-4D97-AF65-F5344CB8AC3E}">
        <p14:creationId xmlns:p14="http://schemas.microsoft.com/office/powerpoint/2010/main" val="283190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8855" y="1841717"/>
            <a:ext cx="9905999" cy="4057528"/>
          </a:xfrm>
        </p:spPr>
        <p:txBody>
          <a:bodyPr>
            <a:noAutofit/>
          </a:bodyPr>
          <a:lstStyle/>
          <a:p>
            <a:r>
              <a:rPr lang="en-US" dirty="0"/>
              <a:t>Don’t just work tests.</a:t>
            </a:r>
          </a:p>
          <a:p>
            <a:pPr lvl="1"/>
            <a:r>
              <a:rPr lang="en-US" sz="2000" dirty="0"/>
              <a:t>Choose a topic in List of Elements Used in recent tests in the Handbook and learn it.</a:t>
            </a:r>
          </a:p>
          <a:p>
            <a:pPr lvl="1"/>
            <a:r>
              <a:rPr lang="en-US" sz="2000" dirty="0"/>
              <a:t>Practice a skill that you did poorly on in the last contest.</a:t>
            </a:r>
          </a:p>
          <a:p>
            <a:r>
              <a:rPr lang="en-US" dirty="0"/>
              <a:t>Don’t always time your practice tests.</a:t>
            </a:r>
          </a:p>
          <a:p>
            <a:pPr lvl="1"/>
            <a:r>
              <a:rPr lang="en-US" sz="2000" dirty="0"/>
              <a:t>Work through them slowly to learn the skills tested.</a:t>
            </a:r>
          </a:p>
          <a:p>
            <a:pPr lvl="1"/>
            <a:r>
              <a:rPr lang="en-US" sz="2000" dirty="0"/>
              <a:t>Stop and ask for help from your teammates.</a:t>
            </a:r>
          </a:p>
          <a:p>
            <a:r>
              <a:rPr lang="en-US" dirty="0"/>
              <a:t>Work the 5 downloadable Lesson Plans from the UIL website: IF/IF Function, Date &amp; Time, Update Queries/Expression Builder, Field Codes for date/time and numbers.</a:t>
            </a:r>
          </a:p>
          <a:p>
            <a:r>
              <a:rPr lang="en-US" dirty="0"/>
              <a:t>Read the FAQs on the UIL website.</a:t>
            </a:r>
          </a:p>
        </p:txBody>
      </p:sp>
    </p:spTree>
    <p:extLst>
      <p:ext uri="{BB962C8B-B14F-4D97-AF65-F5344CB8AC3E}">
        <p14:creationId xmlns:p14="http://schemas.microsoft.com/office/powerpoint/2010/main" val="498929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Repetition</a:t>
            </a:r>
          </a:p>
          <a:p>
            <a:pPr lvl="1"/>
            <a:r>
              <a:rPr lang="en-US" sz="2000" dirty="0"/>
              <a:t>Work the same test multiple times.</a:t>
            </a:r>
          </a:p>
          <a:p>
            <a:pPr lvl="1"/>
            <a:r>
              <a:rPr lang="en-US" sz="2000" dirty="0"/>
              <a:t>First, untimed to learn how to do everything.</a:t>
            </a:r>
          </a:p>
          <a:p>
            <a:pPr lvl="1"/>
            <a:r>
              <a:rPr lang="en-US" sz="2000" dirty="0"/>
              <a:t>Next, timed, but don’t stop when the timer goes off. Go ahead and finish.</a:t>
            </a:r>
          </a:p>
          <a:p>
            <a:pPr lvl="1"/>
            <a:r>
              <a:rPr lang="en-US" sz="2000" dirty="0"/>
              <a:t>After that, timed and stop on the timer. Score your work.</a:t>
            </a:r>
          </a:p>
          <a:p>
            <a:pPr lvl="1"/>
            <a:r>
              <a:rPr lang="en-US" sz="2000" dirty="0"/>
              <a:t>Continue until you can work that test in less than the allotted time AND get all of the points.</a:t>
            </a:r>
          </a:p>
        </p:txBody>
      </p:sp>
    </p:spTree>
    <p:extLst>
      <p:ext uri="{BB962C8B-B14F-4D97-AF65-F5344CB8AC3E}">
        <p14:creationId xmlns:p14="http://schemas.microsoft.com/office/powerpoint/2010/main" val="4221899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8855" y="1853754"/>
            <a:ext cx="9905999" cy="4630614"/>
          </a:xfrm>
        </p:spPr>
        <p:txBody>
          <a:bodyPr>
            <a:normAutofit/>
          </a:bodyPr>
          <a:lstStyle/>
          <a:p>
            <a:r>
              <a:rPr lang="en-US" sz="2200" dirty="0"/>
              <a:t>Know your stuff!</a:t>
            </a:r>
          </a:p>
          <a:p>
            <a:pPr lvl="1"/>
            <a:r>
              <a:rPr lang="en-US" dirty="0"/>
              <a:t>Use the List of Elements Used in the Handbook of recent tests as a check list.</a:t>
            </a:r>
          </a:p>
          <a:p>
            <a:pPr lvl="1"/>
            <a:r>
              <a:rPr lang="en-US" dirty="0"/>
              <a:t>Practice each topic until you are comfortable doing that skill.</a:t>
            </a:r>
          </a:p>
          <a:p>
            <a:pPr lvl="1"/>
            <a:r>
              <a:rPr lang="en-US" dirty="0"/>
              <a:t>Go online, use Office Help or look in books (OMG!) to find how to use each skill.</a:t>
            </a:r>
          </a:p>
          <a:p>
            <a:pPr lvl="1"/>
            <a:r>
              <a:rPr lang="en-US" dirty="0"/>
              <a:t>Explore the alternatives to each topic.</a:t>
            </a:r>
          </a:p>
          <a:p>
            <a:pPr lvl="1"/>
            <a:r>
              <a:rPr lang="en-US" dirty="0"/>
              <a:t>Get the UIL’s practice packets and work on them until you can do ALL of them. </a:t>
            </a:r>
          </a:p>
          <a:p>
            <a:r>
              <a:rPr lang="en-US" dirty="0"/>
              <a:t>Learn the Computer Application Handbook information!</a:t>
            </a:r>
          </a:p>
          <a:p>
            <a:pPr lvl="1"/>
            <a:r>
              <a:rPr lang="en-US" dirty="0"/>
              <a:t>Know all the rules as this is an extension of the Constitution.</a:t>
            </a:r>
          </a:p>
          <a:p>
            <a:pPr lvl="1"/>
            <a:r>
              <a:rPr lang="en-US" dirty="0"/>
              <a:t>Have templates for all document types</a:t>
            </a:r>
          </a:p>
          <a:p>
            <a:pPr lvl="1"/>
            <a:r>
              <a:rPr lang="en-US" dirty="0"/>
              <a:t>Study List of Elements Used in recent tests. </a:t>
            </a:r>
            <a:r>
              <a:rPr lang="en-US" i="1" dirty="0"/>
              <a:t>(This is not everything, but it is a good guide.)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19582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295</TotalTime>
  <Words>1317</Words>
  <Application>Microsoft Office PowerPoint</Application>
  <PresentationFormat>Widescreen</PresentationFormat>
  <Paragraphs>142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</vt:lpstr>
      <vt:lpstr>Gill Sans MT</vt:lpstr>
      <vt:lpstr>IOWAN OLD STYLE ROMAN</vt:lpstr>
      <vt:lpstr>Gallery</vt:lpstr>
      <vt:lpstr>Before We Get Started</vt:lpstr>
      <vt:lpstr>Computer Applications</vt:lpstr>
      <vt:lpstr>What is it?</vt:lpstr>
      <vt:lpstr>TYPICAL TEST</vt:lpstr>
      <vt:lpstr>Required Equipment</vt:lpstr>
      <vt:lpstr>Optional Equipment</vt:lpstr>
      <vt:lpstr>How to practice</vt:lpstr>
      <vt:lpstr>How to practice</vt:lpstr>
      <vt:lpstr>How to practice</vt:lpstr>
      <vt:lpstr>Before you leave HOME</vt:lpstr>
      <vt:lpstr>At The contest</vt:lpstr>
      <vt:lpstr>Contest Strategy</vt:lpstr>
      <vt:lpstr>Computer problem during contest</vt:lpstr>
      <vt:lpstr>END OF CONTEST</vt:lpstr>
      <vt:lpstr>GRADING &amp; VERIFICATION</vt:lpstr>
      <vt:lpstr>Strategy for coaches</vt:lpstr>
      <vt:lpstr>More Strategies for coaches</vt:lpstr>
      <vt:lpstr>PROBLEMS WHEN PRACTICING</vt:lpstr>
      <vt:lpstr>Good luck!  See you at state!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Applications</dc:title>
  <dc:creator>Kirby Rankin</dc:creator>
  <cp:lastModifiedBy>Linda Tarrant</cp:lastModifiedBy>
  <cp:revision>38</cp:revision>
  <dcterms:created xsi:type="dcterms:W3CDTF">2016-10-18T19:06:14Z</dcterms:created>
  <dcterms:modified xsi:type="dcterms:W3CDTF">2022-09-06T20:49:33Z</dcterms:modified>
</cp:coreProperties>
</file>