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4"/>
  </p:notesMasterIdLst>
  <p:sldIdLst>
    <p:sldId id="256" r:id="rId2"/>
    <p:sldId id="257" r:id="rId3"/>
    <p:sldId id="299" r:id="rId4"/>
    <p:sldId id="258" r:id="rId5"/>
    <p:sldId id="259" r:id="rId6"/>
    <p:sldId id="260" r:id="rId7"/>
    <p:sldId id="261" r:id="rId8"/>
    <p:sldId id="262" r:id="rId9"/>
    <p:sldId id="263" r:id="rId10"/>
    <p:sldId id="264" r:id="rId11"/>
    <p:sldId id="265" r:id="rId12"/>
    <p:sldId id="266" r:id="rId13"/>
    <p:sldId id="267" r:id="rId14"/>
    <p:sldId id="294" r:id="rId15"/>
    <p:sldId id="268" r:id="rId16"/>
    <p:sldId id="269" r:id="rId17"/>
    <p:sldId id="297" r:id="rId18"/>
    <p:sldId id="270" r:id="rId19"/>
    <p:sldId id="271" r:id="rId20"/>
    <p:sldId id="298" r:id="rId21"/>
    <p:sldId id="272" r:id="rId22"/>
    <p:sldId id="296" r:id="rId23"/>
    <p:sldId id="273" r:id="rId24"/>
    <p:sldId id="274" r:id="rId25"/>
    <p:sldId id="275" r:id="rId26"/>
    <p:sldId id="276" r:id="rId27"/>
    <p:sldId id="278" r:id="rId28"/>
    <p:sldId id="279" r:id="rId29"/>
    <p:sldId id="280" r:id="rId30"/>
    <p:sldId id="281" r:id="rId31"/>
    <p:sldId id="282" r:id="rId32"/>
    <p:sldId id="283" r:id="rId33"/>
    <p:sldId id="284" r:id="rId34"/>
    <p:sldId id="285" r:id="rId35"/>
    <p:sldId id="287" r:id="rId36"/>
    <p:sldId id="286" r:id="rId37"/>
    <p:sldId id="288" r:id="rId38"/>
    <p:sldId id="289" r:id="rId39"/>
    <p:sldId id="290" r:id="rId40"/>
    <p:sldId id="291" r:id="rId41"/>
    <p:sldId id="292" r:id="rId42"/>
    <p:sldId id="293"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84" y="3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839295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1277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c2beb1f5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c2beb1f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7176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4c2beb1f5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4c2beb1f5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601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4933b524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4933b524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181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4933b524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4933b524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979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4933b524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4933b524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84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4933b524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4933b524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978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4933b524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4933b524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862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4933b524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4933b524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332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4933b5242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4933b5242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6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4933b5242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4933b5242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08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4933b524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4933b524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707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4933b524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4933b524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600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4933b5242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4933b524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330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4c2beb1f5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4c2beb1f5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6052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4b7df19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4b7df19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24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4933b5242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4933b5242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6826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4933b5242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44933b524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090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4933b5242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4933b5242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557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4c2beb1f5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4c2beb1f5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770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4933b5242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4933b5242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08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4933b524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4933b524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40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4933b524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4933b524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366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4933b5242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4933b5242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02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4c2beb1f5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4c2beb1f5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491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4b7df19c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4b7df19c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16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4b7df19c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44b7df19c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076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4b7df19c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4b7df19c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123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4c2beb1f5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4c2beb1f5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395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4c2beb1f5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4c2beb1f5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525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4b7df19c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4b7df19c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029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4c2beb1f5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4c2beb1f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9538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4adceee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44adceee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12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44933b524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44933b524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7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4b7df19c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4b7df19c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90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4b7df19c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4b7df19c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801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4933b524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4933b524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47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4933b524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4933b524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389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4933b524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4933b524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34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jpg"/><Relationship Id="rId12" Type="http://schemas.openxmlformats.org/officeDocument/2006/relationships/image" Target="../media/image9.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image" Target="../media/image2.jpg"/><Relationship Id="rId10" Type="http://schemas.openxmlformats.org/officeDocument/2006/relationships/image" Target="../media/image7.jpg"/><Relationship Id="rId4" Type="http://schemas.openxmlformats.org/officeDocument/2006/relationships/notesSlide" Target="../notesSlides/notesSlide2.xml"/><Relationship Id="rId9"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hyperlink" Target="https://www.uiltexas.org/files/academics/speech/PoetryChecklist.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uiltexas.org/files/academics/speech/ProseChecklist.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uiltexas.org/files/academics/speech/Interp_Poetry_Form_19_20wWatermark.pdf"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uiltexas.org/files/academics/speech/Interp_Prose_Form_19_20wWatermark.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3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uiltexas.org/speech/oral-interp"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www.uiltexas.org/policy/constitution/academics/speech-debate" TargetMode="Externa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mailto:Maribeth.harlow85@gmail.com"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mt="80000"/>
            <a:extLst>
              <a:ext uri="{BEBA8EAE-BF5A-486C-A8C5-ECC9F3942E4B}">
                <a14:imgProps xmlns:a14="http://schemas.microsoft.com/office/drawing/2010/main">
                  <a14:imgLayer r:embed="rId4">
                    <a14:imgEffect>
                      <a14:brightnessContrast bright="27000" contrast="52000"/>
                    </a14:imgEffect>
                  </a14:imgLayer>
                </a14:imgProps>
              </a:ext>
            </a:extLst>
          </a:blip>
          <a:stretch>
            <a:fillRect/>
          </a:stretch>
        </p:blipFill>
        <p:spPr>
          <a:xfrm>
            <a:off x="0" y="-222100"/>
            <a:ext cx="9144000" cy="5365599"/>
          </a:xfrm>
          <a:prstGeom prst="rect">
            <a:avLst/>
          </a:prstGeom>
          <a:noFill/>
          <a:ln>
            <a:noFill/>
          </a:ln>
        </p:spPr>
      </p:pic>
      <p:sp>
        <p:nvSpPr>
          <p:cNvPr id="55" name="Google Shape;55;p13"/>
          <p:cNvSpPr txBox="1">
            <a:spLocks noGrp="1"/>
          </p:cNvSpPr>
          <p:nvPr>
            <p:ph type="ctrTitle"/>
          </p:nvPr>
        </p:nvSpPr>
        <p:spPr>
          <a:xfrm>
            <a:off x="311700" y="300425"/>
            <a:ext cx="8520600" cy="273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solidFill>
                  <a:srgbClr val="FFFFFF"/>
                </a:solidFill>
                <a:latin typeface="Verdana"/>
                <a:ea typeface="Verdana"/>
                <a:cs typeface="Verdana"/>
                <a:sym typeface="Verdana"/>
              </a:rPr>
              <a:t>Prose &amp; Poetry: </a:t>
            </a:r>
            <a:endParaRPr sz="4800" b="1" dirty="0">
              <a:solidFill>
                <a:srgbClr val="FFFFFF"/>
              </a:solidFill>
              <a:latin typeface="Verdana"/>
              <a:ea typeface="Verdana"/>
              <a:cs typeface="Verdana"/>
              <a:sym typeface="Verdana"/>
            </a:endParaRPr>
          </a:p>
          <a:p>
            <a:pPr marL="0" lvl="0" indent="0" algn="ctr" rtl="0">
              <a:spcBef>
                <a:spcPts val="0"/>
              </a:spcBef>
              <a:spcAft>
                <a:spcPts val="0"/>
              </a:spcAft>
              <a:buNone/>
            </a:pPr>
            <a:r>
              <a:rPr lang="en" sz="4800" b="1" dirty="0">
                <a:solidFill>
                  <a:srgbClr val="FFFFFF"/>
                </a:solidFill>
                <a:latin typeface="Verdana"/>
                <a:ea typeface="Verdana"/>
                <a:cs typeface="Verdana"/>
                <a:sym typeface="Verdana"/>
              </a:rPr>
              <a:t>Starting at the Beginning</a:t>
            </a:r>
            <a:endParaRPr sz="4800" b="1" dirty="0">
              <a:solidFill>
                <a:srgbClr val="FFFFFF"/>
              </a:solidFill>
              <a:latin typeface="Verdana"/>
              <a:ea typeface="Verdana"/>
              <a:cs typeface="Verdana"/>
              <a:sym typeface="Verdana"/>
            </a:endParaRPr>
          </a:p>
        </p:txBody>
      </p:sp>
      <p:sp>
        <p:nvSpPr>
          <p:cNvPr id="56" name="Google Shape;56;p13"/>
          <p:cNvSpPr txBox="1">
            <a:spLocks noGrp="1"/>
          </p:cNvSpPr>
          <p:nvPr>
            <p:ph type="subTitle" idx="1"/>
          </p:nvPr>
        </p:nvSpPr>
        <p:spPr>
          <a:xfrm>
            <a:off x="233175" y="4120925"/>
            <a:ext cx="8520600" cy="51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FFFFFF"/>
                </a:solidFill>
                <a:latin typeface="Verdana"/>
                <a:ea typeface="Verdana"/>
                <a:cs typeface="Verdana"/>
                <a:sym typeface="Verdana"/>
              </a:rPr>
              <a:t>Presented by Maribeth </a:t>
            </a:r>
            <a:r>
              <a:rPr lang="en" sz="1600" b="1" dirty="0" smtClean="0">
                <a:solidFill>
                  <a:srgbClr val="FFFFFF"/>
                </a:solidFill>
                <a:latin typeface="Verdana"/>
                <a:ea typeface="Verdana"/>
                <a:cs typeface="Verdana"/>
                <a:sym typeface="Verdana"/>
              </a:rPr>
              <a:t>Harlow</a:t>
            </a:r>
          </a:p>
          <a:p>
            <a:pPr marL="0" lvl="0" indent="0" algn="ctr" rtl="0">
              <a:spcBef>
                <a:spcPts val="0"/>
              </a:spcBef>
              <a:spcAft>
                <a:spcPts val="0"/>
              </a:spcAft>
              <a:buNone/>
            </a:pPr>
            <a:r>
              <a:rPr lang="en" sz="1600" b="1" dirty="0" smtClean="0">
                <a:solidFill>
                  <a:srgbClr val="FFFFFF"/>
                </a:solidFill>
                <a:latin typeface="Verdana"/>
                <a:ea typeface="Verdana"/>
                <a:cs typeface="Verdana"/>
                <a:sym typeface="Verdana"/>
              </a:rPr>
              <a:t>UT SAC October 26, 2019</a:t>
            </a:r>
            <a:endParaRPr sz="1600" b="1" dirty="0">
              <a:solidFill>
                <a:srgbClr val="FFFFFF"/>
              </a:solidFill>
              <a:latin typeface="Verdana"/>
              <a:ea typeface="Verdana"/>
              <a:cs typeface="Verdana"/>
              <a:sym typeface="Verdana"/>
            </a:endParaRPr>
          </a:p>
        </p:txBody>
      </p:sp>
      <p:sp>
        <p:nvSpPr>
          <p:cNvPr id="57" name="Google Shape;57;p13"/>
          <p:cNvSpPr txBox="1"/>
          <p:nvPr/>
        </p:nvSpPr>
        <p:spPr>
          <a:xfrm>
            <a:off x="1978050" y="3040325"/>
            <a:ext cx="5187900" cy="69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FFFFFF"/>
                </a:solidFill>
                <a:latin typeface="Verdana"/>
                <a:ea typeface="Verdana"/>
                <a:cs typeface="Verdana"/>
                <a:sym typeface="Verdana"/>
              </a:rPr>
              <a:t>(With the end in mind)</a:t>
            </a:r>
            <a:endParaRPr sz="3000" b="1" dirty="0">
              <a:solidFill>
                <a:srgbClr val="FFFFFF"/>
              </a:solidFill>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1"/>
          <p:cNvPicPr preferRelativeResize="0"/>
          <p:nvPr/>
        </p:nvPicPr>
        <p:blipFill rotWithShape="1">
          <a:blip r:embed="rId3">
            <a:alphaModFix/>
          </a:blip>
          <a:srcRect l="5341" t="4002" r="5341" b="10116"/>
          <a:stretch/>
        </p:blipFill>
        <p:spPr>
          <a:xfrm>
            <a:off x="-82125" y="-14604"/>
            <a:ext cx="9308251" cy="5172717"/>
          </a:xfrm>
          <a:prstGeom prst="rect">
            <a:avLst/>
          </a:prstGeom>
          <a:noFill/>
          <a:ln>
            <a:noFill/>
          </a:ln>
        </p:spPr>
      </p:pic>
      <p:pic>
        <p:nvPicPr>
          <p:cNvPr id="119" name="Google Shape;119;p21"/>
          <p:cNvPicPr preferRelativeResize="0"/>
          <p:nvPr/>
        </p:nvPicPr>
        <p:blipFill rotWithShape="1">
          <a:blip r:embed="rId4">
            <a:alphaModFix/>
          </a:blip>
          <a:srcRect l="18801" t="13347" r="19995" b="10900"/>
          <a:stretch/>
        </p:blipFill>
        <p:spPr>
          <a:xfrm rot="-356459">
            <a:off x="15310" y="732319"/>
            <a:ext cx="5596581" cy="3990487"/>
          </a:xfrm>
          <a:prstGeom prst="rect">
            <a:avLst/>
          </a:prstGeom>
          <a:noFill/>
          <a:ln w="9525" cap="flat" cmpd="sng">
            <a:solidFill>
              <a:srgbClr val="4A86E8"/>
            </a:solidFill>
            <a:prstDash val="solid"/>
            <a:round/>
            <a:headEnd type="none" w="sm" len="sm"/>
            <a:tailEnd type="none" w="sm" len="sm"/>
          </a:ln>
        </p:spPr>
      </p:pic>
      <p:pic>
        <p:nvPicPr>
          <p:cNvPr id="120" name="Google Shape;120;p21"/>
          <p:cNvPicPr preferRelativeResize="0"/>
          <p:nvPr/>
        </p:nvPicPr>
        <p:blipFill rotWithShape="1">
          <a:blip r:embed="rId5">
            <a:alphaModFix/>
          </a:blip>
          <a:srcRect l="19642" t="24799" r="22533" b="12065"/>
          <a:stretch/>
        </p:blipFill>
        <p:spPr>
          <a:xfrm rot="504515">
            <a:off x="4083199" y="1499838"/>
            <a:ext cx="5287247" cy="3416398"/>
          </a:xfrm>
          <a:prstGeom prst="rect">
            <a:avLst/>
          </a:prstGeom>
          <a:noFill/>
          <a:ln w="9525" cap="flat" cmpd="sng">
            <a:solidFill>
              <a:srgbClr val="4A86E8"/>
            </a:solidFill>
            <a:prstDash val="solid"/>
            <a:round/>
            <a:headEnd type="none" w="sm" len="sm"/>
            <a:tailEnd type="none" w="sm" len="sm"/>
          </a:ln>
        </p:spPr>
      </p:pic>
      <p:pic>
        <p:nvPicPr>
          <p:cNvPr id="121" name="Google Shape;121;p21"/>
          <p:cNvPicPr preferRelativeResize="0"/>
          <p:nvPr/>
        </p:nvPicPr>
        <p:blipFill rotWithShape="1">
          <a:blip r:embed="rId5">
            <a:alphaModFix/>
          </a:blip>
          <a:srcRect l="19008" t="71477" r="61948" b="21336"/>
          <a:stretch/>
        </p:blipFill>
        <p:spPr>
          <a:xfrm>
            <a:off x="2344025" y="2188574"/>
            <a:ext cx="5078750" cy="1077975"/>
          </a:xfrm>
          <a:prstGeom prst="rect">
            <a:avLst/>
          </a:prstGeom>
          <a:noFill/>
          <a:ln w="76200" cap="flat" cmpd="sng">
            <a:solidFill>
              <a:srgbClr val="4A86E8"/>
            </a:solidFill>
            <a:prstDash val="solid"/>
            <a:round/>
            <a:headEnd type="none" w="sm" len="sm"/>
            <a:tailEnd type="none" w="sm" len="s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additive="base">
                                        <p:cTn id="12" dur="1000"/>
                                        <p:tgtEl>
                                          <p:spTgt spid="11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0"/>
                                        </p:tgtEl>
                                        <p:attrNameLst>
                                          <p:attrName>style.visibility</p:attrName>
                                        </p:attrNameLst>
                                      </p:cBhvr>
                                      <p:to>
                                        <p:strVal val="visible"/>
                                      </p:to>
                                    </p:set>
                                    <p:anim calcmode="lin" valueType="num">
                                      <p:cBhvr additive="base">
                                        <p:cTn id="17" dur="1000"/>
                                        <p:tgtEl>
                                          <p:spTgt spid="12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additive="base">
                                        <p:cTn id="22" dur="1000"/>
                                        <p:tgtEl>
                                          <p:spTgt spid="121"/>
                                        </p:tgtEl>
                                        <p:attrNameLst>
                                          <p:attrName>ppt_w</p:attrName>
                                        </p:attrNameLst>
                                      </p:cBhvr>
                                      <p:tavLst>
                                        <p:tav tm="0">
                                          <p:val>
                                            <p:strVal val="0"/>
                                          </p:val>
                                        </p:tav>
                                        <p:tav tm="100000">
                                          <p:val>
                                            <p:strVal val="#ppt_w"/>
                                          </p:val>
                                        </p:tav>
                                      </p:tavLst>
                                    </p:anim>
                                    <p:anim calcmode="lin" valueType="num">
                                      <p:cBhvr additive="base">
                                        <p:cTn id="23" dur="1000"/>
                                        <p:tgtEl>
                                          <p:spTgt spid="1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b="1">
              <a:latin typeface="Verdana"/>
              <a:ea typeface="Verdana"/>
              <a:cs typeface="Verdana"/>
              <a:sym typeface="Verdana"/>
            </a:endParaRPr>
          </a:p>
        </p:txBody>
      </p:sp>
      <p:sp>
        <p:nvSpPr>
          <p:cNvPr id="127" name="Google Shape;127;p22"/>
          <p:cNvSpPr/>
          <p:nvPr/>
        </p:nvSpPr>
        <p:spPr>
          <a:xfrm rot="-749842">
            <a:off x="1987958" y="1973205"/>
            <a:ext cx="3557389" cy="1551161"/>
          </a:xfrm>
          <a:prstGeom prst="rightArrow">
            <a:avLst>
              <a:gd name="adj1" fmla="val 50000"/>
              <a:gd name="adj2" fmla="val 42853"/>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 name="Google Shape;128;p22"/>
          <p:cNvPicPr preferRelativeResize="0"/>
          <p:nvPr/>
        </p:nvPicPr>
        <p:blipFill rotWithShape="1">
          <a:blip r:embed="rId3">
            <a:alphaModFix/>
          </a:blip>
          <a:srcRect l="5204" t="11267" r="3161" b="10319"/>
          <a:stretch/>
        </p:blipFill>
        <p:spPr>
          <a:xfrm>
            <a:off x="0" y="0"/>
            <a:ext cx="9144000" cy="5143500"/>
          </a:xfrm>
          <a:prstGeom prst="rect">
            <a:avLst/>
          </a:prstGeom>
          <a:noFill/>
          <a:ln>
            <a:noFill/>
          </a:ln>
        </p:spPr>
      </p:pic>
      <p:sp>
        <p:nvSpPr>
          <p:cNvPr id="129" name="Google Shape;129;p22"/>
          <p:cNvSpPr/>
          <p:nvPr/>
        </p:nvSpPr>
        <p:spPr>
          <a:xfrm>
            <a:off x="2668700" y="4422650"/>
            <a:ext cx="4938300" cy="570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1000"/>
                                        <p:tgtEl>
                                          <p:spTgt spid="129"/>
                                        </p:tgtEl>
                                        <p:attrNameLst>
                                          <p:attrName>ppt_w</p:attrName>
                                        </p:attrNameLst>
                                      </p:cBhvr>
                                      <p:tavLst>
                                        <p:tav tm="0">
                                          <p:val>
                                            <p:strVal val="0"/>
                                          </p:val>
                                        </p:tav>
                                        <p:tav tm="100000">
                                          <p:val>
                                            <p:strVal val="#ppt_w"/>
                                          </p:val>
                                        </p:tav>
                                      </p:tavLst>
                                    </p:anim>
                                    <p:anim calcmode="lin" valueType="num">
                                      <p:cBhvr additive="base">
                                        <p:cTn id="8" dur="1000"/>
                                        <p:tgtEl>
                                          <p:spTgt spid="12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3"/>
          <p:cNvPicPr preferRelativeResize="0"/>
          <p:nvPr/>
        </p:nvPicPr>
        <p:blipFill>
          <a:blip r:embed="rId3">
            <a:alphaModFix amt="86000"/>
          </a:blip>
          <a:stretch>
            <a:fillRect/>
          </a:stretch>
        </p:blipFill>
        <p:spPr>
          <a:xfrm>
            <a:off x="-76200" y="0"/>
            <a:ext cx="9300576" cy="5255824"/>
          </a:xfrm>
          <a:prstGeom prst="rect">
            <a:avLst/>
          </a:prstGeom>
          <a:noFill/>
          <a:ln>
            <a:noFill/>
          </a:ln>
        </p:spPr>
      </p:pic>
      <p:sp>
        <p:nvSpPr>
          <p:cNvPr id="135" name="Google Shape;135;p23"/>
          <p:cNvSpPr txBox="1">
            <a:spLocks noGrp="1"/>
          </p:cNvSpPr>
          <p:nvPr>
            <p:ph type="ctrTitle"/>
          </p:nvPr>
        </p:nvSpPr>
        <p:spPr>
          <a:xfrm>
            <a:off x="282450" y="1343350"/>
            <a:ext cx="8579100" cy="327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FFFFFF"/>
                </a:solidFill>
                <a:latin typeface="Verdana"/>
                <a:ea typeface="Verdana"/>
                <a:cs typeface="Verdana"/>
                <a:sym typeface="Verdana"/>
              </a:rPr>
              <a:t>Identifying Categories &amp; knowing the rules</a:t>
            </a:r>
            <a:endParaRPr sz="3600" b="1">
              <a:solidFill>
                <a:srgbClr val="FFFFFF"/>
              </a:solidFill>
              <a:latin typeface="Verdana"/>
              <a:ea typeface="Verdana"/>
              <a:cs typeface="Verdana"/>
              <a:sym typeface="Verdana"/>
            </a:endParaRPr>
          </a:p>
          <a:p>
            <a:pPr marL="0" lvl="0" indent="0" algn="l" rtl="0">
              <a:spcBef>
                <a:spcPts val="0"/>
              </a:spcBef>
              <a:spcAft>
                <a:spcPts val="0"/>
              </a:spcAft>
              <a:buNone/>
            </a:pPr>
            <a:endParaRPr sz="3600" b="1">
              <a:solidFill>
                <a:srgbClr val="FFFFFF"/>
              </a:solidFill>
              <a:latin typeface="Verdana"/>
              <a:ea typeface="Verdana"/>
              <a:cs typeface="Verdana"/>
              <a:sym typeface="Verdana"/>
            </a:endParaRPr>
          </a:p>
          <a:p>
            <a:pPr marL="0" lvl="0" indent="0" algn="l" rtl="0">
              <a:spcBef>
                <a:spcPts val="0"/>
              </a:spcBef>
              <a:spcAft>
                <a:spcPts val="0"/>
              </a:spcAft>
              <a:buNone/>
            </a:pPr>
            <a:endParaRPr sz="3600" b="1">
              <a:solidFill>
                <a:srgbClr val="FFFFFF"/>
              </a:solidFill>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The A &amp; B of “C”ategories...</a:t>
            </a:r>
            <a:endParaRPr b="1">
              <a:latin typeface="Verdana"/>
              <a:ea typeface="Verdana"/>
              <a:cs typeface="Verdana"/>
              <a:sym typeface="Verdana"/>
            </a:endParaRPr>
          </a:p>
        </p:txBody>
      </p:sp>
      <p:sp>
        <p:nvSpPr>
          <p:cNvPr id="142" name="Google Shape;142;p24"/>
          <p:cNvSpPr txBox="1">
            <a:spLocks noGrp="1"/>
          </p:cNvSpPr>
          <p:nvPr>
            <p:ph type="body" idx="1"/>
          </p:nvPr>
        </p:nvSpPr>
        <p:spPr>
          <a:xfrm>
            <a:off x="311700" y="1152475"/>
            <a:ext cx="8520600" cy="36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Categories are developed for a deeper analysis of literature. They are changed about every three years or so.</a:t>
            </a:r>
            <a:endParaRPr b="1" dirty="0">
              <a:latin typeface="Verdana"/>
              <a:ea typeface="Verdana"/>
              <a:cs typeface="Verdana"/>
              <a:sym typeface="Verdana"/>
            </a:endParaRPr>
          </a:p>
          <a:p>
            <a:pPr marL="0" lvl="0" indent="0" algn="l" rtl="0">
              <a:spcBef>
                <a:spcPts val="1600"/>
              </a:spcBef>
              <a:spcAft>
                <a:spcPts val="0"/>
              </a:spcAft>
              <a:buNone/>
            </a:pPr>
            <a:r>
              <a:rPr lang="en" b="1" dirty="0" smtClean="0">
                <a:latin typeface="Verdana"/>
                <a:ea typeface="Verdana"/>
                <a:cs typeface="Verdana"/>
                <a:sym typeface="Verdana"/>
              </a:rPr>
              <a:t>2019-2020 </a:t>
            </a:r>
            <a:r>
              <a:rPr lang="en" b="1" dirty="0">
                <a:latin typeface="Verdana"/>
                <a:ea typeface="Verdana"/>
                <a:cs typeface="Verdana"/>
                <a:sym typeface="Verdana"/>
              </a:rPr>
              <a:t>Poetry &amp; Prose Categories include</a:t>
            </a:r>
            <a:endParaRPr b="1" dirty="0">
              <a:latin typeface="Verdana"/>
              <a:ea typeface="Verdana"/>
              <a:cs typeface="Verdana"/>
              <a:sym typeface="Verdana"/>
            </a:endParaRPr>
          </a:p>
          <a:p>
            <a:pPr marL="101600" marR="101600" lvl="0" indent="0" algn="l" rtl="0">
              <a:spcBef>
                <a:spcPts val="1600"/>
              </a:spcBef>
              <a:spcAft>
                <a:spcPts val="0"/>
              </a:spcAft>
              <a:buNone/>
            </a:pPr>
            <a:r>
              <a:rPr lang="en" sz="2400" b="1" dirty="0">
                <a:solidFill>
                  <a:srgbClr val="990000"/>
                </a:solidFill>
              </a:rPr>
              <a:t>Category A</a:t>
            </a:r>
            <a:r>
              <a:rPr lang="en" sz="2400" b="1" dirty="0" smtClean="0">
                <a:solidFill>
                  <a:srgbClr val="990000"/>
                </a:solidFill>
              </a:rPr>
              <a:t>: This is ME</a:t>
            </a:r>
            <a:endParaRPr sz="2400" b="1" dirty="0">
              <a:solidFill>
                <a:srgbClr val="990000"/>
              </a:solidFill>
            </a:endParaRPr>
          </a:p>
          <a:p>
            <a:pPr marL="101600" marR="101600" lvl="0" indent="0" algn="l" rtl="0">
              <a:spcBef>
                <a:spcPts val="0"/>
              </a:spcBef>
              <a:spcAft>
                <a:spcPts val="0"/>
              </a:spcAft>
              <a:buNone/>
            </a:pPr>
            <a:r>
              <a:rPr lang="en" sz="2400" b="1" dirty="0">
                <a:solidFill>
                  <a:srgbClr val="990000"/>
                </a:solidFill>
              </a:rPr>
              <a:t>&amp;</a:t>
            </a:r>
            <a:endParaRPr sz="2400" b="1" dirty="0">
              <a:solidFill>
                <a:srgbClr val="990000"/>
              </a:solidFill>
            </a:endParaRPr>
          </a:p>
          <a:p>
            <a:pPr marL="101600" marR="101600" lvl="0" indent="0" algn="l" rtl="0">
              <a:spcBef>
                <a:spcPts val="0"/>
              </a:spcBef>
              <a:spcAft>
                <a:spcPts val="0"/>
              </a:spcAft>
              <a:buNone/>
            </a:pPr>
            <a:r>
              <a:rPr lang="en" sz="2400" b="1" dirty="0">
                <a:solidFill>
                  <a:srgbClr val="990000"/>
                </a:solidFill>
              </a:rPr>
              <a:t>Category B</a:t>
            </a:r>
            <a:r>
              <a:rPr lang="en" sz="2400" b="1" dirty="0" smtClean="0">
                <a:solidFill>
                  <a:srgbClr val="990000"/>
                </a:solidFill>
              </a:rPr>
              <a:t>: This Speaks to Me</a:t>
            </a:r>
            <a:endParaRPr sz="1750" b="1" dirty="0">
              <a:solidFill>
                <a:srgbClr val="990000"/>
              </a:solidFill>
            </a:endParaRPr>
          </a:p>
        </p:txBody>
      </p:sp>
      <p:sp>
        <p:nvSpPr>
          <p:cNvPr id="2" name="Rectangle 1"/>
          <p:cNvSpPr/>
          <p:nvPr/>
        </p:nvSpPr>
        <p:spPr>
          <a:xfrm>
            <a:off x="3908382" y="2900198"/>
            <a:ext cx="5801589" cy="923330"/>
          </a:xfrm>
          <a:prstGeom prst="rect">
            <a:avLst/>
          </a:prstGeom>
          <a:noFill/>
        </p:spPr>
        <p:txBody>
          <a:bodyPr wrap="none" lIns="91440" tIns="45720" rIns="91440" bIns="45720">
            <a:prstTxWarp prst="textChevron">
              <a:avLst/>
            </a:prstTxWarp>
            <a:spAutoFit/>
            <a:scene3d>
              <a:camera prst="isometricRightUp"/>
              <a:lightRig rig="threePt" dir="t"/>
            </a:scene3d>
          </a:bodyPr>
          <a:lstStyle/>
          <a:p>
            <a:pPr algn="ctr"/>
            <a:r>
              <a:rPr lang="en" sz="5400" b="1" cap="none" spc="0" dirty="0" smtClean="0">
                <a:ln w="22225">
                  <a:solidFill>
                    <a:schemeClr val="accent2"/>
                  </a:solidFill>
                  <a:prstDash val="solid"/>
                </a:ln>
                <a:solidFill>
                  <a:schemeClr val="accent2">
                    <a:lumMod val="40000"/>
                    <a:lumOff val="60000"/>
                  </a:schemeClr>
                </a:solidFill>
                <a:effectLst/>
              </a:rPr>
              <a:t>NEW Categories!</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solidFill>
            <a:schemeClr val="tx2"/>
          </a:solidFill>
        </p:spPr>
        <p:txBody>
          <a:bodyPr/>
          <a:lstStyle/>
          <a:p>
            <a:pPr marL="139700" indent="0">
              <a:buNone/>
            </a:pPr>
            <a:r>
              <a:rPr lang="en-US" sz="1800" b="1" dirty="0">
                <a:solidFill>
                  <a:srgbClr val="FF0000"/>
                </a:solidFill>
              </a:rPr>
              <a:t>Category A: This Is </a:t>
            </a:r>
            <a:r>
              <a:rPr lang="en-US" sz="1800" b="1" dirty="0" smtClean="0">
                <a:solidFill>
                  <a:srgbClr val="FF0000"/>
                </a:solidFill>
              </a:rPr>
              <a:t>Me</a:t>
            </a:r>
          </a:p>
          <a:p>
            <a:pPr marL="139700" indent="0">
              <a:buNone/>
            </a:pPr>
            <a:endParaRPr lang="en-US" sz="1800" b="1" dirty="0">
              <a:solidFill>
                <a:srgbClr val="FF0000"/>
              </a:solidFill>
            </a:endParaRPr>
          </a:p>
          <a:p>
            <a:r>
              <a:rPr lang="en-US" sz="1800" b="1" dirty="0">
                <a:solidFill>
                  <a:schemeClr val="tx1"/>
                </a:solidFill>
              </a:rPr>
              <a:t>The goal </a:t>
            </a:r>
            <a:r>
              <a:rPr lang="en-US" dirty="0">
                <a:solidFill>
                  <a:schemeClr val="tx1"/>
                </a:solidFill>
              </a:rPr>
              <a:t>of this category is to examine the performer’s ancestry, origin, heritage, and/or dreams and aspirations. The performer should explore their own personal background and/or what their future may hold.</a:t>
            </a:r>
          </a:p>
          <a:p>
            <a:endParaRPr lang="en-US" dirty="0"/>
          </a:p>
        </p:txBody>
      </p:sp>
      <p:sp>
        <p:nvSpPr>
          <p:cNvPr id="4" name="Text Placeholder 3"/>
          <p:cNvSpPr>
            <a:spLocks noGrp="1"/>
          </p:cNvSpPr>
          <p:nvPr>
            <p:ph type="body" idx="2"/>
          </p:nvPr>
        </p:nvSpPr>
        <p:spPr>
          <a:solidFill>
            <a:schemeClr val="tx2"/>
          </a:solidFill>
        </p:spPr>
        <p:txBody>
          <a:bodyPr/>
          <a:lstStyle/>
          <a:p>
            <a:pPr marL="139700" indent="0">
              <a:buNone/>
            </a:pPr>
            <a:r>
              <a:rPr lang="en-US" sz="1800" b="1" dirty="0">
                <a:solidFill>
                  <a:srgbClr val="FF0000"/>
                </a:solidFill>
              </a:rPr>
              <a:t>Category B: This Speaks to </a:t>
            </a:r>
            <a:r>
              <a:rPr lang="en-US" sz="1800" b="1" dirty="0" smtClean="0">
                <a:solidFill>
                  <a:srgbClr val="FF0000"/>
                </a:solidFill>
              </a:rPr>
              <a:t>Me</a:t>
            </a:r>
          </a:p>
          <a:p>
            <a:pPr marL="139700" indent="0">
              <a:buNone/>
            </a:pPr>
            <a:endParaRPr lang="en-US" sz="1800" b="1" dirty="0">
              <a:solidFill>
                <a:srgbClr val="FF0000"/>
              </a:solidFill>
            </a:endParaRPr>
          </a:p>
          <a:p>
            <a:r>
              <a:rPr lang="en-US" sz="1800" b="1" dirty="0">
                <a:solidFill>
                  <a:schemeClr val="tx1"/>
                </a:solidFill>
              </a:rPr>
              <a:t>The goal</a:t>
            </a:r>
            <a:r>
              <a:rPr lang="en-US" dirty="0">
                <a:solidFill>
                  <a:schemeClr val="tx1"/>
                </a:solidFill>
              </a:rPr>
              <a:t> of this category is to select literature that speaks to the performer. </a:t>
            </a:r>
            <a:r>
              <a:rPr lang="en-US" sz="1600" dirty="0">
                <a:solidFill>
                  <a:schemeClr val="tx1"/>
                </a:solidFill>
              </a:rPr>
              <a:t>This category is reader’s choice.</a:t>
            </a:r>
          </a:p>
          <a:p>
            <a:pPr marL="139700" indent="0">
              <a:buNone/>
            </a:pPr>
            <a:r>
              <a:rPr lang="en-US" sz="1600" dirty="0">
                <a:solidFill>
                  <a:schemeClr val="tx1"/>
                </a:solidFill>
              </a:rPr>
              <a:t/>
            </a:r>
            <a:br>
              <a:rPr lang="en-US" sz="1600" dirty="0">
                <a:solidFill>
                  <a:schemeClr val="tx1"/>
                </a:solidFill>
              </a:rPr>
            </a:br>
            <a:endParaRPr lang="en-US" sz="1600" dirty="0">
              <a:solidFill>
                <a:schemeClr val="tx1"/>
              </a:solidFill>
            </a:endParaRPr>
          </a:p>
        </p:txBody>
      </p:sp>
      <p:sp>
        <p:nvSpPr>
          <p:cNvPr id="8" name="Rectangle 7"/>
          <p:cNvSpPr/>
          <p:nvPr/>
        </p:nvSpPr>
        <p:spPr>
          <a:xfrm>
            <a:off x="1825655" y="86975"/>
            <a:ext cx="5378396"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0000"/>
                </a:solidFill>
                <a:effectLst>
                  <a:outerShdw blurRad="38100" dist="38100" dir="2700000" algn="tl">
                    <a:srgbClr val="000000">
                      <a:alpha val="43137"/>
                    </a:srgbClr>
                  </a:outerShdw>
                </a:effectLst>
              </a:rPr>
              <a:t>New Categories</a:t>
            </a:r>
            <a:endParaRPr lang="en-US" sz="5400" b="1" cap="none" spc="0" dirty="0">
              <a:ln w="22225">
                <a:solidFill>
                  <a:schemeClr val="accent2"/>
                </a:solidFill>
                <a:prstDash val="solid"/>
              </a:ln>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798945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5"/>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POETRY          </a:t>
            </a:r>
            <a:r>
              <a:rPr lang="en" b="1" dirty="0" smtClean="0">
                <a:latin typeface="Verdana"/>
                <a:ea typeface="Verdana"/>
                <a:cs typeface="Verdana"/>
                <a:sym typeface="Verdana"/>
              </a:rPr>
              <a:t>Category </a:t>
            </a:r>
            <a:r>
              <a:rPr lang="en" b="1" dirty="0">
                <a:latin typeface="Verdana"/>
                <a:ea typeface="Verdana"/>
                <a:cs typeface="Verdana"/>
                <a:sym typeface="Verdana"/>
              </a:rPr>
              <a:t>A: </a:t>
            </a:r>
            <a:r>
              <a:rPr lang="en" b="1" dirty="0" smtClean="0">
                <a:latin typeface="Verdana"/>
                <a:ea typeface="Verdana"/>
                <a:cs typeface="Verdana"/>
                <a:sym typeface="Verdana"/>
              </a:rPr>
              <a:t>	     This is ME!</a:t>
            </a:r>
            <a:endParaRPr b="1" dirty="0">
              <a:latin typeface="Verdana"/>
              <a:ea typeface="Verdana"/>
              <a:cs typeface="Verdana"/>
              <a:sym typeface="Verdana"/>
            </a:endParaRPr>
          </a:p>
        </p:txBody>
      </p:sp>
      <p:sp>
        <p:nvSpPr>
          <p:cNvPr id="149" name="Google Shape;149;p25"/>
          <p:cNvSpPr txBox="1">
            <a:spLocks noGrp="1"/>
          </p:cNvSpPr>
          <p:nvPr>
            <p:ph type="body" idx="1"/>
          </p:nvPr>
        </p:nvSpPr>
        <p:spPr>
          <a:xfrm>
            <a:off x="311700" y="1152475"/>
            <a:ext cx="8520600" cy="3699900"/>
          </a:xfrm>
          <a:prstGeom prst="rect">
            <a:avLst/>
          </a:prstGeom>
        </p:spPr>
        <p:txBody>
          <a:bodyPr spcFirstLastPara="1" wrap="square" lIns="91425" tIns="91425" rIns="91425" bIns="91425" anchor="t" anchorCtr="0">
            <a:noAutofit/>
          </a:bodyPr>
          <a:lstStyle/>
          <a:p>
            <a:r>
              <a:rPr lang="en-US" sz="1600" dirty="0" smtClean="0">
                <a:solidFill>
                  <a:schemeClr val="tx1"/>
                </a:solidFill>
              </a:rPr>
              <a:t>One </a:t>
            </a:r>
            <a:r>
              <a:rPr lang="en-US" sz="1600" dirty="0">
                <a:solidFill>
                  <a:schemeClr val="tx1"/>
                </a:solidFill>
              </a:rPr>
              <a:t>to six poems may be used.</a:t>
            </a:r>
          </a:p>
          <a:p>
            <a:r>
              <a:rPr lang="en-US" sz="1600" dirty="0" smtClean="0">
                <a:solidFill>
                  <a:schemeClr val="tx1"/>
                </a:solidFill>
              </a:rPr>
              <a:t>If </a:t>
            </a:r>
            <a:r>
              <a:rPr lang="en-US" sz="1600" dirty="0">
                <a:solidFill>
                  <a:schemeClr val="tx1"/>
                </a:solidFill>
              </a:rPr>
              <a:t>performing a </a:t>
            </a:r>
            <a:r>
              <a:rPr lang="en-US" sz="1600" b="1" dirty="0">
                <a:solidFill>
                  <a:schemeClr val="tx1"/>
                </a:solidFill>
              </a:rPr>
              <a:t>single selection</a:t>
            </a:r>
            <a:r>
              <a:rPr lang="en-US" sz="1600" dirty="0">
                <a:solidFill>
                  <a:schemeClr val="tx1"/>
                </a:solidFill>
              </a:rPr>
              <a:t>, the source </a:t>
            </a:r>
            <a:r>
              <a:rPr lang="en-US" sz="1600" b="1" dirty="0">
                <a:solidFill>
                  <a:schemeClr val="tx1"/>
                </a:solidFill>
              </a:rPr>
              <a:t>shall be published</a:t>
            </a:r>
            <a:r>
              <a:rPr lang="en-US" sz="1600" dirty="0">
                <a:solidFill>
                  <a:schemeClr val="tx1"/>
                </a:solidFill>
              </a:rPr>
              <a:t>, printed material; internet material shall be published concurrently </a:t>
            </a:r>
            <a:r>
              <a:rPr lang="en-US" sz="1600" b="1" dirty="0">
                <a:solidFill>
                  <a:schemeClr val="tx1"/>
                </a:solidFill>
              </a:rPr>
              <a:t>in hard copy</a:t>
            </a:r>
            <a:r>
              <a:rPr lang="en-US" sz="1600" dirty="0">
                <a:solidFill>
                  <a:schemeClr val="tx1"/>
                </a:solidFill>
              </a:rPr>
              <a:t>.</a:t>
            </a:r>
          </a:p>
          <a:p>
            <a:r>
              <a:rPr lang="en-US" sz="1600" dirty="0" smtClean="0">
                <a:solidFill>
                  <a:schemeClr val="tx1"/>
                </a:solidFill>
              </a:rPr>
              <a:t>If </a:t>
            </a:r>
            <a:r>
              <a:rPr lang="en-US" sz="1600" b="1" dirty="0">
                <a:solidFill>
                  <a:schemeClr val="tx1"/>
                </a:solidFill>
              </a:rPr>
              <a:t>multiple selections </a:t>
            </a:r>
            <a:r>
              <a:rPr lang="en-US" sz="1600" dirty="0">
                <a:solidFill>
                  <a:schemeClr val="tx1"/>
                </a:solidFill>
              </a:rPr>
              <a:t>are used, one selection may be </a:t>
            </a:r>
            <a:r>
              <a:rPr lang="en-US" sz="1600" b="1" dirty="0">
                <a:solidFill>
                  <a:schemeClr val="tx1"/>
                </a:solidFill>
              </a:rPr>
              <a:t>unpublished</a:t>
            </a:r>
            <a:r>
              <a:rPr lang="en-US" sz="1600" dirty="0">
                <a:solidFill>
                  <a:schemeClr val="tx1"/>
                </a:solidFill>
              </a:rPr>
              <a:t>.</a:t>
            </a:r>
          </a:p>
          <a:p>
            <a:r>
              <a:rPr lang="en-US" sz="1600" dirty="0" smtClean="0">
                <a:solidFill>
                  <a:schemeClr val="tx1"/>
                </a:solidFill>
              </a:rPr>
              <a:t>Selections </a:t>
            </a:r>
            <a:r>
              <a:rPr lang="en-US" sz="1600" dirty="0">
                <a:solidFill>
                  <a:schemeClr val="tx1"/>
                </a:solidFill>
              </a:rPr>
              <a:t>from plays or screenplays, movies, and monologues </a:t>
            </a:r>
            <a:r>
              <a:rPr lang="en-US" sz="1600" u="sng" dirty="0">
                <a:solidFill>
                  <a:schemeClr val="tx1"/>
                </a:solidFill>
              </a:rPr>
              <a:t>shall not </a:t>
            </a:r>
            <a:r>
              <a:rPr lang="en-US" sz="1600" dirty="0">
                <a:solidFill>
                  <a:schemeClr val="tx1"/>
                </a:solidFill>
              </a:rPr>
              <a:t>be used.</a:t>
            </a:r>
          </a:p>
          <a:p>
            <a:r>
              <a:rPr lang="en-US" sz="1600" dirty="0" smtClean="0">
                <a:solidFill>
                  <a:schemeClr val="tx1"/>
                </a:solidFill>
              </a:rPr>
              <a:t>Song </a:t>
            </a:r>
            <a:r>
              <a:rPr lang="en-US" sz="1600" dirty="0">
                <a:solidFill>
                  <a:schemeClr val="tx1"/>
                </a:solidFill>
              </a:rPr>
              <a:t>lyrics published only as music may be used, but for transition purposes only.</a:t>
            </a:r>
          </a:p>
          <a:p>
            <a:r>
              <a:rPr lang="en-US" sz="1600" dirty="0" smtClean="0">
                <a:solidFill>
                  <a:schemeClr val="tx1"/>
                </a:solidFill>
              </a:rPr>
              <a:t>No </a:t>
            </a:r>
            <a:r>
              <a:rPr lang="en-US" sz="1600" dirty="0">
                <a:solidFill>
                  <a:schemeClr val="tx1"/>
                </a:solidFill>
              </a:rPr>
              <a:t>contestant shall use the same poet in more than one category in the contest.</a:t>
            </a:r>
          </a:p>
          <a:p>
            <a:r>
              <a:rPr lang="en-US" sz="1600" dirty="0" smtClean="0">
                <a:solidFill>
                  <a:schemeClr val="tx1"/>
                </a:solidFill>
              </a:rPr>
              <a:t>No </a:t>
            </a:r>
            <a:r>
              <a:rPr lang="en-US" sz="1600" dirty="0">
                <a:solidFill>
                  <a:schemeClr val="tx1"/>
                </a:solidFill>
              </a:rPr>
              <a:t>contestant shall use selections from the same literary work more than one year at UIL State Meet.</a:t>
            </a:r>
          </a:p>
          <a:p>
            <a:r>
              <a:rPr lang="en-US" sz="1600" dirty="0" smtClean="0">
                <a:solidFill>
                  <a:schemeClr val="tx1"/>
                </a:solidFill>
              </a:rPr>
              <a:t>Selections </a:t>
            </a:r>
            <a:r>
              <a:rPr lang="en-US" sz="1600" dirty="0">
                <a:solidFill>
                  <a:schemeClr val="tx1"/>
                </a:solidFill>
              </a:rPr>
              <a:t>shall be read in the English translation; however, incidental use of foreign language words and phrases in any selection may be used as in the original.</a:t>
            </a:r>
          </a:p>
          <a:p>
            <a:pPr marL="114300" indent="0">
              <a:buNone/>
            </a:pPr>
            <a:endParaRPr sz="1600" dirty="0">
              <a:solidFill>
                <a:schemeClr val="tx1"/>
              </a:solidFill>
              <a:latin typeface="Verdana"/>
              <a:ea typeface="Verdana"/>
              <a:cs typeface="Verdana"/>
              <a:sym typeface="Verdana"/>
            </a:endParaRPr>
          </a:p>
          <a:p>
            <a:pPr marL="101600" marR="101600" lvl="0" indent="0" algn="l" rtl="0">
              <a:spcBef>
                <a:spcPts val="0"/>
              </a:spcBef>
              <a:spcAft>
                <a:spcPts val="0"/>
              </a:spcAft>
              <a:buNone/>
            </a:pPr>
            <a:endParaRPr sz="1600" b="1"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txBox="1">
            <a:spLocks noGrp="1"/>
          </p:cNvSpPr>
          <p:nvPr>
            <p:ph type="title"/>
          </p:nvPr>
        </p:nvSpPr>
        <p:spPr>
          <a:xfrm>
            <a:off x="175975" y="179949"/>
            <a:ext cx="8679600" cy="12193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POETRY	</a:t>
            </a:r>
            <a:r>
              <a:rPr lang="en" b="1" dirty="0" smtClean="0">
                <a:latin typeface="Verdana"/>
                <a:ea typeface="Verdana"/>
                <a:cs typeface="Verdana"/>
                <a:sym typeface="Verdana"/>
              </a:rPr>
              <a:t>Category </a:t>
            </a:r>
            <a:r>
              <a:rPr lang="en" b="1" dirty="0">
                <a:latin typeface="Verdana"/>
                <a:ea typeface="Verdana"/>
                <a:cs typeface="Verdana"/>
                <a:sym typeface="Verdana"/>
              </a:rPr>
              <a:t>B: 	</a:t>
            </a:r>
            <a:r>
              <a:rPr lang="en" b="1" dirty="0" smtClean="0">
                <a:latin typeface="Verdana"/>
                <a:ea typeface="Verdana"/>
                <a:cs typeface="Verdana"/>
                <a:sym typeface="Verdana"/>
              </a:rPr>
              <a:t>This Speaks to Me</a:t>
            </a:r>
            <a:endParaRPr b="1" dirty="0">
              <a:latin typeface="Verdana"/>
              <a:ea typeface="Verdana"/>
              <a:cs typeface="Verdana"/>
              <a:sym typeface="Verdana"/>
            </a:endParaRPr>
          </a:p>
        </p:txBody>
      </p:sp>
      <p:sp>
        <p:nvSpPr>
          <p:cNvPr id="156" name="Google Shape;156;p26"/>
          <p:cNvSpPr txBox="1">
            <a:spLocks noGrp="1"/>
          </p:cNvSpPr>
          <p:nvPr>
            <p:ph type="body" idx="1"/>
          </p:nvPr>
        </p:nvSpPr>
        <p:spPr>
          <a:xfrm>
            <a:off x="311700" y="1152475"/>
            <a:ext cx="8520600" cy="3699900"/>
          </a:xfrm>
          <a:prstGeom prst="rect">
            <a:avLst/>
          </a:prstGeom>
        </p:spPr>
        <p:txBody>
          <a:bodyPr spcFirstLastPara="1" wrap="square" lIns="91425" tIns="91425" rIns="91425" bIns="91425" anchor="t" anchorCtr="0">
            <a:noAutofit/>
          </a:bodyPr>
          <a:lstStyle/>
          <a:p>
            <a:r>
              <a:rPr lang="en-US" sz="1600" dirty="0" smtClean="0">
                <a:solidFill>
                  <a:schemeClr val="tx1"/>
                </a:solidFill>
              </a:rPr>
              <a:t>One </a:t>
            </a:r>
            <a:r>
              <a:rPr lang="en-US" sz="1600" dirty="0">
                <a:solidFill>
                  <a:schemeClr val="tx1"/>
                </a:solidFill>
              </a:rPr>
              <a:t>to six poems may be used</a:t>
            </a:r>
            <a:r>
              <a:rPr lang="en-US" sz="1600" dirty="0" smtClean="0">
                <a:solidFill>
                  <a:schemeClr val="tx1"/>
                </a:solidFill>
              </a:rPr>
              <a:t>.</a:t>
            </a:r>
          </a:p>
          <a:p>
            <a:r>
              <a:rPr lang="en-US" sz="1600" dirty="0" smtClean="0">
                <a:solidFill>
                  <a:schemeClr val="tx1"/>
                </a:solidFill>
              </a:rPr>
              <a:t>All </a:t>
            </a:r>
            <a:r>
              <a:rPr lang="en-US" sz="1600" dirty="0">
                <a:solidFill>
                  <a:schemeClr val="tx1"/>
                </a:solidFill>
              </a:rPr>
              <a:t>poetic works may be published, printed material, internet material or transcribed material</a:t>
            </a:r>
            <a:r>
              <a:rPr lang="en-US" sz="1600" dirty="0" smtClean="0">
                <a:solidFill>
                  <a:schemeClr val="tx1"/>
                </a:solidFill>
              </a:rPr>
              <a:t>.</a:t>
            </a:r>
          </a:p>
          <a:p>
            <a:r>
              <a:rPr lang="en-US" sz="1600" dirty="0" smtClean="0">
                <a:solidFill>
                  <a:schemeClr val="tx1"/>
                </a:solidFill>
              </a:rPr>
              <a:t>No </a:t>
            </a:r>
            <a:r>
              <a:rPr lang="en-US" sz="1600" dirty="0">
                <a:solidFill>
                  <a:schemeClr val="tx1"/>
                </a:solidFill>
              </a:rPr>
              <a:t>contestant shall use the same poets in more than one category in the </a:t>
            </a:r>
            <a:r>
              <a:rPr lang="en-US" sz="1600" dirty="0" smtClean="0">
                <a:solidFill>
                  <a:schemeClr val="tx1"/>
                </a:solidFill>
              </a:rPr>
              <a:t>contest.</a:t>
            </a:r>
            <a:endParaRPr lang="en-US" sz="1600" dirty="0">
              <a:solidFill>
                <a:schemeClr val="tx1"/>
              </a:solidFill>
            </a:endParaRPr>
          </a:p>
          <a:p>
            <a:r>
              <a:rPr lang="en-US" sz="1600" u="sng" dirty="0" smtClean="0">
                <a:solidFill>
                  <a:schemeClr val="tx1"/>
                </a:solidFill>
              </a:rPr>
              <a:t>Anonymous </a:t>
            </a:r>
            <a:r>
              <a:rPr lang="en-US" sz="1600" u="sng" dirty="0">
                <a:solidFill>
                  <a:schemeClr val="tx1"/>
                </a:solidFill>
              </a:rPr>
              <a:t>works shall not be used</a:t>
            </a:r>
            <a:r>
              <a:rPr lang="en-US" sz="1600" u="sng" dirty="0" smtClean="0">
                <a:solidFill>
                  <a:schemeClr val="tx1"/>
                </a:solidFill>
              </a:rPr>
              <a:t>.</a:t>
            </a:r>
          </a:p>
          <a:p>
            <a:r>
              <a:rPr lang="en-US" sz="1600" dirty="0" smtClean="0">
                <a:solidFill>
                  <a:schemeClr val="tx1"/>
                </a:solidFill>
              </a:rPr>
              <a:t>Song </a:t>
            </a:r>
            <a:r>
              <a:rPr lang="en-US" sz="1600" dirty="0">
                <a:solidFill>
                  <a:schemeClr val="tx1"/>
                </a:solidFill>
              </a:rPr>
              <a:t>lyrics published only as music </a:t>
            </a:r>
            <a:r>
              <a:rPr lang="en-US" sz="1600" u="sng" dirty="0">
                <a:solidFill>
                  <a:schemeClr val="tx1"/>
                </a:solidFill>
              </a:rPr>
              <a:t>shall not </a:t>
            </a:r>
            <a:r>
              <a:rPr lang="en-US" sz="1600" dirty="0">
                <a:solidFill>
                  <a:schemeClr val="tx1"/>
                </a:solidFill>
              </a:rPr>
              <a:t>be used</a:t>
            </a:r>
            <a:r>
              <a:rPr lang="en-US" sz="1600" dirty="0" smtClean="0">
                <a:solidFill>
                  <a:schemeClr val="tx1"/>
                </a:solidFill>
              </a:rPr>
              <a:t>.</a:t>
            </a:r>
          </a:p>
          <a:p>
            <a:r>
              <a:rPr lang="en-US" sz="1600" dirty="0" smtClean="0">
                <a:solidFill>
                  <a:schemeClr val="tx1"/>
                </a:solidFill>
              </a:rPr>
              <a:t>No </a:t>
            </a:r>
            <a:r>
              <a:rPr lang="en-US" sz="1600" dirty="0">
                <a:solidFill>
                  <a:schemeClr val="tx1"/>
                </a:solidFill>
              </a:rPr>
              <a:t>contestant shall use selections from the same literary work more than one year at UIL State Meet. </a:t>
            </a:r>
            <a:endParaRPr lang="en-US" sz="1600" dirty="0" smtClean="0">
              <a:solidFill>
                <a:schemeClr val="tx1"/>
              </a:solidFill>
            </a:endParaRPr>
          </a:p>
          <a:p>
            <a:r>
              <a:rPr lang="en-US" sz="1600" dirty="0" smtClean="0">
                <a:solidFill>
                  <a:schemeClr val="tx1"/>
                </a:solidFill>
              </a:rPr>
              <a:t>Selections </a:t>
            </a:r>
            <a:r>
              <a:rPr lang="en-US" sz="1600" dirty="0">
                <a:solidFill>
                  <a:schemeClr val="tx1"/>
                </a:solidFill>
              </a:rPr>
              <a:t>shall be read in the English translation; however, incidental use of foreign language words and phrases in any selection may be used as in the original</a:t>
            </a:r>
            <a:r>
              <a:rPr lang="en-US" sz="1600" dirty="0" smtClean="0">
                <a:solidFill>
                  <a:schemeClr val="tx1"/>
                </a:solidFill>
              </a:rPr>
              <a:t>.</a:t>
            </a:r>
            <a:r>
              <a:rPr lang="en-US" sz="1600" dirty="0">
                <a:solidFill>
                  <a:schemeClr val="tx1"/>
                </a:solidFill>
              </a:rPr>
              <a:t> </a:t>
            </a:r>
          </a:p>
          <a:p>
            <a:pPr marL="101600" marR="101600" lvl="0" indent="0" algn="l" rtl="0">
              <a:spcBef>
                <a:spcPts val="0"/>
              </a:spcBef>
              <a:spcAft>
                <a:spcPts val="0"/>
              </a:spcAft>
              <a:buNone/>
            </a:pPr>
            <a:endParaRPr sz="1750" b="1"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solidFill>
            <a:schemeClr val="tx2"/>
          </a:solidFill>
        </p:spPr>
        <p:txBody>
          <a:bodyPr/>
          <a:lstStyle/>
          <a:p>
            <a:pPr marL="139700" indent="0">
              <a:buNone/>
            </a:pPr>
            <a:r>
              <a:rPr lang="en-US" sz="1800" b="1" dirty="0">
                <a:solidFill>
                  <a:srgbClr val="FF0000"/>
                </a:solidFill>
              </a:rPr>
              <a:t>Category A: This Is </a:t>
            </a:r>
            <a:r>
              <a:rPr lang="en-US" sz="1800" b="1" dirty="0" smtClean="0">
                <a:solidFill>
                  <a:srgbClr val="FF0000"/>
                </a:solidFill>
              </a:rPr>
              <a:t>Me</a:t>
            </a:r>
          </a:p>
          <a:p>
            <a:r>
              <a:rPr lang="en-US" sz="900" dirty="0">
                <a:solidFill>
                  <a:srgbClr val="FF0000"/>
                </a:solidFill>
              </a:rPr>
              <a:t>One to six poems may be used.</a:t>
            </a:r>
          </a:p>
          <a:p>
            <a:r>
              <a:rPr lang="en-US" sz="900" dirty="0">
                <a:solidFill>
                  <a:schemeClr val="tx1"/>
                </a:solidFill>
              </a:rPr>
              <a:t>If performing a </a:t>
            </a:r>
            <a:r>
              <a:rPr lang="en-US" sz="900" b="1" dirty="0">
                <a:solidFill>
                  <a:schemeClr val="tx1"/>
                </a:solidFill>
              </a:rPr>
              <a:t>single selection</a:t>
            </a:r>
            <a:r>
              <a:rPr lang="en-US" sz="900" dirty="0">
                <a:solidFill>
                  <a:schemeClr val="tx1"/>
                </a:solidFill>
              </a:rPr>
              <a:t>, the source </a:t>
            </a:r>
            <a:r>
              <a:rPr lang="en-US" sz="900" b="1" dirty="0">
                <a:solidFill>
                  <a:schemeClr val="tx1"/>
                </a:solidFill>
              </a:rPr>
              <a:t>shall be published</a:t>
            </a:r>
            <a:r>
              <a:rPr lang="en-US" sz="900" dirty="0">
                <a:solidFill>
                  <a:schemeClr val="tx1"/>
                </a:solidFill>
              </a:rPr>
              <a:t>, printed material; internet material shall be published concurrently </a:t>
            </a:r>
            <a:r>
              <a:rPr lang="en-US" sz="900" b="1" dirty="0">
                <a:solidFill>
                  <a:schemeClr val="tx1"/>
                </a:solidFill>
              </a:rPr>
              <a:t>in hard copy</a:t>
            </a:r>
            <a:r>
              <a:rPr lang="en-US" sz="900" dirty="0">
                <a:solidFill>
                  <a:schemeClr val="tx1"/>
                </a:solidFill>
              </a:rPr>
              <a:t>.</a:t>
            </a:r>
          </a:p>
          <a:p>
            <a:r>
              <a:rPr lang="en-US" sz="900" dirty="0">
                <a:solidFill>
                  <a:schemeClr val="tx1"/>
                </a:solidFill>
              </a:rPr>
              <a:t>If </a:t>
            </a:r>
            <a:r>
              <a:rPr lang="en-US" sz="900" b="1" dirty="0">
                <a:solidFill>
                  <a:schemeClr val="tx1"/>
                </a:solidFill>
              </a:rPr>
              <a:t>multiple selections </a:t>
            </a:r>
            <a:r>
              <a:rPr lang="en-US" sz="900" dirty="0">
                <a:solidFill>
                  <a:schemeClr val="tx1"/>
                </a:solidFill>
              </a:rPr>
              <a:t>are used, one selection may be </a:t>
            </a:r>
            <a:r>
              <a:rPr lang="en-US" sz="900" b="1" dirty="0">
                <a:solidFill>
                  <a:schemeClr val="tx1"/>
                </a:solidFill>
              </a:rPr>
              <a:t>unpublished</a:t>
            </a:r>
            <a:r>
              <a:rPr lang="en-US" sz="900" dirty="0">
                <a:solidFill>
                  <a:schemeClr val="tx1"/>
                </a:solidFill>
              </a:rPr>
              <a:t>.</a:t>
            </a:r>
          </a:p>
          <a:p>
            <a:r>
              <a:rPr lang="en-US" sz="900" dirty="0">
                <a:solidFill>
                  <a:schemeClr val="tx1"/>
                </a:solidFill>
              </a:rPr>
              <a:t>Selections from plays or screenplays, movies, and monologues </a:t>
            </a:r>
            <a:r>
              <a:rPr lang="en-US" sz="900" u="sng" dirty="0">
                <a:solidFill>
                  <a:schemeClr val="tx1"/>
                </a:solidFill>
              </a:rPr>
              <a:t>shall not </a:t>
            </a:r>
            <a:r>
              <a:rPr lang="en-US" sz="900" dirty="0">
                <a:solidFill>
                  <a:schemeClr val="tx1"/>
                </a:solidFill>
              </a:rPr>
              <a:t>be used.</a:t>
            </a:r>
          </a:p>
          <a:p>
            <a:r>
              <a:rPr lang="en-US" sz="900" dirty="0">
                <a:solidFill>
                  <a:schemeClr val="tx1"/>
                </a:solidFill>
              </a:rPr>
              <a:t>Song lyrics published only as music may be used, but for transition purposes only.</a:t>
            </a:r>
          </a:p>
          <a:p>
            <a:r>
              <a:rPr lang="en-US" sz="900" dirty="0">
                <a:solidFill>
                  <a:srgbClr val="FF0000"/>
                </a:solidFill>
              </a:rPr>
              <a:t>No contestant shall use the same poet in more than one category in the contest.</a:t>
            </a:r>
          </a:p>
          <a:p>
            <a:r>
              <a:rPr lang="en-US" sz="900" dirty="0">
                <a:solidFill>
                  <a:srgbClr val="FF0000"/>
                </a:solidFill>
              </a:rPr>
              <a:t>No contestant shall use selections from the same literary work more than one year at UIL State Meet.</a:t>
            </a:r>
          </a:p>
          <a:p>
            <a:r>
              <a:rPr lang="en-US" sz="900" dirty="0">
                <a:solidFill>
                  <a:srgbClr val="FF0000"/>
                </a:solidFill>
              </a:rPr>
              <a:t>Selections shall be read in the English translation; however, incidental use of foreign language words and phrases in any selection may be used as in the original.</a:t>
            </a:r>
          </a:p>
          <a:p>
            <a:pPr marL="114300" indent="0">
              <a:buNone/>
            </a:pPr>
            <a:endParaRPr lang="en-US" sz="1800" dirty="0">
              <a:solidFill>
                <a:schemeClr val="tx1"/>
              </a:solidFill>
              <a:latin typeface="Verdana"/>
              <a:ea typeface="Verdana"/>
              <a:cs typeface="Verdana"/>
              <a:sym typeface="Verdana"/>
            </a:endParaRPr>
          </a:p>
          <a:p>
            <a:pPr marL="139700" indent="0">
              <a:buNone/>
            </a:pPr>
            <a:endParaRPr lang="en-US" sz="1800" b="1" dirty="0">
              <a:solidFill>
                <a:srgbClr val="FF0000"/>
              </a:solidFill>
            </a:endParaRPr>
          </a:p>
          <a:p>
            <a:endParaRPr lang="en-US" dirty="0"/>
          </a:p>
        </p:txBody>
      </p:sp>
      <p:sp>
        <p:nvSpPr>
          <p:cNvPr id="4" name="Text Placeholder 3"/>
          <p:cNvSpPr>
            <a:spLocks noGrp="1"/>
          </p:cNvSpPr>
          <p:nvPr>
            <p:ph type="body" idx="2"/>
          </p:nvPr>
        </p:nvSpPr>
        <p:spPr>
          <a:solidFill>
            <a:schemeClr val="tx2"/>
          </a:solidFill>
        </p:spPr>
        <p:txBody>
          <a:bodyPr/>
          <a:lstStyle/>
          <a:p>
            <a:pPr marL="139700" indent="0">
              <a:buNone/>
            </a:pPr>
            <a:r>
              <a:rPr lang="en-US" sz="1800" b="1" dirty="0">
                <a:solidFill>
                  <a:srgbClr val="FF0000"/>
                </a:solidFill>
              </a:rPr>
              <a:t>Category B: This Speaks to </a:t>
            </a:r>
            <a:r>
              <a:rPr lang="en-US" sz="1800" b="1" dirty="0" smtClean="0">
                <a:solidFill>
                  <a:srgbClr val="FF0000"/>
                </a:solidFill>
              </a:rPr>
              <a:t>Me</a:t>
            </a:r>
          </a:p>
          <a:p>
            <a:r>
              <a:rPr lang="en-US" sz="900" dirty="0">
                <a:solidFill>
                  <a:srgbClr val="FF0000"/>
                </a:solidFill>
              </a:rPr>
              <a:t>One to six poems may be used.</a:t>
            </a:r>
          </a:p>
          <a:p>
            <a:r>
              <a:rPr lang="en-US" sz="900" dirty="0">
                <a:solidFill>
                  <a:schemeClr val="tx1"/>
                </a:solidFill>
              </a:rPr>
              <a:t>All poetic works may be published, printed material, internet material or transcribed material.</a:t>
            </a:r>
          </a:p>
          <a:p>
            <a:r>
              <a:rPr lang="en-US" sz="900" dirty="0">
                <a:solidFill>
                  <a:srgbClr val="FF0000"/>
                </a:solidFill>
              </a:rPr>
              <a:t>No contestant shall use the same poets in more than one category in the contest.</a:t>
            </a:r>
          </a:p>
          <a:p>
            <a:r>
              <a:rPr lang="en-US" sz="900" u="sng" dirty="0">
                <a:solidFill>
                  <a:schemeClr val="tx1"/>
                </a:solidFill>
              </a:rPr>
              <a:t>Anonymous works shall not be used.</a:t>
            </a:r>
          </a:p>
          <a:p>
            <a:r>
              <a:rPr lang="en-US" sz="900" dirty="0">
                <a:solidFill>
                  <a:schemeClr val="tx1"/>
                </a:solidFill>
              </a:rPr>
              <a:t>Song lyrics published only as music </a:t>
            </a:r>
            <a:r>
              <a:rPr lang="en-US" sz="900" u="sng" dirty="0">
                <a:solidFill>
                  <a:schemeClr val="tx1"/>
                </a:solidFill>
              </a:rPr>
              <a:t>shall not </a:t>
            </a:r>
            <a:r>
              <a:rPr lang="en-US" sz="900" dirty="0">
                <a:solidFill>
                  <a:schemeClr val="tx1"/>
                </a:solidFill>
              </a:rPr>
              <a:t>be used.</a:t>
            </a:r>
          </a:p>
          <a:p>
            <a:r>
              <a:rPr lang="en-US" sz="900" dirty="0">
                <a:solidFill>
                  <a:srgbClr val="FF0000"/>
                </a:solidFill>
              </a:rPr>
              <a:t>No contestant shall use selections from the same literary work more than one year at UIL State Meet. </a:t>
            </a:r>
          </a:p>
          <a:p>
            <a:r>
              <a:rPr lang="en-US" sz="900" dirty="0">
                <a:solidFill>
                  <a:srgbClr val="FF0000"/>
                </a:solidFill>
              </a:rPr>
              <a:t>Selections shall be read in the English translation; however, incidental use of foreign language words and phrases in any selection may be used as in the original. </a:t>
            </a:r>
          </a:p>
          <a:p>
            <a:pPr marL="101600" marR="101600" lvl="0" indent="0">
              <a:buNone/>
            </a:pPr>
            <a:endParaRPr lang="en-US" sz="900" b="1" dirty="0">
              <a:solidFill>
                <a:srgbClr val="FF0000"/>
              </a:solidFill>
            </a:endParaRPr>
          </a:p>
          <a:p>
            <a:pPr marL="139700" indent="0">
              <a:buNone/>
            </a:pPr>
            <a:endParaRPr lang="en-US" sz="900" dirty="0">
              <a:solidFill>
                <a:srgbClr val="FF0000"/>
              </a:solidFill>
            </a:endParaRPr>
          </a:p>
          <a:p>
            <a:pPr marL="139700" indent="0">
              <a:buNone/>
            </a:pPr>
            <a:r>
              <a:rPr lang="en-US" sz="900" dirty="0">
                <a:solidFill>
                  <a:schemeClr val="tx1"/>
                </a:solidFill>
              </a:rPr>
              <a:t/>
            </a:r>
            <a:br>
              <a:rPr lang="en-US" sz="900" dirty="0">
                <a:solidFill>
                  <a:schemeClr val="tx1"/>
                </a:solidFill>
              </a:rPr>
            </a:br>
            <a:endParaRPr lang="en-US" sz="900" dirty="0">
              <a:solidFill>
                <a:schemeClr val="tx1"/>
              </a:solidFill>
            </a:endParaRPr>
          </a:p>
        </p:txBody>
      </p:sp>
      <p:sp>
        <p:nvSpPr>
          <p:cNvPr id="8" name="Rectangle 7"/>
          <p:cNvSpPr/>
          <p:nvPr/>
        </p:nvSpPr>
        <p:spPr>
          <a:xfrm>
            <a:off x="2999055" y="86975"/>
            <a:ext cx="3031599"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0000"/>
                </a:solidFill>
                <a:effectLst>
                  <a:outerShdw blurRad="38100" dist="38100" dir="2700000" algn="tl">
                    <a:srgbClr val="000000">
                      <a:alpha val="43137"/>
                    </a:srgbClr>
                  </a:outerShdw>
                </a:effectLst>
              </a:rPr>
              <a:t>POETRY</a:t>
            </a:r>
            <a:endParaRPr lang="en-US" sz="5400" b="1" cap="none" spc="0" dirty="0">
              <a:ln w="22225">
                <a:solidFill>
                  <a:schemeClr val="accent2"/>
                </a:solidFill>
                <a:prstDash val="solid"/>
              </a:ln>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13217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7"/>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PROSE	</a:t>
            </a:r>
            <a:r>
              <a:rPr lang="en" b="1" dirty="0" smtClean="0">
                <a:latin typeface="Verdana"/>
                <a:ea typeface="Verdana"/>
                <a:cs typeface="Verdana"/>
                <a:sym typeface="Verdana"/>
              </a:rPr>
              <a:t>   Category </a:t>
            </a:r>
            <a:r>
              <a:rPr lang="en" b="1" dirty="0">
                <a:latin typeface="Verdana"/>
                <a:ea typeface="Verdana"/>
                <a:cs typeface="Verdana"/>
                <a:sym typeface="Verdana"/>
              </a:rPr>
              <a:t>A: </a:t>
            </a:r>
            <a:r>
              <a:rPr lang="en" b="1" dirty="0" smtClean="0">
                <a:latin typeface="Verdana"/>
                <a:ea typeface="Verdana"/>
                <a:cs typeface="Verdana"/>
                <a:sym typeface="Verdana"/>
              </a:rPr>
              <a:t>	      This is ME!</a:t>
            </a:r>
            <a:endParaRPr b="1" dirty="0">
              <a:latin typeface="Verdana"/>
              <a:ea typeface="Verdana"/>
              <a:cs typeface="Verdana"/>
              <a:sym typeface="Verdana"/>
            </a:endParaRPr>
          </a:p>
        </p:txBody>
      </p:sp>
      <p:sp>
        <p:nvSpPr>
          <p:cNvPr id="163" name="Google Shape;163;p27"/>
          <p:cNvSpPr txBox="1">
            <a:spLocks noGrp="1"/>
          </p:cNvSpPr>
          <p:nvPr>
            <p:ph type="body" idx="1"/>
          </p:nvPr>
        </p:nvSpPr>
        <p:spPr>
          <a:xfrm>
            <a:off x="152700" y="1152475"/>
            <a:ext cx="8679600" cy="3990900"/>
          </a:xfrm>
          <a:prstGeom prst="rect">
            <a:avLst/>
          </a:prstGeom>
        </p:spPr>
        <p:txBody>
          <a:bodyPr spcFirstLastPara="1" wrap="square" lIns="91425" tIns="91425" rIns="91425" bIns="91425" anchor="t" anchorCtr="0">
            <a:noAutofit/>
          </a:bodyPr>
          <a:lstStyle/>
          <a:p>
            <a:r>
              <a:rPr lang="en-US" sz="1600" b="1" dirty="0">
                <a:solidFill>
                  <a:schemeClr val="tx1"/>
                </a:solidFill>
              </a:rPr>
              <a:t>One to four </a:t>
            </a:r>
            <a:r>
              <a:rPr lang="en-US" sz="1600" dirty="0">
                <a:solidFill>
                  <a:schemeClr val="tx1"/>
                </a:solidFill>
              </a:rPr>
              <a:t>selections of literature may be used.</a:t>
            </a:r>
          </a:p>
          <a:p>
            <a:r>
              <a:rPr lang="en-US" sz="1600" dirty="0" smtClean="0">
                <a:solidFill>
                  <a:schemeClr val="tx1"/>
                </a:solidFill>
              </a:rPr>
              <a:t>If </a:t>
            </a:r>
            <a:r>
              <a:rPr lang="en-US" sz="1600" dirty="0">
                <a:solidFill>
                  <a:schemeClr val="tx1"/>
                </a:solidFill>
              </a:rPr>
              <a:t>performing a </a:t>
            </a:r>
            <a:r>
              <a:rPr lang="en-US" sz="1600" b="1" dirty="0">
                <a:solidFill>
                  <a:schemeClr val="tx1"/>
                </a:solidFill>
              </a:rPr>
              <a:t>single selection</a:t>
            </a:r>
            <a:r>
              <a:rPr lang="en-US" sz="1600" dirty="0">
                <a:solidFill>
                  <a:schemeClr val="tx1"/>
                </a:solidFill>
              </a:rPr>
              <a:t>, the source shall be </a:t>
            </a:r>
            <a:r>
              <a:rPr lang="en-US" sz="1600" b="1" dirty="0">
                <a:solidFill>
                  <a:schemeClr val="tx1"/>
                </a:solidFill>
              </a:rPr>
              <a:t>published</a:t>
            </a:r>
            <a:r>
              <a:rPr lang="en-US" sz="1600" dirty="0">
                <a:solidFill>
                  <a:schemeClr val="tx1"/>
                </a:solidFill>
              </a:rPr>
              <a:t>, printed material; internet material shall be published concurrently in hard copy.</a:t>
            </a:r>
          </a:p>
          <a:p>
            <a:r>
              <a:rPr lang="en-US" sz="1600" dirty="0" smtClean="0">
                <a:solidFill>
                  <a:schemeClr val="tx1"/>
                </a:solidFill>
              </a:rPr>
              <a:t>If </a:t>
            </a:r>
            <a:r>
              <a:rPr lang="en-US" sz="1600" b="1" dirty="0">
                <a:solidFill>
                  <a:schemeClr val="tx1"/>
                </a:solidFill>
              </a:rPr>
              <a:t>multiple selections </a:t>
            </a:r>
            <a:r>
              <a:rPr lang="en-US" sz="1600" dirty="0">
                <a:solidFill>
                  <a:schemeClr val="tx1"/>
                </a:solidFill>
              </a:rPr>
              <a:t>are used, one selection may be </a:t>
            </a:r>
            <a:r>
              <a:rPr lang="en-US" sz="1600" b="1" dirty="0">
                <a:solidFill>
                  <a:schemeClr val="tx1"/>
                </a:solidFill>
              </a:rPr>
              <a:t>unpublished</a:t>
            </a:r>
            <a:r>
              <a:rPr lang="en-US" sz="1600" dirty="0">
                <a:solidFill>
                  <a:schemeClr val="tx1"/>
                </a:solidFill>
              </a:rPr>
              <a:t>.</a:t>
            </a:r>
          </a:p>
          <a:p>
            <a:r>
              <a:rPr lang="en-US" sz="1600" dirty="0" smtClean="0">
                <a:solidFill>
                  <a:schemeClr val="tx1"/>
                </a:solidFill>
              </a:rPr>
              <a:t>Selections </a:t>
            </a:r>
            <a:r>
              <a:rPr lang="en-US" sz="1600" dirty="0">
                <a:solidFill>
                  <a:schemeClr val="tx1"/>
                </a:solidFill>
              </a:rPr>
              <a:t>from plays, screenplays, movies, and monologues </a:t>
            </a:r>
            <a:r>
              <a:rPr lang="en-US" sz="1600" u="sng" dirty="0">
                <a:solidFill>
                  <a:schemeClr val="tx1"/>
                </a:solidFill>
              </a:rPr>
              <a:t>shall not be used</a:t>
            </a:r>
            <a:r>
              <a:rPr lang="en-US" sz="1600" dirty="0">
                <a:solidFill>
                  <a:schemeClr val="tx1"/>
                </a:solidFill>
              </a:rPr>
              <a:t>.</a:t>
            </a:r>
          </a:p>
          <a:p>
            <a:r>
              <a:rPr lang="en-US" sz="1600" dirty="0" smtClean="0">
                <a:solidFill>
                  <a:schemeClr val="tx1"/>
                </a:solidFill>
              </a:rPr>
              <a:t>Speeches </a:t>
            </a:r>
            <a:r>
              <a:rPr lang="en-US" sz="1600" u="sng" dirty="0">
                <a:solidFill>
                  <a:schemeClr val="tx1"/>
                </a:solidFill>
              </a:rPr>
              <a:t>shall not be used </a:t>
            </a:r>
            <a:r>
              <a:rPr lang="en-US" sz="1600" dirty="0">
                <a:solidFill>
                  <a:schemeClr val="tx1"/>
                </a:solidFill>
              </a:rPr>
              <a:t>in this category.</a:t>
            </a:r>
          </a:p>
          <a:p>
            <a:r>
              <a:rPr lang="en-US" sz="1600" dirty="0" smtClean="0">
                <a:solidFill>
                  <a:schemeClr val="tx1"/>
                </a:solidFill>
              </a:rPr>
              <a:t>No </a:t>
            </a:r>
            <a:r>
              <a:rPr lang="en-US" sz="1600" dirty="0">
                <a:solidFill>
                  <a:schemeClr val="tx1"/>
                </a:solidFill>
              </a:rPr>
              <a:t>contestant shall use the same writer in more than one category in the contest.</a:t>
            </a:r>
          </a:p>
          <a:p>
            <a:r>
              <a:rPr lang="en-US" sz="1600" dirty="0" smtClean="0">
                <a:solidFill>
                  <a:schemeClr val="tx1"/>
                </a:solidFill>
              </a:rPr>
              <a:t>No </a:t>
            </a:r>
            <a:r>
              <a:rPr lang="en-US" sz="1600" dirty="0">
                <a:solidFill>
                  <a:schemeClr val="tx1"/>
                </a:solidFill>
              </a:rPr>
              <a:t>contestant shall use selections from the same literary work more than one year at UIL State Meet. </a:t>
            </a:r>
          </a:p>
          <a:p>
            <a:r>
              <a:rPr lang="en-US" sz="1600" dirty="0" smtClean="0">
                <a:solidFill>
                  <a:schemeClr val="tx1"/>
                </a:solidFill>
              </a:rPr>
              <a:t>Selections </a:t>
            </a:r>
            <a:r>
              <a:rPr lang="en-US" sz="1600" dirty="0">
                <a:solidFill>
                  <a:schemeClr val="tx1"/>
                </a:solidFill>
              </a:rPr>
              <a:t>shall be read in the English translation; however, incidental use of foreign language words and phrases in any selection may be used as in the original</a:t>
            </a:r>
            <a:r>
              <a:rPr lang="en-US" sz="1600" dirty="0" smtClean="0">
                <a:solidFill>
                  <a:schemeClr val="tx1"/>
                </a:solidFill>
              </a:rPr>
              <a:t>.</a:t>
            </a:r>
            <a:r>
              <a:rPr lang="en-US" sz="1600" dirty="0">
                <a:solidFill>
                  <a:schemeClr val="tx1"/>
                </a:solidFill>
              </a:rPr>
              <a:t/>
            </a:r>
            <a:br>
              <a:rPr lang="en-US" sz="1600" dirty="0">
                <a:solidFill>
                  <a:schemeClr val="tx1"/>
                </a:solidFill>
              </a:rPr>
            </a:br>
            <a:endParaRPr sz="1750" b="1"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8"/>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latin typeface="Verdana"/>
                <a:ea typeface="Verdana"/>
                <a:cs typeface="Verdana"/>
                <a:sym typeface="Verdana"/>
              </a:rPr>
              <a:t>PROSE</a:t>
            </a:r>
            <a:r>
              <a:rPr lang="en" b="1" dirty="0">
                <a:latin typeface="Verdana"/>
                <a:ea typeface="Verdana"/>
                <a:cs typeface="Verdana"/>
                <a:sym typeface="Verdana"/>
              </a:rPr>
              <a:t>	</a:t>
            </a:r>
            <a:r>
              <a:rPr lang="en" b="1" dirty="0" smtClean="0">
                <a:latin typeface="Verdana"/>
                <a:ea typeface="Verdana"/>
                <a:cs typeface="Verdana"/>
                <a:sym typeface="Verdana"/>
              </a:rPr>
              <a:t>Category </a:t>
            </a:r>
            <a:r>
              <a:rPr lang="en" b="1" dirty="0">
                <a:latin typeface="Verdana"/>
                <a:ea typeface="Verdana"/>
                <a:cs typeface="Verdana"/>
                <a:sym typeface="Verdana"/>
              </a:rPr>
              <a:t>B</a:t>
            </a:r>
            <a:r>
              <a:rPr lang="en" b="1" dirty="0" smtClean="0">
                <a:latin typeface="Verdana"/>
                <a:ea typeface="Verdana"/>
                <a:cs typeface="Verdana"/>
                <a:sym typeface="Verdana"/>
              </a:rPr>
              <a:t>:	This Speaks to Me</a:t>
            </a:r>
            <a:endParaRPr b="1" dirty="0">
              <a:latin typeface="Verdana"/>
              <a:ea typeface="Verdana"/>
              <a:cs typeface="Verdana"/>
              <a:sym typeface="Verdana"/>
            </a:endParaRPr>
          </a:p>
        </p:txBody>
      </p:sp>
      <p:sp>
        <p:nvSpPr>
          <p:cNvPr id="170" name="Google Shape;170;p28"/>
          <p:cNvSpPr txBox="1">
            <a:spLocks noGrp="1"/>
          </p:cNvSpPr>
          <p:nvPr>
            <p:ph type="body" idx="1"/>
          </p:nvPr>
        </p:nvSpPr>
        <p:spPr>
          <a:xfrm>
            <a:off x="175975" y="1133350"/>
            <a:ext cx="8679600" cy="3699900"/>
          </a:xfrm>
          <a:prstGeom prst="rect">
            <a:avLst/>
          </a:prstGeom>
        </p:spPr>
        <p:txBody>
          <a:bodyPr spcFirstLastPara="1" wrap="square" lIns="91425" tIns="91425" rIns="91425" bIns="91425" anchor="t" anchorCtr="0">
            <a:noAutofit/>
          </a:bodyPr>
          <a:lstStyle/>
          <a:p>
            <a:pPr marL="387350" marR="101600" indent="-285750"/>
            <a:r>
              <a:rPr lang="en-US" sz="1600" b="1" dirty="0" smtClean="0">
                <a:solidFill>
                  <a:schemeClr val="tx1"/>
                </a:solidFill>
              </a:rPr>
              <a:t>One </a:t>
            </a:r>
            <a:r>
              <a:rPr lang="en-US" sz="1600" b="1" dirty="0">
                <a:solidFill>
                  <a:schemeClr val="tx1"/>
                </a:solidFill>
              </a:rPr>
              <a:t>to four </a:t>
            </a:r>
            <a:r>
              <a:rPr lang="en-US" sz="1600" dirty="0">
                <a:solidFill>
                  <a:schemeClr val="tx1"/>
                </a:solidFill>
              </a:rPr>
              <a:t>selections of literature may be used</a:t>
            </a:r>
            <a:r>
              <a:rPr lang="en-US" sz="1600" dirty="0" smtClean="0">
                <a:solidFill>
                  <a:schemeClr val="tx1"/>
                </a:solidFill>
              </a:rPr>
              <a:t>.</a:t>
            </a:r>
          </a:p>
          <a:p>
            <a:pPr marL="387350" marR="101600" indent="-285750"/>
            <a:r>
              <a:rPr lang="en-US" sz="1600" dirty="0" smtClean="0">
                <a:solidFill>
                  <a:schemeClr val="tx1"/>
                </a:solidFill>
              </a:rPr>
              <a:t>All </a:t>
            </a:r>
            <a:r>
              <a:rPr lang="en-US" sz="1600" dirty="0">
                <a:solidFill>
                  <a:schemeClr val="tx1"/>
                </a:solidFill>
              </a:rPr>
              <a:t>selections </a:t>
            </a:r>
            <a:r>
              <a:rPr lang="en-US" sz="1600" b="1" i="1" dirty="0">
                <a:solidFill>
                  <a:schemeClr val="tx1"/>
                </a:solidFill>
              </a:rPr>
              <a:t>may be</a:t>
            </a:r>
            <a:r>
              <a:rPr lang="en-US" sz="1600" dirty="0">
                <a:solidFill>
                  <a:schemeClr val="tx1"/>
                </a:solidFill>
              </a:rPr>
              <a:t> published, printed material, internet material or transcribed material</a:t>
            </a:r>
            <a:r>
              <a:rPr lang="en-US" sz="1600" dirty="0" smtClean="0">
                <a:solidFill>
                  <a:schemeClr val="tx1"/>
                </a:solidFill>
              </a:rPr>
              <a:t>.</a:t>
            </a:r>
          </a:p>
          <a:p>
            <a:pPr marL="387350" marR="101600" indent="-285750"/>
            <a:r>
              <a:rPr lang="en-US" sz="1600" dirty="0" smtClean="0">
                <a:solidFill>
                  <a:schemeClr val="tx1"/>
                </a:solidFill>
              </a:rPr>
              <a:t>No </a:t>
            </a:r>
            <a:r>
              <a:rPr lang="en-US" sz="1600" dirty="0">
                <a:solidFill>
                  <a:schemeClr val="tx1"/>
                </a:solidFill>
              </a:rPr>
              <a:t>contestant shall use the same author in more than one category in the contest</a:t>
            </a:r>
            <a:r>
              <a:rPr lang="en-US" sz="1600" dirty="0" smtClean="0">
                <a:solidFill>
                  <a:schemeClr val="tx1"/>
                </a:solidFill>
              </a:rPr>
              <a:t>.</a:t>
            </a:r>
          </a:p>
          <a:p>
            <a:pPr marL="387350" marR="101600" indent="-285750"/>
            <a:r>
              <a:rPr lang="en-US" sz="1600" dirty="0" smtClean="0">
                <a:solidFill>
                  <a:schemeClr val="tx1"/>
                </a:solidFill>
              </a:rPr>
              <a:t>Anonymous </a:t>
            </a:r>
            <a:r>
              <a:rPr lang="en-US" sz="1600" dirty="0">
                <a:solidFill>
                  <a:schemeClr val="tx1"/>
                </a:solidFill>
              </a:rPr>
              <a:t>works </a:t>
            </a:r>
            <a:r>
              <a:rPr lang="en-US" sz="1600" u="sng" dirty="0">
                <a:solidFill>
                  <a:schemeClr val="tx1"/>
                </a:solidFill>
              </a:rPr>
              <a:t>shall not be used</a:t>
            </a:r>
            <a:r>
              <a:rPr lang="en-US" sz="1600" dirty="0" smtClean="0">
                <a:solidFill>
                  <a:schemeClr val="tx1"/>
                </a:solidFill>
              </a:rPr>
              <a:t>.</a:t>
            </a:r>
          </a:p>
          <a:p>
            <a:pPr marL="387350" marR="101600" indent="-285750"/>
            <a:r>
              <a:rPr lang="en-US" sz="1600" dirty="0" smtClean="0">
                <a:solidFill>
                  <a:schemeClr val="tx1"/>
                </a:solidFill>
              </a:rPr>
              <a:t>Selections </a:t>
            </a:r>
            <a:r>
              <a:rPr lang="en-US" sz="1600" dirty="0">
                <a:solidFill>
                  <a:schemeClr val="tx1"/>
                </a:solidFill>
              </a:rPr>
              <a:t>from plays or screenplays, movies, and monologues </a:t>
            </a:r>
            <a:r>
              <a:rPr lang="en-US" sz="1600" u="sng" dirty="0">
                <a:solidFill>
                  <a:schemeClr val="tx1"/>
                </a:solidFill>
              </a:rPr>
              <a:t>shall not be used</a:t>
            </a:r>
            <a:r>
              <a:rPr lang="en-US" sz="1600" dirty="0" smtClean="0">
                <a:solidFill>
                  <a:schemeClr val="tx1"/>
                </a:solidFill>
              </a:rPr>
              <a:t>.</a:t>
            </a:r>
          </a:p>
          <a:p>
            <a:pPr marL="387350" marR="101600" indent="-285750"/>
            <a:r>
              <a:rPr lang="en-US" sz="1600" dirty="0" smtClean="0">
                <a:solidFill>
                  <a:schemeClr val="tx1"/>
                </a:solidFill>
              </a:rPr>
              <a:t>No </a:t>
            </a:r>
            <a:r>
              <a:rPr lang="en-US" sz="1600" dirty="0">
                <a:solidFill>
                  <a:schemeClr val="tx1"/>
                </a:solidFill>
              </a:rPr>
              <a:t>contestant shall use selections from the same literary work more than one year at UIL State Meet</a:t>
            </a:r>
            <a:r>
              <a:rPr lang="en-US" sz="1600" dirty="0" smtClean="0">
                <a:solidFill>
                  <a:schemeClr val="tx1"/>
                </a:solidFill>
              </a:rPr>
              <a:t>.</a:t>
            </a:r>
          </a:p>
          <a:p>
            <a:pPr marL="387350" marR="101600" indent="-285750"/>
            <a:r>
              <a:rPr lang="en-US" sz="1600" dirty="0" smtClean="0">
                <a:solidFill>
                  <a:schemeClr val="tx1"/>
                </a:solidFill>
              </a:rPr>
              <a:t>Selections </a:t>
            </a:r>
            <a:r>
              <a:rPr lang="en-US" sz="1600" dirty="0">
                <a:solidFill>
                  <a:schemeClr val="tx1"/>
                </a:solidFill>
              </a:rPr>
              <a:t>shall be read in the English translation; however, incidental use of foreign language words and phrases in any selection may be used as in the original.</a:t>
            </a:r>
            <a:endParaRPr sz="1750" b="1"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
        <p:cNvGrpSpPr/>
        <p:nvPr/>
      </p:nvGrpSpPr>
      <p:grpSpPr>
        <a:xfrm>
          <a:off x="0" y="0"/>
          <a:ext cx="0" cy="0"/>
          <a:chOff x="0" y="0"/>
          <a:chExt cx="0" cy="0"/>
        </a:xfrm>
      </p:grpSpPr>
      <p:sp>
        <p:nvSpPr>
          <p:cNvPr id="64" name="Google Shape;64;p14"/>
          <p:cNvSpPr txBox="1"/>
          <p:nvPr/>
        </p:nvSpPr>
        <p:spPr>
          <a:xfrm>
            <a:off x="273572" y="146484"/>
            <a:ext cx="41226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smtClean="0">
                <a:solidFill>
                  <a:srgbClr val="FFFFFF"/>
                </a:solidFill>
                <a:latin typeface="Verdana"/>
                <a:ea typeface="Verdana"/>
                <a:cs typeface="Verdana"/>
                <a:sym typeface="Verdana"/>
              </a:rPr>
              <a:t>This is ME…</a:t>
            </a:r>
            <a:endParaRPr sz="3600" b="1" dirty="0">
              <a:solidFill>
                <a:srgbClr val="FFFFFF"/>
              </a:solidFill>
              <a:latin typeface="Verdana"/>
              <a:ea typeface="Verdana"/>
              <a:cs typeface="Verdana"/>
              <a:sym typeface="Verdana"/>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85966">
            <a:off x="-100368" y="1167216"/>
            <a:ext cx="3046547" cy="243406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71562">
            <a:off x="5774875" y="245465"/>
            <a:ext cx="3367172" cy="2354580"/>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7222" t="15333" r="18056"/>
          <a:stretch/>
        </p:blipFill>
        <p:spPr>
          <a:xfrm>
            <a:off x="4298191" y="96116"/>
            <a:ext cx="1674937" cy="2738845"/>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9963"/>
          <a:stretch/>
        </p:blipFill>
        <p:spPr>
          <a:xfrm rot="464587">
            <a:off x="7670911" y="2725967"/>
            <a:ext cx="1483043" cy="178036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14270">
            <a:off x="493577" y="3092333"/>
            <a:ext cx="3188970" cy="1793796"/>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10593" t="12445"/>
          <a:stretch/>
        </p:blipFill>
        <p:spPr>
          <a:xfrm>
            <a:off x="5986848" y="2594967"/>
            <a:ext cx="1746467" cy="2280392"/>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47820">
            <a:off x="3678603" y="2075622"/>
            <a:ext cx="2091075" cy="2788100"/>
          </a:xfrm>
          <a:prstGeom prst="rect">
            <a:avLst/>
          </a:prstGeom>
        </p:spPr>
      </p:pic>
      <p:pic>
        <p:nvPicPr>
          <p:cNvPr id="17" name="Picture 16"/>
          <p:cNvPicPr>
            <a:picLocks noChangeAspect="1"/>
          </p:cNvPicPr>
          <p:nvPr/>
        </p:nvPicPr>
        <p:blipFill rotWithShape="1">
          <a:blip r:embed="rId12">
            <a:extLst>
              <a:ext uri="{28A0092B-C50C-407E-A947-70E740481C1C}">
                <a14:useLocalDpi xmlns:a14="http://schemas.microsoft.com/office/drawing/2010/main" val="0"/>
              </a:ext>
            </a:extLst>
          </a:blip>
          <a:srcRect l="19740" t="20222" b="22889"/>
          <a:stretch/>
        </p:blipFill>
        <p:spPr>
          <a:xfrm rot="313176">
            <a:off x="2751790" y="1033334"/>
            <a:ext cx="1649594" cy="1990202"/>
          </a:xfrm>
          <a:prstGeom prst="rect">
            <a:avLst/>
          </a:prstGeom>
        </p:spPr>
      </p:pic>
      <p:sp>
        <p:nvSpPr>
          <p:cNvPr id="18" name="TextBox 17"/>
          <p:cNvSpPr txBox="1"/>
          <p:nvPr/>
        </p:nvSpPr>
        <p:spPr>
          <a:xfrm>
            <a:off x="1368097" y="1033334"/>
            <a:ext cx="6026128" cy="3477875"/>
          </a:xfrm>
          <a:prstGeom prst="rect">
            <a:avLst/>
          </a:prstGeom>
          <a:solidFill>
            <a:schemeClr val="tx1"/>
          </a:solidFill>
        </p:spPr>
        <p:txBody>
          <a:bodyPr wrap="square" rtlCol="0">
            <a:spAutoFit/>
          </a:bodyPr>
          <a:lstStyle/>
          <a:p>
            <a:r>
              <a:rPr lang="en-US" sz="2000" b="1" dirty="0" smtClean="0">
                <a:solidFill>
                  <a:schemeClr val="bg1"/>
                </a:solidFill>
              </a:rPr>
              <a:t>I am a product of UIL in both speech and One Act Play. I have taught for 22 years and coached or directed most of that time as well.</a:t>
            </a:r>
          </a:p>
          <a:p>
            <a:r>
              <a:rPr lang="en-US" sz="2000" b="1" dirty="0" smtClean="0">
                <a:solidFill>
                  <a:schemeClr val="bg1"/>
                </a:solidFill>
              </a:rPr>
              <a:t>I am the proud mother of three dragons, who I have also coached and directed. I am a Spurs fan, a dog lover, (that is </a:t>
            </a:r>
            <a:r>
              <a:rPr lang="en-US" sz="2000" b="1" dirty="0" err="1" smtClean="0">
                <a:solidFill>
                  <a:schemeClr val="bg1"/>
                </a:solidFill>
              </a:rPr>
              <a:t>Balto</a:t>
            </a:r>
            <a:r>
              <a:rPr lang="en-US" sz="2000" b="1" dirty="0" smtClean="0">
                <a:solidFill>
                  <a:schemeClr val="bg1"/>
                </a:solidFill>
              </a:rPr>
              <a:t>), a daughter to two retired teachers. I have been a UIL Academic Coordinator, OAP director for middle and high school, and now I am an adjudicator and contest manager. I also teach Speech and Debate at Three Rivers High School. This is me!</a:t>
            </a:r>
            <a:endParaRPr lang="en-US" sz="2000" b="1" dirty="0">
              <a:solidFill>
                <a:schemeClr val="bg1"/>
              </a:solidFill>
            </a:endParaRPr>
          </a:p>
        </p:txBody>
      </p:sp>
      <p:pic>
        <p:nvPicPr>
          <p:cNvPr id="19" name="Keala Settle, Kesha &amp; Missy Elliott - This Is Me (The Reimagined Remix) [Official Lyric 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5423" y="69308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1750"/>
                                  </p:stCondLst>
                                  <p:childTnLst>
                                    <p:set>
                                      <p:cBhvr>
                                        <p:cTn id="44" dur="1" fill="hold">
                                          <p:stCondLst>
                                            <p:cond delay="1749"/>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1750"/>
                                  </p:stCondLst>
                                  <p:childTnLst>
                                    <p:set>
                                      <p:cBhvr>
                                        <p:cTn id="63" dur="1" fill="hold">
                                          <p:stCondLst>
                                            <p:cond delay="124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67937" fill="hold"/>
                                        <p:tgtEl>
                                          <p:spTgt spid="19"/>
                                        </p:tgtEl>
                                      </p:cBhvr>
                                    </p:cmd>
                                  </p:childTnLst>
                                </p:cTn>
                              </p:par>
                            </p:childTnLst>
                          </p:cTn>
                        </p:par>
                      </p:childTnLst>
                    </p:cTn>
                  </p:par>
                </p:childTnLst>
              </p:cTn>
              <p:nextCondLst>
                <p:cond evt="onClick" delay="0">
                  <p:tgtEl>
                    <p:spTgt spid="19"/>
                  </p:tgtEl>
                </p:cond>
              </p:nextCondLst>
            </p:seq>
            <p:audio>
              <p:cMediaNode vol="80000">
                <p:cTn id="69" fill="hold" display="0">
                  <p:stCondLst>
                    <p:cond delay="indefinite"/>
                  </p:stCondLst>
                  <p:endCondLst>
                    <p:cond evt="onStopAudio" delay="0">
                      <p:tgtEl>
                        <p:sldTgt/>
                      </p:tgtEl>
                    </p:cond>
                  </p:endCondLst>
                </p:cTn>
                <p:tgtEl>
                  <p:spTgt spid="19"/>
                </p:tgtEl>
              </p:cMediaNode>
            </p:audio>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solidFill>
            <a:schemeClr val="tx2"/>
          </a:solidFill>
        </p:spPr>
        <p:txBody>
          <a:bodyPr/>
          <a:lstStyle/>
          <a:p>
            <a:pPr marL="139700" indent="0">
              <a:buNone/>
            </a:pPr>
            <a:r>
              <a:rPr lang="en-US" sz="1800" b="1" dirty="0">
                <a:solidFill>
                  <a:srgbClr val="FF0000"/>
                </a:solidFill>
              </a:rPr>
              <a:t>Category A: This Is </a:t>
            </a:r>
            <a:r>
              <a:rPr lang="en-US" sz="1800" b="1" dirty="0" smtClean="0">
                <a:solidFill>
                  <a:srgbClr val="FF0000"/>
                </a:solidFill>
              </a:rPr>
              <a:t>Me</a:t>
            </a:r>
          </a:p>
          <a:p>
            <a:pPr marL="139700" indent="0">
              <a:buNone/>
            </a:pPr>
            <a:endParaRPr lang="en-US" sz="900" b="1" dirty="0" smtClean="0">
              <a:solidFill>
                <a:srgbClr val="FF0000"/>
              </a:solidFill>
            </a:endParaRPr>
          </a:p>
          <a:p>
            <a:r>
              <a:rPr lang="en-US" sz="900" b="1" dirty="0">
                <a:solidFill>
                  <a:srgbClr val="FF0000"/>
                </a:solidFill>
              </a:rPr>
              <a:t>One to four </a:t>
            </a:r>
            <a:r>
              <a:rPr lang="en-US" sz="900" dirty="0">
                <a:solidFill>
                  <a:srgbClr val="FF0000"/>
                </a:solidFill>
              </a:rPr>
              <a:t>selections of literature may be used.</a:t>
            </a:r>
          </a:p>
          <a:p>
            <a:r>
              <a:rPr lang="en-US" sz="900" dirty="0">
                <a:solidFill>
                  <a:schemeClr val="tx1"/>
                </a:solidFill>
              </a:rPr>
              <a:t>If performing a </a:t>
            </a:r>
            <a:r>
              <a:rPr lang="en-US" sz="900" b="1" dirty="0">
                <a:solidFill>
                  <a:schemeClr val="tx1"/>
                </a:solidFill>
              </a:rPr>
              <a:t>single selection</a:t>
            </a:r>
            <a:r>
              <a:rPr lang="en-US" sz="900" dirty="0">
                <a:solidFill>
                  <a:schemeClr val="tx1"/>
                </a:solidFill>
              </a:rPr>
              <a:t>, the source shall be </a:t>
            </a:r>
            <a:r>
              <a:rPr lang="en-US" sz="900" b="1" dirty="0">
                <a:solidFill>
                  <a:schemeClr val="tx1"/>
                </a:solidFill>
              </a:rPr>
              <a:t>published</a:t>
            </a:r>
            <a:r>
              <a:rPr lang="en-US" sz="900" dirty="0">
                <a:solidFill>
                  <a:schemeClr val="tx1"/>
                </a:solidFill>
              </a:rPr>
              <a:t>, printed material; internet material shall be published concurrently in hard copy.</a:t>
            </a:r>
          </a:p>
          <a:p>
            <a:r>
              <a:rPr lang="en-US" sz="900" dirty="0">
                <a:solidFill>
                  <a:schemeClr val="tx1"/>
                </a:solidFill>
              </a:rPr>
              <a:t>If </a:t>
            </a:r>
            <a:r>
              <a:rPr lang="en-US" sz="900" b="1" dirty="0">
                <a:solidFill>
                  <a:schemeClr val="tx1"/>
                </a:solidFill>
              </a:rPr>
              <a:t>multiple selections </a:t>
            </a:r>
            <a:r>
              <a:rPr lang="en-US" sz="900" dirty="0">
                <a:solidFill>
                  <a:schemeClr val="tx1"/>
                </a:solidFill>
              </a:rPr>
              <a:t>are used, one selection may be </a:t>
            </a:r>
            <a:r>
              <a:rPr lang="en-US" sz="900" b="1" dirty="0">
                <a:solidFill>
                  <a:schemeClr val="tx1"/>
                </a:solidFill>
              </a:rPr>
              <a:t>unpublished</a:t>
            </a:r>
            <a:r>
              <a:rPr lang="en-US" sz="900" dirty="0">
                <a:solidFill>
                  <a:schemeClr val="tx1"/>
                </a:solidFill>
              </a:rPr>
              <a:t>.</a:t>
            </a:r>
          </a:p>
          <a:p>
            <a:r>
              <a:rPr lang="en-US" sz="900" dirty="0">
                <a:solidFill>
                  <a:srgbClr val="FF0000"/>
                </a:solidFill>
              </a:rPr>
              <a:t>Selections from plays, screenplays, movies, and monologues </a:t>
            </a:r>
            <a:r>
              <a:rPr lang="en-US" sz="900" u="sng" dirty="0">
                <a:solidFill>
                  <a:srgbClr val="FF0000"/>
                </a:solidFill>
              </a:rPr>
              <a:t>shall not be used</a:t>
            </a:r>
            <a:r>
              <a:rPr lang="en-US" sz="900" dirty="0">
                <a:solidFill>
                  <a:srgbClr val="FF0000"/>
                </a:solidFill>
              </a:rPr>
              <a:t>.</a:t>
            </a:r>
          </a:p>
          <a:p>
            <a:r>
              <a:rPr lang="en-US" sz="900" dirty="0">
                <a:solidFill>
                  <a:schemeClr val="tx1"/>
                </a:solidFill>
              </a:rPr>
              <a:t>Speeches </a:t>
            </a:r>
            <a:r>
              <a:rPr lang="en-US" sz="900" u="sng" dirty="0">
                <a:solidFill>
                  <a:schemeClr val="tx1"/>
                </a:solidFill>
              </a:rPr>
              <a:t>shall not be used </a:t>
            </a:r>
            <a:r>
              <a:rPr lang="en-US" sz="900" dirty="0">
                <a:solidFill>
                  <a:schemeClr val="tx1"/>
                </a:solidFill>
              </a:rPr>
              <a:t>in this category.</a:t>
            </a:r>
          </a:p>
          <a:p>
            <a:r>
              <a:rPr lang="en-US" sz="900" dirty="0">
                <a:solidFill>
                  <a:srgbClr val="FF0000"/>
                </a:solidFill>
              </a:rPr>
              <a:t>No contestant shall use the same writer in more than one category in the contest.</a:t>
            </a:r>
          </a:p>
          <a:p>
            <a:r>
              <a:rPr lang="en-US" sz="900" dirty="0">
                <a:solidFill>
                  <a:srgbClr val="FF0000"/>
                </a:solidFill>
              </a:rPr>
              <a:t>No contestant shall use selections from the same literary work more than one year at UIL State Meet. </a:t>
            </a:r>
          </a:p>
          <a:p>
            <a:r>
              <a:rPr lang="en-US" sz="900" dirty="0">
                <a:solidFill>
                  <a:srgbClr val="FF0000"/>
                </a:solidFill>
              </a:rPr>
              <a:t>Selections shall be read in the English translation; however, incidental use of foreign language words and phrases in any selection may be used as in the original.</a:t>
            </a:r>
            <a:br>
              <a:rPr lang="en-US" sz="900" dirty="0">
                <a:solidFill>
                  <a:srgbClr val="FF0000"/>
                </a:solidFill>
              </a:rPr>
            </a:br>
            <a:endParaRPr lang="en-US" sz="900" dirty="0">
              <a:solidFill>
                <a:srgbClr val="FF0000"/>
              </a:solidFill>
            </a:endParaRPr>
          </a:p>
        </p:txBody>
      </p:sp>
      <p:sp>
        <p:nvSpPr>
          <p:cNvPr id="4" name="Text Placeholder 3"/>
          <p:cNvSpPr>
            <a:spLocks noGrp="1"/>
          </p:cNvSpPr>
          <p:nvPr>
            <p:ph type="body" idx="2"/>
          </p:nvPr>
        </p:nvSpPr>
        <p:spPr>
          <a:solidFill>
            <a:schemeClr val="tx2"/>
          </a:solidFill>
        </p:spPr>
        <p:txBody>
          <a:bodyPr/>
          <a:lstStyle/>
          <a:p>
            <a:pPr marL="139700" indent="0">
              <a:buNone/>
            </a:pPr>
            <a:r>
              <a:rPr lang="en-US" sz="1800" b="1" dirty="0">
                <a:solidFill>
                  <a:srgbClr val="FF0000"/>
                </a:solidFill>
              </a:rPr>
              <a:t>Category B: This Speaks to </a:t>
            </a:r>
            <a:r>
              <a:rPr lang="en-US" sz="1800" b="1" dirty="0" smtClean="0">
                <a:solidFill>
                  <a:srgbClr val="FF0000"/>
                </a:solidFill>
              </a:rPr>
              <a:t>Me</a:t>
            </a:r>
          </a:p>
          <a:p>
            <a:pPr marL="101600" marR="101600" lvl="0" indent="0">
              <a:buNone/>
            </a:pPr>
            <a:endParaRPr lang="en-US" sz="900" b="1" dirty="0">
              <a:solidFill>
                <a:schemeClr val="tx1"/>
              </a:solidFill>
            </a:endParaRPr>
          </a:p>
          <a:p>
            <a:pPr marL="387350" marR="101600" indent="-285750"/>
            <a:r>
              <a:rPr lang="en-US" sz="900" b="1" dirty="0">
                <a:solidFill>
                  <a:srgbClr val="FF0000"/>
                </a:solidFill>
              </a:rPr>
              <a:t>One to four </a:t>
            </a:r>
            <a:r>
              <a:rPr lang="en-US" sz="900" dirty="0">
                <a:solidFill>
                  <a:srgbClr val="FF0000"/>
                </a:solidFill>
              </a:rPr>
              <a:t>selections of literature may be used.</a:t>
            </a:r>
          </a:p>
          <a:p>
            <a:pPr marL="387350" marR="101600" indent="-285750"/>
            <a:r>
              <a:rPr lang="en-US" sz="900" dirty="0">
                <a:solidFill>
                  <a:schemeClr val="tx1"/>
                </a:solidFill>
              </a:rPr>
              <a:t>All selections </a:t>
            </a:r>
            <a:r>
              <a:rPr lang="en-US" sz="900" b="1" i="1" dirty="0">
                <a:solidFill>
                  <a:schemeClr val="tx1"/>
                </a:solidFill>
              </a:rPr>
              <a:t>may be</a:t>
            </a:r>
            <a:r>
              <a:rPr lang="en-US" sz="900" dirty="0">
                <a:solidFill>
                  <a:schemeClr val="tx1"/>
                </a:solidFill>
              </a:rPr>
              <a:t> published, printed material, internet material or transcribed material.</a:t>
            </a:r>
          </a:p>
          <a:p>
            <a:pPr marL="387350" marR="101600" indent="-285750"/>
            <a:r>
              <a:rPr lang="en-US" sz="900" dirty="0">
                <a:solidFill>
                  <a:srgbClr val="FF0000"/>
                </a:solidFill>
              </a:rPr>
              <a:t>No contestant shall use the same author in more than one category in the contest.</a:t>
            </a:r>
          </a:p>
          <a:p>
            <a:pPr marL="387350" marR="101600" indent="-285750"/>
            <a:r>
              <a:rPr lang="en-US" sz="900" dirty="0">
                <a:solidFill>
                  <a:schemeClr val="tx1"/>
                </a:solidFill>
              </a:rPr>
              <a:t>Anonymous works </a:t>
            </a:r>
            <a:r>
              <a:rPr lang="en-US" sz="900" u="sng" dirty="0">
                <a:solidFill>
                  <a:schemeClr val="tx1"/>
                </a:solidFill>
              </a:rPr>
              <a:t>shall not be used</a:t>
            </a:r>
            <a:r>
              <a:rPr lang="en-US" sz="900" dirty="0">
                <a:solidFill>
                  <a:schemeClr val="tx1"/>
                </a:solidFill>
              </a:rPr>
              <a:t>.</a:t>
            </a:r>
          </a:p>
          <a:p>
            <a:pPr marL="387350" marR="101600" indent="-285750"/>
            <a:r>
              <a:rPr lang="en-US" sz="900" dirty="0">
                <a:solidFill>
                  <a:srgbClr val="FF0000"/>
                </a:solidFill>
              </a:rPr>
              <a:t>Selections from plays or screenplays, movies, and monologues </a:t>
            </a:r>
            <a:r>
              <a:rPr lang="en-US" sz="900" u="sng" dirty="0">
                <a:solidFill>
                  <a:srgbClr val="FF0000"/>
                </a:solidFill>
              </a:rPr>
              <a:t>shall not be used</a:t>
            </a:r>
            <a:r>
              <a:rPr lang="en-US" sz="900" dirty="0">
                <a:solidFill>
                  <a:srgbClr val="FF0000"/>
                </a:solidFill>
              </a:rPr>
              <a:t>.</a:t>
            </a:r>
          </a:p>
          <a:p>
            <a:pPr marL="387350" marR="101600" indent="-285750"/>
            <a:r>
              <a:rPr lang="en-US" sz="900" dirty="0">
                <a:solidFill>
                  <a:srgbClr val="FF0000"/>
                </a:solidFill>
              </a:rPr>
              <a:t>No contestant shall use selections from the same literary work more than one year at UIL State Meet.</a:t>
            </a:r>
          </a:p>
          <a:p>
            <a:pPr marL="387350" marR="101600" indent="-285750"/>
            <a:r>
              <a:rPr lang="en-US" sz="900" dirty="0">
                <a:solidFill>
                  <a:srgbClr val="FF0000"/>
                </a:solidFill>
              </a:rPr>
              <a:t>Selections shall be read in the English translation; however, incidental use of foreign language words and phrases in any selection may be used as in the original.</a:t>
            </a:r>
            <a:endParaRPr lang="en-US" sz="1000" b="1" dirty="0">
              <a:solidFill>
                <a:srgbClr val="FF0000"/>
              </a:solidFill>
            </a:endParaRPr>
          </a:p>
          <a:p>
            <a:pPr marL="139700" indent="0">
              <a:buNone/>
            </a:pPr>
            <a:endParaRPr lang="en-US" sz="900" dirty="0">
              <a:solidFill>
                <a:srgbClr val="FF0000"/>
              </a:solidFill>
            </a:endParaRPr>
          </a:p>
          <a:p>
            <a:pPr marL="139700" indent="0">
              <a:buNone/>
            </a:pPr>
            <a:r>
              <a:rPr lang="en-US" sz="900" dirty="0">
                <a:solidFill>
                  <a:schemeClr val="tx1"/>
                </a:solidFill>
              </a:rPr>
              <a:t/>
            </a:r>
            <a:br>
              <a:rPr lang="en-US" sz="900" dirty="0">
                <a:solidFill>
                  <a:schemeClr val="tx1"/>
                </a:solidFill>
              </a:rPr>
            </a:br>
            <a:endParaRPr lang="en-US" sz="900" dirty="0">
              <a:solidFill>
                <a:schemeClr val="tx1"/>
              </a:solidFill>
            </a:endParaRPr>
          </a:p>
        </p:txBody>
      </p:sp>
      <p:sp>
        <p:nvSpPr>
          <p:cNvPr id="8" name="Rectangle 7"/>
          <p:cNvSpPr/>
          <p:nvPr/>
        </p:nvSpPr>
        <p:spPr>
          <a:xfrm>
            <a:off x="3210650" y="86975"/>
            <a:ext cx="2608406"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0000"/>
                </a:solidFill>
                <a:effectLst>
                  <a:outerShdw blurRad="38100" dist="38100" dir="2700000" algn="tl">
                    <a:srgbClr val="000000">
                      <a:alpha val="43137"/>
                    </a:srgbClr>
                  </a:outerShdw>
                </a:effectLst>
              </a:rPr>
              <a:t>PROSE</a:t>
            </a:r>
            <a:endParaRPr lang="en-US" sz="5400" b="1" cap="none" spc="0" dirty="0">
              <a:ln w="22225">
                <a:solidFill>
                  <a:schemeClr val="accent2"/>
                </a:solidFill>
                <a:prstDash val="solid"/>
              </a:ln>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465956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p:nvPr/>
        </p:nvSpPr>
        <p:spPr>
          <a:xfrm>
            <a:off x="-112325" y="-5895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Verdana"/>
                <a:ea typeface="Verdana"/>
                <a:cs typeface="Verdana"/>
                <a:sym typeface="Verdana"/>
              </a:rPr>
              <a:t>Rules &amp; Guidelines for Poetry and Prose</a:t>
            </a:r>
            <a:endParaRPr b="1">
              <a:latin typeface="Verdana"/>
              <a:ea typeface="Verdana"/>
              <a:cs typeface="Verdana"/>
              <a:sym typeface="Verdana"/>
            </a:endParaRPr>
          </a:p>
        </p:txBody>
      </p:sp>
      <p:sp>
        <p:nvSpPr>
          <p:cNvPr id="177" name="Google Shape;177;p29"/>
          <p:cNvSpPr txBox="1">
            <a:spLocks noGrp="1"/>
          </p:cNvSpPr>
          <p:nvPr>
            <p:ph type="body" idx="1"/>
          </p:nvPr>
        </p:nvSpPr>
        <p:spPr>
          <a:xfrm>
            <a:off x="175975" y="1057150"/>
            <a:ext cx="8679600" cy="3699900"/>
          </a:xfrm>
          <a:prstGeom prst="rect">
            <a:avLst/>
          </a:prstGeom>
        </p:spPr>
        <p:txBody>
          <a:bodyPr spcFirstLastPara="1" wrap="square" lIns="91425" tIns="91425" rIns="91425" bIns="91425" anchor="t" anchorCtr="0">
            <a:noAutofit/>
          </a:bodyPr>
          <a:lstStyle/>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7 minute time limit (no grace period) Performer is responsible for performance (watch the time keeper &amp; time and practice your pieces)</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Must have </a:t>
            </a:r>
            <a:r>
              <a:rPr lang="en" dirty="0" smtClean="0">
                <a:solidFill>
                  <a:schemeClr val="dk1"/>
                </a:solidFill>
                <a:latin typeface="Verdana"/>
                <a:ea typeface="Verdana"/>
                <a:cs typeface="Verdana"/>
                <a:sym typeface="Verdana"/>
              </a:rPr>
              <a:t>memorized introduction </a:t>
            </a:r>
            <a:r>
              <a:rPr lang="en" dirty="0">
                <a:solidFill>
                  <a:schemeClr val="dk1"/>
                </a:solidFill>
                <a:latin typeface="Verdana"/>
                <a:ea typeface="Verdana"/>
                <a:cs typeface="Verdana"/>
                <a:sym typeface="Verdana"/>
              </a:rPr>
              <a:t>and include all titles and authors</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Documentation forms (and proof of publication when appropriate) required for each category</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CANNOT use the same poet/author in Cat A and B</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smtClean="0">
                <a:solidFill>
                  <a:schemeClr val="dk1"/>
                </a:solidFill>
                <a:latin typeface="Verdana"/>
                <a:ea typeface="Verdana"/>
                <a:cs typeface="Verdana"/>
                <a:sym typeface="Verdana"/>
              </a:rPr>
              <a:t>Disqualification </a:t>
            </a:r>
            <a:r>
              <a:rPr lang="en" dirty="0">
                <a:solidFill>
                  <a:schemeClr val="dk1"/>
                </a:solidFill>
                <a:latin typeface="Verdana"/>
                <a:ea typeface="Verdana"/>
                <a:cs typeface="Verdana"/>
                <a:sym typeface="Verdana"/>
              </a:rPr>
              <a:t>can occur if going over time or violating categories (improper documentation during verification)</a:t>
            </a:r>
            <a:endParaRPr dirty="0">
              <a:solidFill>
                <a:schemeClr val="dk1"/>
              </a:solidFill>
              <a:latin typeface="Verdana"/>
              <a:ea typeface="Verdana"/>
              <a:cs typeface="Verdana"/>
              <a:sym typeface="Verdana"/>
            </a:endParaRPr>
          </a:p>
          <a:p>
            <a:pPr marL="101600" marR="101600" lvl="0" indent="0" algn="l" rtl="0">
              <a:spcBef>
                <a:spcPts val="0"/>
              </a:spcBef>
              <a:spcAft>
                <a:spcPts val="0"/>
              </a:spcAft>
              <a:buNone/>
            </a:pPr>
            <a:endParaRPr sz="1750" b="1" dirty="0">
              <a:solidFill>
                <a:srgbClr val="990000"/>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p:nvPr/>
        </p:nvSpPr>
        <p:spPr>
          <a:xfrm>
            <a:off x="-112325" y="-5895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Verdana"/>
                <a:ea typeface="Verdana"/>
                <a:cs typeface="Verdana"/>
                <a:sym typeface="Verdana"/>
              </a:rPr>
              <a:t>Rules &amp; Guidelines for Poetry and Prose</a:t>
            </a:r>
            <a:endParaRPr b="1">
              <a:latin typeface="Verdana"/>
              <a:ea typeface="Verdana"/>
              <a:cs typeface="Verdana"/>
              <a:sym typeface="Verdana"/>
            </a:endParaRPr>
          </a:p>
        </p:txBody>
      </p:sp>
      <p:sp>
        <p:nvSpPr>
          <p:cNvPr id="177" name="Google Shape;177;p29"/>
          <p:cNvSpPr txBox="1">
            <a:spLocks noGrp="1"/>
          </p:cNvSpPr>
          <p:nvPr>
            <p:ph type="body" idx="1"/>
          </p:nvPr>
        </p:nvSpPr>
        <p:spPr>
          <a:xfrm>
            <a:off x="175975" y="1057150"/>
            <a:ext cx="8679600" cy="3699900"/>
          </a:xfrm>
          <a:prstGeom prst="rect">
            <a:avLst/>
          </a:prstGeom>
        </p:spPr>
        <p:txBody>
          <a:bodyPr spcFirstLastPara="1" wrap="square" lIns="91425" tIns="91425" rIns="91425" bIns="91425" anchor="t" anchorCtr="0">
            <a:noAutofit/>
          </a:bodyPr>
          <a:lstStyle/>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7 minute time limit (no grace period) Performer is responsible for performance (watch the time keeper &amp; time and practice your pieces)</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Must have </a:t>
            </a:r>
            <a:r>
              <a:rPr lang="en" dirty="0" smtClean="0">
                <a:solidFill>
                  <a:schemeClr val="dk1"/>
                </a:solidFill>
                <a:latin typeface="Verdana"/>
                <a:ea typeface="Verdana"/>
                <a:cs typeface="Verdana"/>
                <a:sym typeface="Verdana"/>
              </a:rPr>
              <a:t>memorized introduction </a:t>
            </a:r>
            <a:r>
              <a:rPr lang="en" dirty="0">
                <a:solidFill>
                  <a:schemeClr val="dk1"/>
                </a:solidFill>
                <a:latin typeface="Verdana"/>
                <a:ea typeface="Verdana"/>
                <a:cs typeface="Verdana"/>
                <a:sym typeface="Verdana"/>
              </a:rPr>
              <a:t>and include all titles and authors</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Documentation forms (and proof of publication when appropriate) required for each category</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a:solidFill>
                  <a:schemeClr val="dk1"/>
                </a:solidFill>
                <a:latin typeface="Verdana"/>
                <a:ea typeface="Verdana"/>
                <a:cs typeface="Verdana"/>
                <a:sym typeface="Verdana"/>
              </a:rPr>
              <a:t>CANNOT use the same poet/author in Cat A and B</a:t>
            </a:r>
            <a:endParaRPr dirty="0">
              <a:solidFill>
                <a:schemeClr val="dk1"/>
              </a:solidFill>
              <a:latin typeface="Verdana"/>
              <a:ea typeface="Verdana"/>
              <a:cs typeface="Verdana"/>
              <a:sym typeface="Verdana"/>
            </a:endParaRPr>
          </a:p>
          <a:p>
            <a:pPr marL="457200" marR="101600" lvl="0" indent="-342900" algn="l" rtl="0">
              <a:spcBef>
                <a:spcPts val="0"/>
              </a:spcBef>
              <a:spcAft>
                <a:spcPts val="0"/>
              </a:spcAft>
              <a:buClr>
                <a:schemeClr val="dk1"/>
              </a:buClr>
              <a:buSzPts val="1800"/>
              <a:buFont typeface="Verdana"/>
              <a:buChar char="●"/>
            </a:pPr>
            <a:r>
              <a:rPr lang="en" dirty="0" smtClean="0">
                <a:solidFill>
                  <a:schemeClr val="dk1"/>
                </a:solidFill>
                <a:latin typeface="Verdana"/>
                <a:ea typeface="Verdana"/>
                <a:cs typeface="Verdana"/>
                <a:sym typeface="Verdana"/>
              </a:rPr>
              <a:t>Disqualification </a:t>
            </a:r>
            <a:r>
              <a:rPr lang="en" dirty="0">
                <a:solidFill>
                  <a:schemeClr val="dk1"/>
                </a:solidFill>
                <a:latin typeface="Verdana"/>
                <a:ea typeface="Verdana"/>
                <a:cs typeface="Verdana"/>
                <a:sym typeface="Verdana"/>
              </a:rPr>
              <a:t>can occur if going over time or violating categories (improper documentation during verification)</a:t>
            </a:r>
            <a:endParaRPr dirty="0">
              <a:solidFill>
                <a:schemeClr val="dk1"/>
              </a:solidFill>
              <a:latin typeface="Verdana"/>
              <a:ea typeface="Verdana"/>
              <a:cs typeface="Verdana"/>
              <a:sym typeface="Verdana"/>
            </a:endParaRPr>
          </a:p>
          <a:p>
            <a:pPr marL="101600" marR="101600" lvl="0" indent="0" algn="l" rtl="0">
              <a:spcBef>
                <a:spcPts val="0"/>
              </a:spcBef>
              <a:spcAft>
                <a:spcPts val="0"/>
              </a:spcAft>
              <a:buNone/>
            </a:pPr>
            <a:endParaRPr sz="1750" b="1" dirty="0">
              <a:solidFill>
                <a:srgbClr val="990000"/>
              </a:solidFill>
            </a:endParaRPr>
          </a:p>
        </p:txBody>
      </p:sp>
    </p:spTree>
    <p:extLst>
      <p:ext uri="{BB962C8B-B14F-4D97-AF65-F5344CB8AC3E}">
        <p14:creationId xmlns:p14="http://schemas.microsoft.com/office/powerpoint/2010/main" val="199975855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0"/>
          <p:cNvPicPr preferRelativeResize="0"/>
          <p:nvPr/>
        </p:nvPicPr>
        <p:blipFill>
          <a:blip r:embed="rId3">
            <a:alphaModFix amt="78000"/>
            <a:extLst>
              <a:ext uri="{BEBA8EAE-BF5A-486C-A8C5-ECC9F3942E4B}">
                <a14:imgProps xmlns:a14="http://schemas.microsoft.com/office/drawing/2010/main">
                  <a14:imgLayer r:embed="rId4">
                    <a14:imgEffect>
                      <a14:brightnessContrast bright="37000"/>
                    </a14:imgEffect>
                  </a14:imgLayer>
                </a14:imgProps>
              </a:ext>
            </a:extLst>
          </a:blip>
          <a:stretch>
            <a:fillRect/>
          </a:stretch>
        </p:blipFill>
        <p:spPr>
          <a:xfrm>
            <a:off x="0" y="0"/>
            <a:ext cx="9144000" cy="5255824"/>
          </a:xfrm>
          <a:prstGeom prst="rect">
            <a:avLst/>
          </a:prstGeom>
          <a:noFill/>
          <a:ln>
            <a:noFill/>
          </a:ln>
        </p:spPr>
      </p:pic>
      <p:sp>
        <p:nvSpPr>
          <p:cNvPr id="183" name="Google Shape;183;p30"/>
          <p:cNvSpPr txBox="1">
            <a:spLocks noGrp="1"/>
          </p:cNvSpPr>
          <p:nvPr>
            <p:ph type="ctrTitle"/>
          </p:nvPr>
        </p:nvSpPr>
        <p:spPr>
          <a:xfrm>
            <a:off x="282450" y="646425"/>
            <a:ext cx="8579100" cy="327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FFFFFF"/>
                </a:solidFill>
                <a:latin typeface="Verdana"/>
                <a:ea typeface="Verdana"/>
                <a:cs typeface="Verdana"/>
                <a:sym typeface="Verdana"/>
              </a:rPr>
              <a:t>Finding pieces</a:t>
            </a:r>
            <a:endParaRPr sz="3600" b="1">
              <a:solidFill>
                <a:srgbClr val="FFFFFF"/>
              </a:solidFill>
              <a:latin typeface="Verdana"/>
              <a:ea typeface="Verdana"/>
              <a:cs typeface="Verdana"/>
              <a:sym typeface="Verdana"/>
            </a:endParaRPr>
          </a:p>
          <a:p>
            <a:pPr marL="457200" lvl="0" indent="0" algn="l" rtl="0">
              <a:spcBef>
                <a:spcPts val="0"/>
              </a:spcBef>
              <a:spcAft>
                <a:spcPts val="0"/>
              </a:spcAft>
              <a:buNone/>
            </a:pPr>
            <a:endParaRPr sz="3600" b="1">
              <a:solidFill>
                <a:srgbClr val="FFFFFF"/>
              </a:solidFill>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1"/>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Prose or Poetry… It is your choice</a:t>
            </a:r>
            <a:endParaRPr b="1">
              <a:latin typeface="Verdana"/>
              <a:ea typeface="Verdana"/>
              <a:cs typeface="Verdana"/>
              <a:sym typeface="Verdana"/>
            </a:endParaRPr>
          </a:p>
        </p:txBody>
      </p:sp>
      <p:sp>
        <p:nvSpPr>
          <p:cNvPr id="190" name="Google Shape;190;p31"/>
          <p:cNvSpPr txBox="1"/>
          <p:nvPr/>
        </p:nvSpPr>
        <p:spPr>
          <a:xfrm>
            <a:off x="319575" y="870550"/>
            <a:ext cx="4091400" cy="3681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Verdana"/>
              <a:buChar char="●"/>
            </a:pPr>
            <a:r>
              <a:rPr lang="en" sz="1800">
                <a:latin typeface="Verdana"/>
                <a:ea typeface="Verdana"/>
                <a:cs typeface="Verdana"/>
                <a:sym typeface="Verdana"/>
              </a:rPr>
              <a:t>Good literature has universal appeal</a:t>
            </a:r>
            <a:endParaRPr sz="180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a:latin typeface="Verdana"/>
                <a:ea typeface="Verdana"/>
                <a:cs typeface="Verdana"/>
                <a:sym typeface="Verdana"/>
              </a:rPr>
              <a:t>Stay focused on the categories</a:t>
            </a:r>
            <a:endParaRPr sz="180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a:latin typeface="Verdana"/>
                <a:ea typeface="Verdana"/>
                <a:cs typeface="Verdana"/>
                <a:sym typeface="Verdana"/>
              </a:rPr>
              <a:t>Find your voice in your pieces</a:t>
            </a:r>
            <a:endParaRPr sz="180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a:latin typeface="Verdana"/>
                <a:ea typeface="Verdana"/>
                <a:cs typeface="Verdana"/>
                <a:sym typeface="Verdana"/>
              </a:rPr>
              <a:t>Go to tournaments-Watch and listen</a:t>
            </a:r>
            <a:endParaRPr sz="180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a:latin typeface="Verdana"/>
                <a:ea typeface="Verdana"/>
                <a:cs typeface="Verdana"/>
                <a:sym typeface="Verdana"/>
              </a:rPr>
              <a:t>READ</a:t>
            </a:r>
            <a:endParaRPr sz="180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a:latin typeface="Verdana"/>
                <a:ea typeface="Verdana"/>
                <a:cs typeface="Verdana"/>
                <a:sym typeface="Verdana"/>
              </a:rPr>
              <a:t>What is your favorite movie? It probably was based on a book!</a:t>
            </a:r>
            <a:endParaRPr sz="180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a:latin typeface="Verdana"/>
                <a:ea typeface="Verdana"/>
                <a:cs typeface="Verdana"/>
                <a:sym typeface="Verdana"/>
              </a:rPr>
              <a:t>What are your interests?</a:t>
            </a:r>
            <a:endParaRPr sz="180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a:latin typeface="Verdana"/>
                <a:ea typeface="Verdana"/>
                <a:cs typeface="Verdana"/>
                <a:sym typeface="Verdana"/>
              </a:rPr>
              <a:t>Slam Poetry and Prose readings are on Youtube</a:t>
            </a:r>
            <a:endParaRPr sz="1800">
              <a:latin typeface="Verdana"/>
              <a:ea typeface="Verdana"/>
              <a:cs typeface="Verdana"/>
              <a:sym typeface="Verdana"/>
            </a:endParaRPr>
          </a:p>
          <a:p>
            <a:pPr marL="0" lvl="0" indent="0" algn="l" rtl="0">
              <a:spcBef>
                <a:spcPts val="0"/>
              </a:spcBef>
              <a:spcAft>
                <a:spcPts val="0"/>
              </a:spcAft>
              <a:buNone/>
            </a:pPr>
            <a:endParaRPr/>
          </a:p>
        </p:txBody>
      </p:sp>
      <p:sp>
        <p:nvSpPr>
          <p:cNvPr id="191" name="Google Shape;191;p31"/>
          <p:cNvSpPr txBox="1"/>
          <p:nvPr/>
        </p:nvSpPr>
        <p:spPr>
          <a:xfrm>
            <a:off x="4677625" y="807450"/>
            <a:ext cx="4240500" cy="3681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READ some more</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Utilize the UIL website</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Make friends with your librarian</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Utilize technology - be aware of documentation rules</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READ even more</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Watch Youtube performances</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Did I mention READING?</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Consult with your Coach</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Consult with your English teacher</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a:solidFill>
                  <a:schemeClr val="dk1"/>
                </a:solidFill>
                <a:latin typeface="Verdana"/>
                <a:ea typeface="Verdana"/>
                <a:cs typeface="Verdana"/>
                <a:sym typeface="Verdana"/>
              </a:rPr>
              <a:t>Either one should tell a story</a:t>
            </a:r>
            <a:endParaRPr sz="1800">
              <a:solidFill>
                <a:schemeClr val="dk1"/>
              </a:solidFill>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2"/>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How do I pick literature?</a:t>
            </a:r>
            <a:endParaRPr b="1">
              <a:latin typeface="Verdana"/>
              <a:ea typeface="Verdana"/>
              <a:cs typeface="Verdana"/>
              <a:sym typeface="Verdana"/>
            </a:endParaRPr>
          </a:p>
        </p:txBody>
      </p:sp>
      <p:sp>
        <p:nvSpPr>
          <p:cNvPr id="198" name="Google Shape;198;p32"/>
          <p:cNvSpPr txBox="1"/>
          <p:nvPr/>
        </p:nvSpPr>
        <p:spPr>
          <a:xfrm>
            <a:off x="68275" y="794350"/>
            <a:ext cx="8921400" cy="4134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Verdana"/>
              <a:buChar char="●"/>
            </a:pPr>
            <a:r>
              <a:rPr lang="en" sz="1800" dirty="0">
                <a:latin typeface="Verdana"/>
                <a:ea typeface="Verdana"/>
                <a:cs typeface="Verdana"/>
                <a:sym typeface="Verdana"/>
              </a:rPr>
              <a:t>Pick something that fits you</a:t>
            </a:r>
            <a:r>
              <a:rPr lang="en" sz="1800" dirty="0" smtClean="0">
                <a:latin typeface="Verdana"/>
                <a:ea typeface="Verdana"/>
                <a:cs typeface="Verdana"/>
                <a:sym typeface="Verdana"/>
              </a:rPr>
              <a:t>! This is ME! It’s about you telling your story. </a:t>
            </a:r>
            <a:r>
              <a:rPr lang="en" sz="1800" dirty="0">
                <a:latin typeface="Verdana"/>
                <a:ea typeface="Verdana"/>
                <a:cs typeface="Verdana"/>
                <a:sym typeface="Verdana"/>
              </a:rPr>
              <a:t>You have to like it and be personally interested in the topic! Get busy reading! Get online to see what everybody is reading. Amazon.com, NYT Best Seller list, Goodreads, Poetry foundation,  Button Poetry</a:t>
            </a:r>
            <a:endParaRPr sz="1800" dirty="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dirty="0">
                <a:latin typeface="Verdana"/>
                <a:ea typeface="Verdana"/>
                <a:cs typeface="Verdana"/>
                <a:sym typeface="Verdana"/>
              </a:rPr>
              <a:t>Pick something that shows your talent! Don’t do dialects or accents if that isn’t your thing! Can you make the characters believable &amp; distinct? </a:t>
            </a:r>
            <a:endParaRPr sz="1800" dirty="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dirty="0">
                <a:latin typeface="Verdana"/>
                <a:ea typeface="Verdana"/>
                <a:cs typeface="Verdana"/>
                <a:sym typeface="Verdana"/>
              </a:rPr>
              <a:t>Select material that your audience can follow &amp; relate to! </a:t>
            </a:r>
            <a:endParaRPr sz="1800" dirty="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dirty="0">
                <a:latin typeface="Verdana"/>
                <a:ea typeface="Verdana"/>
                <a:cs typeface="Verdana"/>
                <a:sym typeface="Verdana"/>
              </a:rPr>
              <a:t>Does it fit the the category? </a:t>
            </a:r>
            <a:endParaRPr sz="1800" dirty="0">
              <a:latin typeface="Verdana"/>
              <a:ea typeface="Verdana"/>
              <a:cs typeface="Verdana"/>
              <a:sym typeface="Verdana"/>
            </a:endParaRPr>
          </a:p>
          <a:p>
            <a:pPr marL="457200" lvl="0" indent="-342900" algn="l" rtl="0">
              <a:spcBef>
                <a:spcPts val="0"/>
              </a:spcBef>
              <a:spcAft>
                <a:spcPts val="0"/>
              </a:spcAft>
              <a:buSzPts val="1800"/>
              <a:buFont typeface="Verdana"/>
              <a:buChar char="●"/>
            </a:pPr>
            <a:r>
              <a:rPr lang="en" sz="1800" dirty="0">
                <a:latin typeface="Verdana"/>
                <a:ea typeface="Verdana"/>
                <a:cs typeface="Verdana"/>
                <a:sym typeface="Verdana"/>
              </a:rPr>
              <a:t>For category </a:t>
            </a:r>
            <a:r>
              <a:rPr lang="en" sz="1800" dirty="0" smtClean="0">
                <a:latin typeface="Verdana"/>
                <a:ea typeface="Verdana"/>
                <a:cs typeface="Verdana"/>
                <a:sym typeface="Verdana"/>
              </a:rPr>
              <a:t>A – This is Me! Single selection must be published, if reading multiple pieces – One can be unpublished</a:t>
            </a:r>
          </a:p>
          <a:p>
            <a:pPr marL="457200" lvl="0" indent="-342900" algn="l" rtl="0">
              <a:spcBef>
                <a:spcPts val="0"/>
              </a:spcBef>
              <a:spcAft>
                <a:spcPts val="0"/>
              </a:spcAft>
              <a:buSzPts val="1800"/>
              <a:buFont typeface="Verdana"/>
              <a:buChar char="●"/>
            </a:pPr>
            <a:r>
              <a:rPr lang="en" sz="1800" dirty="0" smtClean="0">
                <a:latin typeface="Verdana"/>
                <a:ea typeface="Verdana"/>
                <a:cs typeface="Verdana"/>
                <a:sym typeface="Verdana"/>
              </a:rPr>
              <a:t>For </a:t>
            </a:r>
            <a:r>
              <a:rPr lang="en" sz="1800" dirty="0">
                <a:latin typeface="Verdana"/>
                <a:ea typeface="Verdana"/>
                <a:cs typeface="Verdana"/>
                <a:sym typeface="Verdana"/>
              </a:rPr>
              <a:t>category </a:t>
            </a:r>
            <a:r>
              <a:rPr lang="en" sz="1800" dirty="0" smtClean="0">
                <a:latin typeface="Verdana"/>
                <a:ea typeface="Verdana"/>
                <a:cs typeface="Verdana"/>
                <a:sym typeface="Verdana"/>
              </a:rPr>
              <a:t>B – This Speaks to Me! Reader’s choice.</a:t>
            </a:r>
            <a:endParaRPr sz="1800" dirty="0">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Prose or Poetry… </a:t>
            </a:r>
            <a:endParaRPr b="1">
              <a:latin typeface="Verdana"/>
              <a:ea typeface="Verdana"/>
              <a:cs typeface="Verdana"/>
              <a:sym typeface="Verdana"/>
            </a:endParaRPr>
          </a:p>
          <a:p>
            <a:pPr marL="0" lvl="0" indent="0" algn="l" rtl="0">
              <a:spcBef>
                <a:spcPts val="0"/>
              </a:spcBef>
              <a:spcAft>
                <a:spcPts val="0"/>
              </a:spcAft>
              <a:buNone/>
            </a:pPr>
            <a:r>
              <a:rPr lang="en" b="1">
                <a:latin typeface="Verdana"/>
                <a:ea typeface="Verdana"/>
                <a:cs typeface="Verdana"/>
                <a:sym typeface="Verdana"/>
              </a:rPr>
              <a:t>Coaches can help guide</a:t>
            </a:r>
            <a:endParaRPr b="1">
              <a:latin typeface="Verdana"/>
              <a:ea typeface="Verdana"/>
              <a:cs typeface="Verdana"/>
              <a:sym typeface="Verdana"/>
            </a:endParaRPr>
          </a:p>
        </p:txBody>
      </p:sp>
      <p:sp>
        <p:nvSpPr>
          <p:cNvPr id="205" name="Google Shape;205;p33"/>
          <p:cNvSpPr txBox="1"/>
          <p:nvPr/>
        </p:nvSpPr>
        <p:spPr>
          <a:xfrm>
            <a:off x="132900" y="1331575"/>
            <a:ext cx="8679600" cy="36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33"/>
          <p:cNvSpPr txBox="1"/>
          <p:nvPr/>
        </p:nvSpPr>
        <p:spPr>
          <a:xfrm>
            <a:off x="132900" y="1255375"/>
            <a:ext cx="8577900" cy="32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Verdana"/>
                <a:ea typeface="Verdana"/>
                <a:cs typeface="Verdana"/>
                <a:sym typeface="Verdana"/>
              </a:rPr>
              <a:t>Encourage your students to explore literature</a:t>
            </a:r>
            <a:endParaRPr sz="1800" dirty="0">
              <a:latin typeface="Verdana"/>
              <a:ea typeface="Verdana"/>
              <a:cs typeface="Verdana"/>
              <a:sym typeface="Verdana"/>
            </a:endParaRPr>
          </a:p>
          <a:p>
            <a:pPr marL="0" lvl="0" indent="0" algn="l" rtl="0">
              <a:spcBef>
                <a:spcPts val="0"/>
              </a:spcBef>
              <a:spcAft>
                <a:spcPts val="0"/>
              </a:spcAft>
              <a:buNone/>
            </a:pPr>
            <a:r>
              <a:rPr lang="en" sz="1800" dirty="0">
                <a:latin typeface="Verdana"/>
                <a:ea typeface="Verdana"/>
                <a:cs typeface="Verdana"/>
                <a:sym typeface="Verdana"/>
              </a:rPr>
              <a:t>Ask students - What do they enjoy reading or watching? What </a:t>
            </a:r>
            <a:r>
              <a:rPr lang="en" sz="1800" dirty="0" smtClean="0">
                <a:latin typeface="Verdana"/>
                <a:ea typeface="Verdana"/>
                <a:cs typeface="Verdana"/>
                <a:sym typeface="Verdana"/>
              </a:rPr>
              <a:t>is your story? What speaks to you? </a:t>
            </a:r>
            <a:r>
              <a:rPr lang="en" sz="1800" dirty="0">
                <a:latin typeface="Verdana"/>
                <a:ea typeface="Verdana"/>
                <a:cs typeface="Verdana"/>
                <a:sym typeface="Verdana"/>
              </a:rPr>
              <a:t>What are their interests?</a:t>
            </a:r>
            <a:endParaRPr sz="1800" dirty="0">
              <a:latin typeface="Verdana"/>
              <a:ea typeface="Verdana"/>
              <a:cs typeface="Verdana"/>
              <a:sym typeface="Verdana"/>
            </a:endParaRPr>
          </a:p>
          <a:p>
            <a:pPr marL="0" lvl="0" indent="0" algn="l" rtl="0">
              <a:spcBef>
                <a:spcPts val="0"/>
              </a:spcBef>
              <a:spcAft>
                <a:spcPts val="0"/>
              </a:spcAft>
              <a:buNone/>
            </a:pPr>
            <a:endParaRPr sz="1800" dirty="0">
              <a:latin typeface="Verdana"/>
              <a:ea typeface="Verdana"/>
              <a:cs typeface="Verdana"/>
              <a:sym typeface="Verdana"/>
            </a:endParaRPr>
          </a:p>
          <a:p>
            <a:pPr marL="0" lvl="0" indent="0" algn="l" rtl="0">
              <a:spcBef>
                <a:spcPts val="0"/>
              </a:spcBef>
              <a:spcAft>
                <a:spcPts val="0"/>
              </a:spcAft>
              <a:buNone/>
            </a:pPr>
            <a:r>
              <a:rPr lang="en" sz="1800" dirty="0">
                <a:latin typeface="Verdana"/>
                <a:ea typeface="Verdana"/>
                <a:cs typeface="Verdana"/>
                <a:sym typeface="Verdana"/>
              </a:rPr>
              <a:t>Encourage students to find their own pieces! Assisting with editing and guiding your student toward pieces is part of the journey, but remember it is the performer’s journey.</a:t>
            </a:r>
            <a:endParaRPr sz="1800" dirty="0">
              <a:latin typeface="Verdana"/>
              <a:ea typeface="Verdana"/>
              <a:cs typeface="Verdana"/>
              <a:sym typeface="Verdana"/>
            </a:endParaRPr>
          </a:p>
          <a:p>
            <a:pPr marL="0" lvl="0" indent="0" algn="l" rtl="0">
              <a:spcBef>
                <a:spcPts val="0"/>
              </a:spcBef>
              <a:spcAft>
                <a:spcPts val="0"/>
              </a:spcAft>
              <a:buNone/>
            </a:pPr>
            <a:endParaRPr sz="1800" dirty="0">
              <a:latin typeface="Verdana"/>
              <a:ea typeface="Verdana"/>
              <a:cs typeface="Verdana"/>
              <a:sym typeface="Verdana"/>
            </a:endParaRPr>
          </a:p>
          <a:p>
            <a:pPr marL="0" lvl="0" indent="0" algn="l" rtl="0">
              <a:spcBef>
                <a:spcPts val="0"/>
              </a:spcBef>
              <a:spcAft>
                <a:spcPts val="0"/>
              </a:spcAft>
              <a:buNone/>
            </a:pPr>
            <a:r>
              <a:rPr lang="en" sz="1800" dirty="0">
                <a:latin typeface="Verdana"/>
                <a:ea typeface="Verdana"/>
                <a:cs typeface="Verdana"/>
                <a:sym typeface="Verdana"/>
              </a:rPr>
              <a:t>Have students try pieces out at invitationals! Have “in house” invitationals with your students (or even an intradistrict) tournaments!</a:t>
            </a:r>
            <a:endParaRPr sz="1800" dirty="0">
              <a:latin typeface="Verdana"/>
              <a:ea typeface="Verdana"/>
              <a:cs typeface="Verdana"/>
              <a:sym typeface="Verdana"/>
            </a:endParaRPr>
          </a:p>
          <a:p>
            <a:pPr marL="0" lvl="0" indent="0" algn="l" rtl="0">
              <a:spcBef>
                <a:spcPts val="0"/>
              </a:spcBef>
              <a:spcAft>
                <a:spcPts val="0"/>
              </a:spcAft>
              <a:buNone/>
            </a:pPr>
            <a:endParaRPr sz="1800" dirty="0">
              <a:latin typeface="Verdana"/>
              <a:ea typeface="Verdana"/>
              <a:cs typeface="Verdana"/>
              <a:sym typeface="Verdana"/>
            </a:endParaRPr>
          </a:p>
          <a:p>
            <a:pPr marL="0" lvl="0" indent="0" algn="l" rtl="0">
              <a:spcBef>
                <a:spcPts val="0"/>
              </a:spcBef>
              <a:spcAft>
                <a:spcPts val="0"/>
              </a:spcAft>
              <a:buNone/>
            </a:pPr>
            <a:r>
              <a:rPr lang="en" sz="1800" dirty="0">
                <a:latin typeface="Verdana"/>
                <a:ea typeface="Verdana"/>
                <a:cs typeface="Verdana"/>
                <a:sym typeface="Verdana"/>
              </a:rPr>
              <a:t>Coaches- Bring other teacher/coaches in to evaluate performances to help determine a team. </a:t>
            </a:r>
            <a:endParaRPr sz="1800" dirty="0">
              <a:latin typeface="Verdana"/>
              <a:ea typeface="Verdana"/>
              <a:cs typeface="Verdana"/>
              <a:sym typeface="Verdana"/>
            </a:endParaRPr>
          </a:p>
          <a:p>
            <a:pPr marL="0" lvl="0" indent="0" algn="l" rtl="0">
              <a:spcBef>
                <a:spcPts val="0"/>
              </a:spcBef>
              <a:spcAft>
                <a:spcPts val="0"/>
              </a:spcAft>
              <a:buNone/>
            </a:pPr>
            <a:endParaRPr sz="1800" dirty="0">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5"/>
          <p:cNvPicPr preferRelativeResize="0"/>
          <p:nvPr/>
        </p:nvPicPr>
        <p:blipFill>
          <a:blip r:embed="rId3">
            <a:alphaModFix amt="80000"/>
            <a:extLst>
              <a:ext uri="{BEBA8EAE-BF5A-486C-A8C5-ECC9F3942E4B}">
                <a14:imgProps xmlns:a14="http://schemas.microsoft.com/office/drawing/2010/main">
                  <a14:imgLayer r:embed="rId4">
                    <a14:imgEffect>
                      <a14:brightnessContrast bright="37000"/>
                    </a14:imgEffect>
                  </a14:imgLayer>
                </a14:imgProps>
              </a:ext>
            </a:extLst>
          </a:blip>
          <a:stretch>
            <a:fillRect/>
          </a:stretch>
        </p:blipFill>
        <p:spPr>
          <a:xfrm>
            <a:off x="0" y="0"/>
            <a:ext cx="9144000" cy="5199650"/>
          </a:xfrm>
          <a:prstGeom prst="rect">
            <a:avLst/>
          </a:prstGeom>
          <a:noFill/>
          <a:ln>
            <a:noFill/>
          </a:ln>
        </p:spPr>
      </p:pic>
      <p:sp>
        <p:nvSpPr>
          <p:cNvPr id="219" name="Google Shape;219;p35"/>
          <p:cNvSpPr txBox="1">
            <a:spLocks noGrp="1"/>
          </p:cNvSpPr>
          <p:nvPr>
            <p:ph type="ctrTitle"/>
          </p:nvPr>
        </p:nvSpPr>
        <p:spPr>
          <a:xfrm>
            <a:off x="282450" y="1639250"/>
            <a:ext cx="8579100" cy="249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3600" b="1" dirty="0">
              <a:solidFill>
                <a:srgbClr val="FFFFFF"/>
              </a:solidFill>
              <a:latin typeface="Verdana"/>
              <a:ea typeface="Verdana"/>
              <a:cs typeface="Verdana"/>
              <a:sym typeface="Verdana"/>
            </a:endParaRPr>
          </a:p>
          <a:p>
            <a:pPr marL="0" lvl="0" indent="0" algn="l" rtl="0">
              <a:spcBef>
                <a:spcPts val="0"/>
              </a:spcBef>
              <a:spcAft>
                <a:spcPts val="0"/>
              </a:spcAft>
              <a:buNone/>
            </a:pPr>
            <a:r>
              <a:rPr lang="en" sz="3600" b="1" dirty="0">
                <a:solidFill>
                  <a:srgbClr val="FFFFFF"/>
                </a:solidFill>
                <a:latin typeface="Verdana"/>
                <a:ea typeface="Verdana"/>
                <a:cs typeface="Verdana"/>
                <a:sym typeface="Verdana"/>
              </a:rPr>
              <a:t> Documentation?</a:t>
            </a:r>
            <a:endParaRPr sz="3600" b="1" dirty="0">
              <a:solidFill>
                <a:srgbClr val="FFFFFF"/>
              </a:solidFill>
              <a:latin typeface="Verdana"/>
              <a:ea typeface="Verdana"/>
              <a:cs typeface="Verdana"/>
              <a:sym typeface="Verdana"/>
            </a:endParaRPr>
          </a:p>
          <a:p>
            <a:pPr marL="457200" lvl="0" indent="0" algn="r" rtl="0">
              <a:spcBef>
                <a:spcPts val="0"/>
              </a:spcBef>
              <a:spcAft>
                <a:spcPts val="0"/>
              </a:spcAft>
              <a:buNone/>
            </a:pPr>
            <a:endParaRPr sz="3000" b="1" dirty="0">
              <a:solidFill>
                <a:srgbClr val="FFFFFF"/>
              </a:solidFill>
              <a:latin typeface="Verdana"/>
              <a:ea typeface="Verdana"/>
              <a:cs typeface="Verdana"/>
              <a:sym typeface="Verdana"/>
            </a:endParaRPr>
          </a:p>
          <a:p>
            <a:pPr marL="457200" lvl="0" indent="0" algn="l" rtl="0">
              <a:spcBef>
                <a:spcPts val="0"/>
              </a:spcBef>
              <a:spcAft>
                <a:spcPts val="0"/>
              </a:spcAft>
              <a:buNone/>
            </a:pPr>
            <a:endParaRPr sz="3600" b="1" dirty="0">
              <a:solidFill>
                <a:srgbClr val="FFFFFF"/>
              </a:solidFill>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6"/>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Verification and Documentation</a:t>
            </a:r>
            <a:endParaRPr b="1">
              <a:latin typeface="Verdana"/>
              <a:ea typeface="Verdana"/>
              <a:cs typeface="Verdana"/>
              <a:sym typeface="Verdana"/>
            </a:endParaRPr>
          </a:p>
        </p:txBody>
      </p:sp>
      <p:sp>
        <p:nvSpPr>
          <p:cNvPr id="226" name="Google Shape;226;p36"/>
          <p:cNvSpPr txBox="1"/>
          <p:nvPr/>
        </p:nvSpPr>
        <p:spPr>
          <a:xfrm>
            <a:off x="113425" y="731250"/>
            <a:ext cx="8804700" cy="42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rPr>
              <a:t>Verifying publication is part of the process before contest day...it is never too early to start!</a:t>
            </a: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spcBef>
                <a:spcPts val="0"/>
              </a:spcBef>
              <a:spcAft>
                <a:spcPts val="0"/>
              </a:spcAft>
              <a:buNone/>
            </a:pPr>
            <a:r>
              <a:rPr lang="en" sz="1800" dirty="0">
                <a:solidFill>
                  <a:schemeClr val="dk1"/>
                </a:solidFill>
              </a:rPr>
              <a:t>While proof of publication is not always required in both categories, it is always a good idea to have your original sources available (books, not kindle edition), or information from the Library of Congress Card Catalog, or copies of the cover, title page, and excerpt of piece (or pieces).</a:t>
            </a: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spcBef>
                <a:spcPts val="0"/>
              </a:spcBef>
              <a:spcAft>
                <a:spcPts val="0"/>
              </a:spcAft>
              <a:buNone/>
            </a:pPr>
            <a:r>
              <a:rPr lang="en" sz="1800" dirty="0">
                <a:solidFill>
                  <a:schemeClr val="dk1"/>
                </a:solidFill>
              </a:rPr>
              <a:t>These links (on the UIL website) are helpful (literally “Helpful Checklist</a:t>
            </a:r>
            <a:r>
              <a:rPr lang="en" sz="1800" dirty="0" smtClean="0">
                <a:solidFill>
                  <a:schemeClr val="dk1"/>
                </a:solidFill>
              </a:rPr>
              <a:t>”)</a:t>
            </a:r>
          </a:p>
          <a:p>
            <a:pPr marL="0" lvl="0" indent="0" algn="l" rtl="0">
              <a:spcBef>
                <a:spcPts val="0"/>
              </a:spcBef>
              <a:spcAft>
                <a:spcPts val="0"/>
              </a:spcAft>
              <a:buNone/>
            </a:pPr>
            <a:endParaRPr lang="en" sz="1800" dirty="0">
              <a:solidFill>
                <a:schemeClr val="dk1"/>
              </a:solidFill>
            </a:endParaRPr>
          </a:p>
          <a:p>
            <a:pPr lvl="0"/>
            <a:r>
              <a:rPr lang="en-US" sz="1800" dirty="0">
                <a:hlinkClick r:id="rId3"/>
              </a:rPr>
              <a:t>https://</a:t>
            </a:r>
            <a:r>
              <a:rPr lang="en-US" sz="1800" dirty="0" smtClean="0">
                <a:hlinkClick r:id="rId3"/>
              </a:rPr>
              <a:t>www.uiltexas.org/files/academics/speech/PoetryChecklist.pdf</a:t>
            </a:r>
            <a:endParaRPr lang="en-US" sz="1800" dirty="0" smtClean="0"/>
          </a:p>
          <a:p>
            <a:pPr lvl="0"/>
            <a:endParaRPr lang="en-US" sz="1800" dirty="0">
              <a:solidFill>
                <a:schemeClr val="dk1"/>
              </a:solidFill>
            </a:endParaRPr>
          </a:p>
          <a:p>
            <a:pPr lvl="0"/>
            <a:r>
              <a:rPr lang="en-US" sz="1800" dirty="0">
                <a:hlinkClick r:id="rId4"/>
              </a:rPr>
              <a:t>https://www.uiltexas.org/files/academics/speech/ProseChecklist.pdf</a:t>
            </a:r>
            <a:endParaRPr sz="1800" dirty="0">
              <a:solidFill>
                <a:schemeClr val="dk1"/>
              </a:solidFill>
            </a:endParaRPr>
          </a:p>
          <a:p>
            <a:pPr lvl="0"/>
            <a:endParaRPr sz="1800" dirty="0">
              <a:solidFill>
                <a:schemeClr val="dk1"/>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7"/>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Verification and Documentation</a:t>
            </a:r>
            <a:endParaRPr b="1">
              <a:latin typeface="Verdana"/>
              <a:ea typeface="Verdana"/>
              <a:cs typeface="Verdana"/>
              <a:sym typeface="Verdana"/>
            </a:endParaRPr>
          </a:p>
        </p:txBody>
      </p:sp>
      <p:sp>
        <p:nvSpPr>
          <p:cNvPr id="233" name="Google Shape;233;p37"/>
          <p:cNvSpPr txBox="1"/>
          <p:nvPr/>
        </p:nvSpPr>
        <p:spPr>
          <a:xfrm>
            <a:off x="113425" y="731250"/>
            <a:ext cx="8873400" cy="43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rPr>
              <a:t>The UIL website is a GREAT resource for you and your coach! USE it.</a:t>
            </a:r>
            <a:endParaRPr sz="1800" dirty="0">
              <a:solidFill>
                <a:schemeClr val="dk1"/>
              </a:solidFill>
            </a:endParaRPr>
          </a:p>
          <a:p>
            <a:pPr marL="0" lvl="0" indent="0" algn="l" rtl="0">
              <a:spcBef>
                <a:spcPts val="0"/>
              </a:spcBef>
              <a:spcAft>
                <a:spcPts val="0"/>
              </a:spcAft>
              <a:buNone/>
            </a:pPr>
            <a:endParaRPr sz="1800" dirty="0">
              <a:solidFill>
                <a:schemeClr val="dk1"/>
              </a:solidFill>
            </a:endParaRPr>
          </a:p>
          <a:p>
            <a:pPr marL="0" lvl="0" indent="0" algn="l" rtl="0">
              <a:spcBef>
                <a:spcPts val="0"/>
              </a:spcBef>
              <a:spcAft>
                <a:spcPts val="0"/>
              </a:spcAft>
              <a:buNone/>
            </a:pPr>
            <a:r>
              <a:rPr lang="en" sz="1800" dirty="0">
                <a:solidFill>
                  <a:schemeClr val="dk1"/>
                </a:solidFill>
              </a:rPr>
              <a:t>Documentation Forms are required for both categories and both Poetry and Prose. The specific requirements are outlined on each document (and available on the website</a:t>
            </a:r>
            <a:r>
              <a:rPr lang="en" sz="1800" dirty="0" smtClean="0">
                <a:solidFill>
                  <a:schemeClr val="dk1"/>
                </a:solidFill>
              </a:rPr>
              <a:t>)</a:t>
            </a:r>
          </a:p>
          <a:p>
            <a:pPr lvl="0"/>
            <a:r>
              <a:rPr lang="en-US" sz="1800" dirty="0">
                <a:hlinkClick r:id="rId3"/>
              </a:rPr>
              <a:t>https://</a:t>
            </a:r>
            <a:r>
              <a:rPr lang="en-US" sz="1800" dirty="0" smtClean="0">
                <a:hlinkClick r:id="rId3"/>
              </a:rPr>
              <a:t>www.uiltexas.org/files/academics/speech/Interp_Poetry_Form_19_20wWatermark.pdf</a:t>
            </a:r>
            <a:endParaRPr lang="en-US" sz="1800" dirty="0" smtClean="0"/>
          </a:p>
          <a:p>
            <a:pPr lvl="0"/>
            <a:endParaRPr sz="1800" dirty="0">
              <a:solidFill>
                <a:schemeClr val="dk1"/>
              </a:solidFill>
            </a:endParaRPr>
          </a:p>
          <a:p>
            <a:pPr lvl="0"/>
            <a:r>
              <a:rPr lang="en-US" sz="1800" dirty="0">
                <a:hlinkClick r:id="rId4"/>
              </a:rPr>
              <a:t>https://www.uiltexas.org/files/academics/speech/Interp_Prose_Form_19_20wWatermark.pdf</a:t>
            </a:r>
            <a:endParaRPr sz="1800" dirty="0">
              <a:solidFill>
                <a:schemeClr val="dk1"/>
              </a:solidFill>
            </a:endParaRPr>
          </a:p>
          <a:p>
            <a:pPr marL="0" lvl="0" indent="0" algn="l" rtl="0">
              <a:spcBef>
                <a:spcPts val="0"/>
              </a:spcBef>
              <a:spcAft>
                <a:spcPts val="0"/>
              </a:spcAft>
              <a:buNone/>
            </a:pPr>
            <a:r>
              <a:rPr lang="en" sz="1800" dirty="0">
                <a:solidFill>
                  <a:schemeClr val="dk1"/>
                </a:solidFill>
              </a:rPr>
              <a:t>These are interactive forms that must be completed and signed by both the performer and coach, prior to contest.</a:t>
            </a:r>
            <a:endParaRPr sz="1800" dirty="0">
              <a:solidFill>
                <a:schemeClr val="dk1"/>
              </a:solidFill>
            </a:endParaRPr>
          </a:p>
          <a:p>
            <a:pPr marL="0" lvl="0" indent="0" algn="l" rtl="0">
              <a:spcBef>
                <a:spcPts val="0"/>
              </a:spcBef>
              <a:spcAft>
                <a:spcPts val="0"/>
              </a:spcAft>
              <a:buNone/>
            </a:pPr>
            <a:r>
              <a:rPr lang="en" sz="1800" i="1" dirty="0">
                <a:solidFill>
                  <a:schemeClr val="dk1"/>
                </a:solidFill>
              </a:rPr>
              <a:t>Most Invitational Meets do NOT require this form, but the sooner you start on documentation, the better!</a:t>
            </a:r>
            <a:endParaRPr sz="1800" i="1" dirty="0">
              <a:solidFill>
                <a:schemeClr val="dk1"/>
              </a:solidFill>
            </a:endParaRPr>
          </a:p>
          <a:p>
            <a:pPr marL="0" lvl="0" indent="0" algn="l" rtl="0">
              <a:spcBef>
                <a:spcPts val="0"/>
              </a:spcBef>
              <a:spcAft>
                <a:spcPts val="0"/>
              </a:spcAft>
              <a:buNone/>
            </a:pPr>
            <a:endParaRPr i="1"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mt="83000"/>
            <a:extLst>
              <a:ext uri="{BEBA8EAE-BF5A-486C-A8C5-ECC9F3942E4B}">
                <a14:imgProps xmlns:a14="http://schemas.microsoft.com/office/drawing/2010/main">
                  <a14:imgLayer r:embed="rId4">
                    <a14:imgEffect>
                      <a14:brightnessContrast bright="37000"/>
                    </a14:imgEffect>
                  </a14:imgLayer>
                </a14:imgProps>
              </a:ext>
            </a:extLst>
          </a:blip>
          <a:stretch>
            <a:fillRect/>
          </a:stretch>
        </p:blipFill>
        <p:spPr>
          <a:xfrm>
            <a:off x="13" y="0"/>
            <a:ext cx="9193074" cy="5255824"/>
          </a:xfrm>
          <a:prstGeom prst="rect">
            <a:avLst/>
          </a:prstGeom>
          <a:noFill/>
          <a:ln>
            <a:noFill/>
          </a:ln>
        </p:spPr>
      </p:pic>
      <p:sp>
        <p:nvSpPr>
          <p:cNvPr id="63" name="Google Shape;63;p14"/>
          <p:cNvSpPr txBox="1">
            <a:spLocks noGrp="1"/>
          </p:cNvSpPr>
          <p:nvPr>
            <p:ph type="ctrTitle"/>
          </p:nvPr>
        </p:nvSpPr>
        <p:spPr>
          <a:xfrm>
            <a:off x="422700" y="867263"/>
            <a:ext cx="8721300" cy="1122900"/>
          </a:xfrm>
          <a:prstGeom prst="rect">
            <a:avLst/>
          </a:prstGeom>
        </p:spPr>
        <p:txBody>
          <a:bodyPr spcFirstLastPara="1" wrap="square" lIns="91425" tIns="91425" rIns="91425" bIns="91425" anchor="b" anchorCtr="0">
            <a:noAutofit/>
          </a:bodyPr>
          <a:lstStyle/>
          <a:p>
            <a:pPr marL="457200" lvl="0" indent="-419100" algn="l" rtl="0">
              <a:spcBef>
                <a:spcPts val="0"/>
              </a:spcBef>
              <a:spcAft>
                <a:spcPts val="0"/>
              </a:spcAft>
              <a:buClr>
                <a:srgbClr val="FFFFFF"/>
              </a:buClr>
              <a:buSzPts val="3000"/>
              <a:buFont typeface="Verdana"/>
              <a:buChar char="●"/>
            </a:pPr>
            <a:r>
              <a:rPr lang="en" sz="3000" b="1" dirty="0">
                <a:solidFill>
                  <a:srgbClr val="FFFFFF"/>
                </a:solidFill>
                <a:latin typeface="Verdana"/>
                <a:ea typeface="Verdana"/>
                <a:cs typeface="Verdana"/>
                <a:sym typeface="Verdana"/>
              </a:rPr>
              <a:t>Define Oral Interpretation</a:t>
            </a:r>
            <a:endParaRPr sz="3000" b="1" dirty="0">
              <a:solidFill>
                <a:srgbClr val="FFFFFF"/>
              </a:solidFill>
              <a:latin typeface="Verdana"/>
              <a:ea typeface="Verdana"/>
              <a:cs typeface="Verdana"/>
              <a:sym typeface="Verdana"/>
            </a:endParaRPr>
          </a:p>
          <a:p>
            <a:pPr marL="457200" lvl="0" indent="0" algn="l" rtl="0">
              <a:spcBef>
                <a:spcPts val="0"/>
              </a:spcBef>
              <a:spcAft>
                <a:spcPts val="0"/>
              </a:spcAft>
              <a:buNone/>
            </a:pPr>
            <a:endParaRPr sz="3000" b="1" dirty="0">
              <a:solidFill>
                <a:srgbClr val="FFFFFF"/>
              </a:solidFill>
              <a:latin typeface="Verdana"/>
              <a:ea typeface="Verdana"/>
              <a:cs typeface="Verdana"/>
              <a:sym typeface="Verdana"/>
            </a:endParaRPr>
          </a:p>
        </p:txBody>
      </p:sp>
      <p:sp>
        <p:nvSpPr>
          <p:cNvPr id="64" name="Google Shape;64;p14"/>
          <p:cNvSpPr txBox="1"/>
          <p:nvPr/>
        </p:nvSpPr>
        <p:spPr>
          <a:xfrm>
            <a:off x="282450" y="207350"/>
            <a:ext cx="41226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FFFFFF"/>
                </a:solidFill>
                <a:latin typeface="Verdana"/>
                <a:ea typeface="Verdana"/>
                <a:cs typeface="Verdana"/>
                <a:sym typeface="Verdana"/>
              </a:rPr>
              <a:t>Objectives:</a:t>
            </a:r>
            <a:endParaRPr sz="3600" b="1" dirty="0">
              <a:solidFill>
                <a:srgbClr val="FFFFFF"/>
              </a:solidFill>
              <a:latin typeface="Verdana"/>
              <a:ea typeface="Verdana"/>
              <a:cs typeface="Verdana"/>
              <a:sym typeface="Verdana"/>
            </a:endParaRPr>
          </a:p>
        </p:txBody>
      </p:sp>
      <p:sp>
        <p:nvSpPr>
          <p:cNvPr id="65" name="Google Shape;65;p14"/>
          <p:cNvSpPr txBox="1"/>
          <p:nvPr/>
        </p:nvSpPr>
        <p:spPr>
          <a:xfrm>
            <a:off x="422700" y="1381480"/>
            <a:ext cx="8341500" cy="10770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Verdana"/>
              <a:buChar char="●"/>
            </a:pPr>
            <a:r>
              <a:rPr lang="en" sz="3000" b="1" dirty="0">
                <a:solidFill>
                  <a:schemeClr val="lt1"/>
                </a:solidFill>
                <a:latin typeface="Verdana"/>
                <a:ea typeface="Verdana"/>
                <a:cs typeface="Verdana"/>
                <a:sym typeface="Verdana"/>
              </a:rPr>
              <a:t>Differences between Poetry &amp; Prose</a:t>
            </a:r>
            <a:endParaRPr sz="3000" b="1" dirty="0">
              <a:solidFill>
                <a:schemeClr val="lt1"/>
              </a:solidFill>
              <a:latin typeface="Verdana"/>
              <a:ea typeface="Verdana"/>
              <a:cs typeface="Verdana"/>
              <a:sym typeface="Verdana"/>
            </a:endParaRPr>
          </a:p>
          <a:p>
            <a:pPr marL="457200" lvl="0" indent="0" algn="l" rtl="0">
              <a:spcBef>
                <a:spcPts val="0"/>
              </a:spcBef>
              <a:spcAft>
                <a:spcPts val="0"/>
              </a:spcAft>
              <a:buNone/>
            </a:pPr>
            <a:endParaRPr dirty="0"/>
          </a:p>
        </p:txBody>
      </p:sp>
      <p:sp>
        <p:nvSpPr>
          <p:cNvPr id="66" name="Google Shape;66;p14"/>
          <p:cNvSpPr txBox="1"/>
          <p:nvPr/>
        </p:nvSpPr>
        <p:spPr>
          <a:xfrm>
            <a:off x="422700" y="2282840"/>
            <a:ext cx="8537100" cy="10770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Verdana"/>
              <a:buChar char="●"/>
            </a:pPr>
            <a:r>
              <a:rPr lang="en" sz="3000" b="1" dirty="0">
                <a:solidFill>
                  <a:schemeClr val="lt1"/>
                </a:solidFill>
                <a:latin typeface="Verdana"/>
                <a:ea typeface="Verdana"/>
                <a:cs typeface="Verdana"/>
                <a:sym typeface="Verdana"/>
              </a:rPr>
              <a:t>Identifying Categories &amp; knowing the rules!</a:t>
            </a:r>
            <a:endParaRPr sz="3000" b="1" dirty="0">
              <a:solidFill>
                <a:schemeClr val="lt1"/>
              </a:solidFill>
              <a:latin typeface="Verdana"/>
              <a:ea typeface="Verdana"/>
              <a:cs typeface="Verdana"/>
              <a:sym typeface="Verdana"/>
            </a:endParaRPr>
          </a:p>
          <a:p>
            <a:pPr marL="457200" lvl="0" indent="0" algn="l" rtl="0">
              <a:spcBef>
                <a:spcPts val="0"/>
              </a:spcBef>
              <a:spcAft>
                <a:spcPts val="0"/>
              </a:spcAft>
              <a:buNone/>
            </a:pPr>
            <a:endParaRPr dirty="0"/>
          </a:p>
        </p:txBody>
      </p:sp>
      <p:sp>
        <p:nvSpPr>
          <p:cNvPr id="67" name="Google Shape;67;p14"/>
          <p:cNvSpPr txBox="1"/>
          <p:nvPr/>
        </p:nvSpPr>
        <p:spPr>
          <a:xfrm>
            <a:off x="436625" y="3183270"/>
            <a:ext cx="8616900" cy="6573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Verdana"/>
              <a:buChar char="●"/>
            </a:pPr>
            <a:r>
              <a:rPr lang="en" sz="3000" b="1">
                <a:solidFill>
                  <a:schemeClr val="lt1"/>
                </a:solidFill>
                <a:latin typeface="Verdana"/>
                <a:ea typeface="Verdana"/>
                <a:cs typeface="Verdana"/>
                <a:sym typeface="Verdana"/>
              </a:rPr>
              <a:t>Finding pieces...</a:t>
            </a:r>
            <a:endParaRPr/>
          </a:p>
        </p:txBody>
      </p:sp>
      <p:sp>
        <p:nvSpPr>
          <p:cNvPr id="68" name="Google Shape;68;p14"/>
          <p:cNvSpPr txBox="1"/>
          <p:nvPr/>
        </p:nvSpPr>
        <p:spPr>
          <a:xfrm>
            <a:off x="441575" y="3666526"/>
            <a:ext cx="7346700" cy="7551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Verdana"/>
              <a:buChar char="●"/>
            </a:pPr>
            <a:r>
              <a:rPr lang="en" sz="3000" b="1" dirty="0">
                <a:solidFill>
                  <a:schemeClr val="lt1"/>
                </a:solidFill>
                <a:latin typeface="Verdana"/>
                <a:ea typeface="Verdana"/>
                <a:cs typeface="Verdana"/>
                <a:sym typeface="Verdana"/>
              </a:rPr>
              <a:t>Documentation - what is it?</a:t>
            </a:r>
            <a:endParaRPr dirty="0"/>
          </a:p>
        </p:txBody>
      </p:sp>
      <p:sp>
        <p:nvSpPr>
          <p:cNvPr id="69" name="Google Shape;69;p14"/>
          <p:cNvSpPr txBox="1"/>
          <p:nvPr/>
        </p:nvSpPr>
        <p:spPr>
          <a:xfrm>
            <a:off x="436625" y="4182137"/>
            <a:ext cx="8172900" cy="6573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1"/>
              </a:buClr>
              <a:buSzPts val="3000"/>
              <a:buFont typeface="Verdana"/>
              <a:buChar char="●"/>
            </a:pPr>
            <a:r>
              <a:rPr lang="en" sz="3000" b="1" dirty="0">
                <a:solidFill>
                  <a:schemeClr val="lt1"/>
                </a:solidFill>
                <a:latin typeface="Verdana"/>
                <a:ea typeface="Verdana"/>
                <a:cs typeface="Verdana"/>
                <a:sym typeface="Verdana"/>
              </a:rPr>
              <a:t>Contest day...</a:t>
            </a:r>
            <a:endParaRPr dirty="0"/>
          </a:p>
        </p:txBody>
      </p:sp>
    </p:spTree>
    <p:extLst>
      <p:ext uri="{BB962C8B-B14F-4D97-AF65-F5344CB8AC3E}">
        <p14:creationId xmlns:p14="http://schemas.microsoft.com/office/powerpoint/2010/main" val="3027079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10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8"/>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Verification and Documentation</a:t>
            </a:r>
            <a:endParaRPr b="1">
              <a:latin typeface="Verdana"/>
              <a:ea typeface="Verdana"/>
              <a:cs typeface="Verdana"/>
              <a:sym typeface="Verdana"/>
            </a:endParaRPr>
          </a:p>
        </p:txBody>
      </p:sp>
      <p:pic>
        <p:nvPicPr>
          <p:cNvPr id="2" name="Picture 1"/>
          <p:cNvPicPr>
            <a:picLocks noChangeAspect="1"/>
          </p:cNvPicPr>
          <p:nvPr/>
        </p:nvPicPr>
        <p:blipFill rotWithShape="1">
          <a:blip r:embed="rId3"/>
          <a:srcRect l="19019" t="41967" r="20895" b="43920"/>
          <a:stretch/>
        </p:blipFill>
        <p:spPr>
          <a:xfrm>
            <a:off x="-221575" y="1789277"/>
            <a:ext cx="9365575" cy="1662127"/>
          </a:xfrm>
          <a:prstGeom prst="rect">
            <a:avLst/>
          </a:prstGeom>
        </p:spPr>
      </p:pic>
      <p:sp>
        <p:nvSpPr>
          <p:cNvPr id="242" name="Google Shape;242;p38"/>
          <p:cNvSpPr/>
          <p:nvPr/>
        </p:nvSpPr>
        <p:spPr>
          <a:xfrm>
            <a:off x="4778240" y="2078187"/>
            <a:ext cx="2981400" cy="2505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8"/>
          <p:cNvSpPr/>
          <p:nvPr/>
        </p:nvSpPr>
        <p:spPr>
          <a:xfrm>
            <a:off x="5098000" y="2617597"/>
            <a:ext cx="978600" cy="2037000"/>
          </a:xfrm>
          <a:prstGeom prst="up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9"/>
          <p:cNvPicPr preferRelativeResize="0"/>
          <p:nvPr/>
        </p:nvPicPr>
        <p:blipFill>
          <a:blip r:embed="rId3">
            <a:alphaModFix amt="87000"/>
            <a:extLst>
              <a:ext uri="{BEBA8EAE-BF5A-486C-A8C5-ECC9F3942E4B}">
                <a14:imgProps xmlns:a14="http://schemas.microsoft.com/office/drawing/2010/main">
                  <a14:imgLayer r:embed="rId4">
                    <a14:imgEffect>
                      <a14:brightnessContrast bright="37000"/>
                    </a14:imgEffect>
                  </a14:imgLayer>
                </a14:imgProps>
              </a:ext>
            </a:extLst>
          </a:blip>
          <a:stretch>
            <a:fillRect/>
          </a:stretch>
        </p:blipFill>
        <p:spPr>
          <a:xfrm>
            <a:off x="0" y="0"/>
            <a:ext cx="9144000" cy="5143499"/>
          </a:xfrm>
          <a:prstGeom prst="rect">
            <a:avLst/>
          </a:prstGeom>
          <a:noFill/>
          <a:ln>
            <a:noFill/>
          </a:ln>
        </p:spPr>
      </p:pic>
      <p:sp>
        <p:nvSpPr>
          <p:cNvPr id="248" name="Google Shape;248;p39"/>
          <p:cNvSpPr txBox="1">
            <a:spLocks noGrp="1"/>
          </p:cNvSpPr>
          <p:nvPr>
            <p:ph type="ctrTitle"/>
          </p:nvPr>
        </p:nvSpPr>
        <p:spPr>
          <a:xfrm>
            <a:off x="282450" y="1343350"/>
            <a:ext cx="8579100" cy="327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FFFFFF"/>
                </a:solidFill>
                <a:latin typeface="Verdana"/>
                <a:ea typeface="Verdana"/>
                <a:cs typeface="Verdana"/>
                <a:sym typeface="Verdana"/>
              </a:rPr>
              <a:t>What to expect at contests</a:t>
            </a:r>
            <a:endParaRPr sz="3600" b="1">
              <a:solidFill>
                <a:srgbClr val="FFFFFF"/>
              </a:solidFill>
              <a:latin typeface="Verdana"/>
              <a:ea typeface="Verdana"/>
              <a:cs typeface="Verdana"/>
              <a:sym typeface="Verdana"/>
            </a:endParaRPr>
          </a:p>
          <a:p>
            <a:pPr marL="0" lvl="0" indent="0" algn="l" rtl="0">
              <a:spcBef>
                <a:spcPts val="0"/>
              </a:spcBef>
              <a:spcAft>
                <a:spcPts val="0"/>
              </a:spcAft>
              <a:buNone/>
            </a:pPr>
            <a:r>
              <a:rPr lang="en" sz="3600" b="1">
                <a:solidFill>
                  <a:srgbClr val="FFFFFF"/>
                </a:solidFill>
                <a:latin typeface="Verdana"/>
                <a:ea typeface="Verdana"/>
                <a:cs typeface="Verdana"/>
                <a:sym typeface="Verdana"/>
              </a:rPr>
              <a:t>	How to dress</a:t>
            </a:r>
            <a:endParaRPr sz="3600" b="1">
              <a:solidFill>
                <a:srgbClr val="FFFFFF"/>
              </a:solidFill>
              <a:latin typeface="Verdana"/>
              <a:ea typeface="Verdana"/>
              <a:cs typeface="Verdana"/>
              <a:sym typeface="Verdana"/>
            </a:endParaRPr>
          </a:p>
          <a:p>
            <a:pPr marL="0" lvl="0" indent="0" algn="l" rtl="0">
              <a:spcBef>
                <a:spcPts val="0"/>
              </a:spcBef>
              <a:spcAft>
                <a:spcPts val="0"/>
              </a:spcAft>
              <a:buNone/>
            </a:pPr>
            <a:r>
              <a:rPr lang="en" sz="3600" b="1">
                <a:solidFill>
                  <a:srgbClr val="FFFFFF"/>
                </a:solidFill>
                <a:latin typeface="Verdana"/>
                <a:ea typeface="Verdana"/>
                <a:cs typeface="Verdana"/>
                <a:sym typeface="Verdana"/>
              </a:rPr>
              <a:t>	Performance</a:t>
            </a:r>
            <a:endParaRPr sz="3600" b="1">
              <a:solidFill>
                <a:srgbClr val="FFFFFF"/>
              </a:solidFill>
              <a:latin typeface="Verdana"/>
              <a:ea typeface="Verdana"/>
              <a:cs typeface="Verdana"/>
              <a:sym typeface="Verdana"/>
            </a:endParaRPr>
          </a:p>
          <a:p>
            <a:pPr marL="0" lvl="0" indent="0" algn="l" rtl="0">
              <a:spcBef>
                <a:spcPts val="0"/>
              </a:spcBef>
              <a:spcAft>
                <a:spcPts val="0"/>
              </a:spcAft>
              <a:buNone/>
            </a:pPr>
            <a:r>
              <a:rPr lang="en" sz="3600" b="1">
                <a:solidFill>
                  <a:srgbClr val="FFFFFF"/>
                </a:solidFill>
                <a:latin typeface="Verdana"/>
                <a:ea typeface="Verdana"/>
                <a:cs typeface="Verdana"/>
                <a:sym typeface="Verdana"/>
              </a:rPr>
              <a:t>	What to bring...</a:t>
            </a:r>
            <a:endParaRPr sz="3600" b="1">
              <a:solidFill>
                <a:srgbClr val="FFFFFF"/>
              </a:solidFill>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p:nvPr/>
        </p:nvSpPr>
        <p:spPr>
          <a:xfrm>
            <a:off x="15900" y="0"/>
            <a:ext cx="9144000" cy="514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txBox="1">
            <a:spLocks noGrp="1"/>
          </p:cNvSpPr>
          <p:nvPr>
            <p:ph type="title"/>
          </p:nvPr>
        </p:nvSpPr>
        <p:spPr>
          <a:xfrm>
            <a:off x="147175" y="229075"/>
            <a:ext cx="49392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How to NOT to dress for contest...</a:t>
            </a:r>
            <a:endParaRPr/>
          </a:p>
        </p:txBody>
      </p:sp>
      <p:pic>
        <p:nvPicPr>
          <p:cNvPr id="255" name="Google Shape;255;p40"/>
          <p:cNvPicPr preferRelativeResize="0"/>
          <p:nvPr/>
        </p:nvPicPr>
        <p:blipFill rotWithShape="1">
          <a:blip r:embed="rId3">
            <a:alphaModFix/>
          </a:blip>
          <a:srcRect t="10116" r="12441" b="7436"/>
          <a:stretch/>
        </p:blipFill>
        <p:spPr>
          <a:xfrm rot="-737808">
            <a:off x="6208776" y="352288"/>
            <a:ext cx="1287703" cy="1212520"/>
          </a:xfrm>
          <a:prstGeom prst="rect">
            <a:avLst/>
          </a:prstGeom>
          <a:noFill/>
          <a:ln>
            <a:noFill/>
          </a:ln>
        </p:spPr>
      </p:pic>
      <p:pic>
        <p:nvPicPr>
          <p:cNvPr id="256" name="Google Shape;256;p40"/>
          <p:cNvPicPr preferRelativeResize="0"/>
          <p:nvPr/>
        </p:nvPicPr>
        <p:blipFill>
          <a:blip r:embed="rId4">
            <a:alphaModFix/>
          </a:blip>
          <a:stretch>
            <a:fillRect/>
          </a:stretch>
        </p:blipFill>
        <p:spPr>
          <a:xfrm rot="-681157">
            <a:off x="7435150" y="3387598"/>
            <a:ext cx="1681200" cy="1681182"/>
          </a:xfrm>
          <a:prstGeom prst="rect">
            <a:avLst/>
          </a:prstGeom>
          <a:noFill/>
          <a:ln>
            <a:noFill/>
          </a:ln>
        </p:spPr>
      </p:pic>
      <p:pic>
        <p:nvPicPr>
          <p:cNvPr id="257" name="Google Shape;257;p40"/>
          <p:cNvPicPr preferRelativeResize="0"/>
          <p:nvPr/>
        </p:nvPicPr>
        <p:blipFill rotWithShape="1">
          <a:blip r:embed="rId5">
            <a:alphaModFix/>
          </a:blip>
          <a:srcRect l="37303" t="12694" r="37437"/>
          <a:stretch/>
        </p:blipFill>
        <p:spPr>
          <a:xfrm>
            <a:off x="3889825" y="1409426"/>
            <a:ext cx="1304676" cy="3220875"/>
          </a:xfrm>
          <a:prstGeom prst="rect">
            <a:avLst/>
          </a:prstGeom>
          <a:noFill/>
          <a:ln>
            <a:noFill/>
          </a:ln>
        </p:spPr>
      </p:pic>
      <p:pic>
        <p:nvPicPr>
          <p:cNvPr id="258" name="Google Shape;258;p40"/>
          <p:cNvPicPr preferRelativeResize="0"/>
          <p:nvPr/>
        </p:nvPicPr>
        <p:blipFill rotWithShape="1">
          <a:blip r:embed="rId6">
            <a:alphaModFix/>
          </a:blip>
          <a:srcRect l="50000" b="7244"/>
          <a:stretch/>
        </p:blipFill>
        <p:spPr>
          <a:xfrm rot="468711">
            <a:off x="7521033" y="89623"/>
            <a:ext cx="1509433" cy="2792628"/>
          </a:xfrm>
          <a:prstGeom prst="rect">
            <a:avLst/>
          </a:prstGeom>
          <a:noFill/>
          <a:ln>
            <a:noFill/>
          </a:ln>
        </p:spPr>
      </p:pic>
      <p:pic>
        <p:nvPicPr>
          <p:cNvPr id="259" name="Google Shape;259;p40"/>
          <p:cNvPicPr preferRelativeResize="0"/>
          <p:nvPr/>
        </p:nvPicPr>
        <p:blipFill rotWithShape="1">
          <a:blip r:embed="rId7">
            <a:alphaModFix/>
          </a:blip>
          <a:srcRect t="35022"/>
          <a:stretch/>
        </p:blipFill>
        <p:spPr>
          <a:xfrm rot="532134">
            <a:off x="1797753" y="3883445"/>
            <a:ext cx="1716743" cy="1115460"/>
          </a:xfrm>
          <a:prstGeom prst="rect">
            <a:avLst/>
          </a:prstGeom>
          <a:noFill/>
          <a:ln>
            <a:noFill/>
          </a:ln>
        </p:spPr>
      </p:pic>
      <p:pic>
        <p:nvPicPr>
          <p:cNvPr id="260" name="Google Shape;260;p40"/>
          <p:cNvPicPr preferRelativeResize="0"/>
          <p:nvPr/>
        </p:nvPicPr>
        <p:blipFill rotWithShape="1">
          <a:blip r:embed="rId8">
            <a:alphaModFix/>
          </a:blip>
          <a:srcRect l="18740" r="24813"/>
          <a:stretch/>
        </p:blipFill>
        <p:spPr>
          <a:xfrm rot="498972">
            <a:off x="270643" y="665863"/>
            <a:ext cx="1360437" cy="2410173"/>
          </a:xfrm>
          <a:prstGeom prst="rect">
            <a:avLst/>
          </a:prstGeom>
          <a:noFill/>
          <a:ln>
            <a:noFill/>
          </a:ln>
        </p:spPr>
      </p:pic>
      <p:pic>
        <p:nvPicPr>
          <p:cNvPr id="261" name="Google Shape;261;p40"/>
          <p:cNvPicPr preferRelativeResize="0"/>
          <p:nvPr/>
        </p:nvPicPr>
        <p:blipFill rotWithShape="1">
          <a:blip r:embed="rId9">
            <a:alphaModFix/>
          </a:blip>
          <a:srcRect l="18339" r="14088"/>
          <a:stretch/>
        </p:blipFill>
        <p:spPr>
          <a:xfrm>
            <a:off x="5145725" y="125275"/>
            <a:ext cx="1177900" cy="2619375"/>
          </a:xfrm>
          <a:prstGeom prst="rect">
            <a:avLst/>
          </a:prstGeom>
          <a:noFill/>
          <a:ln>
            <a:noFill/>
          </a:ln>
        </p:spPr>
      </p:pic>
      <p:pic>
        <p:nvPicPr>
          <p:cNvPr id="262" name="Google Shape;262;p40"/>
          <p:cNvPicPr preferRelativeResize="0"/>
          <p:nvPr/>
        </p:nvPicPr>
        <p:blipFill rotWithShape="1">
          <a:blip r:embed="rId10">
            <a:alphaModFix/>
          </a:blip>
          <a:srcRect l="19745" r="12677"/>
          <a:stretch/>
        </p:blipFill>
        <p:spPr>
          <a:xfrm rot="441424">
            <a:off x="5997500" y="2348850"/>
            <a:ext cx="1177900" cy="2619375"/>
          </a:xfrm>
          <a:prstGeom prst="rect">
            <a:avLst/>
          </a:prstGeom>
          <a:noFill/>
          <a:ln>
            <a:noFill/>
          </a:ln>
        </p:spPr>
      </p:pic>
      <p:pic>
        <p:nvPicPr>
          <p:cNvPr id="263" name="Google Shape;263;p40"/>
          <p:cNvPicPr preferRelativeResize="0"/>
          <p:nvPr/>
        </p:nvPicPr>
        <p:blipFill rotWithShape="1">
          <a:blip r:embed="rId11">
            <a:alphaModFix/>
          </a:blip>
          <a:srcRect l="22064" r="19517"/>
          <a:stretch/>
        </p:blipFill>
        <p:spPr>
          <a:xfrm rot="732861">
            <a:off x="677293" y="2506693"/>
            <a:ext cx="1124038" cy="2546738"/>
          </a:xfrm>
          <a:prstGeom prst="rect">
            <a:avLst/>
          </a:prstGeom>
          <a:noFill/>
          <a:ln>
            <a:noFill/>
          </a:ln>
        </p:spPr>
      </p:pic>
      <p:pic>
        <p:nvPicPr>
          <p:cNvPr id="264" name="Google Shape;264;p40"/>
          <p:cNvPicPr preferRelativeResize="0"/>
          <p:nvPr/>
        </p:nvPicPr>
        <p:blipFill rotWithShape="1">
          <a:blip r:embed="rId12">
            <a:alphaModFix/>
          </a:blip>
          <a:srcRect l="33500" r="22506"/>
          <a:stretch/>
        </p:blipFill>
        <p:spPr>
          <a:xfrm rot="-794738">
            <a:off x="2296837" y="903700"/>
            <a:ext cx="1252049" cy="31214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1"/>
          <p:cNvSpPr/>
          <p:nvPr/>
        </p:nvSpPr>
        <p:spPr>
          <a:xfrm>
            <a:off x="0" y="0"/>
            <a:ext cx="9144000" cy="514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1"/>
          <p:cNvSpPr txBox="1">
            <a:spLocks noGrp="1"/>
          </p:cNvSpPr>
          <p:nvPr>
            <p:ph type="title"/>
          </p:nvPr>
        </p:nvSpPr>
        <p:spPr>
          <a:xfrm>
            <a:off x="147175" y="186850"/>
            <a:ext cx="8704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TO dress for contest...</a:t>
            </a:r>
            <a:endParaRPr dirty="0"/>
          </a:p>
        </p:txBody>
      </p:sp>
      <p:pic>
        <p:nvPicPr>
          <p:cNvPr id="271" name="Google Shape;271;p41"/>
          <p:cNvPicPr preferRelativeResize="0"/>
          <p:nvPr/>
        </p:nvPicPr>
        <p:blipFill rotWithShape="1">
          <a:blip r:embed="rId3">
            <a:alphaModFix/>
          </a:blip>
          <a:srcRect l="22483" r="23221"/>
          <a:stretch/>
        </p:blipFill>
        <p:spPr>
          <a:xfrm>
            <a:off x="7396775" y="330850"/>
            <a:ext cx="1531275" cy="4327225"/>
          </a:xfrm>
          <a:prstGeom prst="rect">
            <a:avLst/>
          </a:prstGeom>
          <a:noFill/>
          <a:ln>
            <a:noFill/>
          </a:ln>
        </p:spPr>
      </p:pic>
      <p:pic>
        <p:nvPicPr>
          <p:cNvPr id="272" name="Google Shape;272;p41"/>
          <p:cNvPicPr preferRelativeResize="0"/>
          <p:nvPr/>
        </p:nvPicPr>
        <p:blipFill rotWithShape="1">
          <a:blip r:embed="rId4">
            <a:alphaModFix/>
          </a:blip>
          <a:srcRect l="12955" t="702" r="16132" b="12552"/>
          <a:stretch/>
        </p:blipFill>
        <p:spPr>
          <a:xfrm>
            <a:off x="3018925" y="2592425"/>
            <a:ext cx="1757025" cy="2551074"/>
          </a:xfrm>
          <a:prstGeom prst="rect">
            <a:avLst/>
          </a:prstGeom>
          <a:noFill/>
          <a:ln>
            <a:noFill/>
          </a:ln>
        </p:spPr>
      </p:pic>
      <p:pic>
        <p:nvPicPr>
          <p:cNvPr id="273" name="Google Shape;273;p41"/>
          <p:cNvPicPr preferRelativeResize="0"/>
          <p:nvPr/>
        </p:nvPicPr>
        <p:blipFill rotWithShape="1">
          <a:blip r:embed="rId5">
            <a:alphaModFix/>
          </a:blip>
          <a:srcRect l="28594" r="27756"/>
          <a:stretch/>
        </p:blipFill>
        <p:spPr>
          <a:xfrm>
            <a:off x="147175" y="801775"/>
            <a:ext cx="1305500" cy="1533525"/>
          </a:xfrm>
          <a:prstGeom prst="rect">
            <a:avLst/>
          </a:prstGeom>
          <a:noFill/>
          <a:ln>
            <a:noFill/>
          </a:ln>
        </p:spPr>
      </p:pic>
      <p:pic>
        <p:nvPicPr>
          <p:cNvPr id="274" name="Google Shape;274;p41"/>
          <p:cNvPicPr preferRelativeResize="0"/>
          <p:nvPr/>
        </p:nvPicPr>
        <p:blipFill rotWithShape="1">
          <a:blip r:embed="rId6">
            <a:alphaModFix/>
          </a:blip>
          <a:srcRect r="78989"/>
          <a:stretch/>
        </p:blipFill>
        <p:spPr>
          <a:xfrm>
            <a:off x="1915175" y="801775"/>
            <a:ext cx="1260800" cy="3143250"/>
          </a:xfrm>
          <a:prstGeom prst="rect">
            <a:avLst/>
          </a:prstGeom>
          <a:noFill/>
          <a:ln>
            <a:noFill/>
          </a:ln>
        </p:spPr>
      </p:pic>
      <p:pic>
        <p:nvPicPr>
          <p:cNvPr id="275" name="Google Shape;275;p41"/>
          <p:cNvPicPr preferRelativeResize="0"/>
          <p:nvPr/>
        </p:nvPicPr>
        <p:blipFill rotWithShape="1">
          <a:blip r:embed="rId7">
            <a:alphaModFix/>
          </a:blip>
          <a:srcRect l="23778" r="28550"/>
          <a:stretch/>
        </p:blipFill>
        <p:spPr>
          <a:xfrm>
            <a:off x="421173" y="2377525"/>
            <a:ext cx="1260800" cy="2644663"/>
          </a:xfrm>
          <a:prstGeom prst="rect">
            <a:avLst/>
          </a:prstGeom>
          <a:noFill/>
          <a:ln>
            <a:noFill/>
          </a:ln>
        </p:spPr>
      </p:pic>
      <p:pic>
        <p:nvPicPr>
          <p:cNvPr id="276" name="Google Shape;276;p41"/>
          <p:cNvPicPr preferRelativeResize="0"/>
          <p:nvPr/>
        </p:nvPicPr>
        <p:blipFill rotWithShape="1">
          <a:blip r:embed="rId6">
            <a:alphaModFix/>
          </a:blip>
          <a:srcRect l="80716"/>
          <a:stretch/>
        </p:blipFill>
        <p:spPr>
          <a:xfrm>
            <a:off x="6758750" y="2500413"/>
            <a:ext cx="939177" cy="2551100"/>
          </a:xfrm>
          <a:prstGeom prst="rect">
            <a:avLst/>
          </a:prstGeom>
          <a:noFill/>
          <a:ln>
            <a:noFill/>
          </a:ln>
        </p:spPr>
      </p:pic>
      <p:pic>
        <p:nvPicPr>
          <p:cNvPr id="277" name="Google Shape;277;p41"/>
          <p:cNvPicPr preferRelativeResize="0"/>
          <p:nvPr/>
        </p:nvPicPr>
        <p:blipFill rotWithShape="1">
          <a:blip r:embed="rId8">
            <a:alphaModFix/>
          </a:blip>
          <a:srcRect l="26329" r="26433"/>
          <a:stretch/>
        </p:blipFill>
        <p:spPr>
          <a:xfrm>
            <a:off x="5918250" y="65150"/>
            <a:ext cx="1069463" cy="2747055"/>
          </a:xfrm>
          <a:prstGeom prst="rect">
            <a:avLst/>
          </a:prstGeom>
          <a:noFill/>
          <a:ln>
            <a:noFill/>
          </a:ln>
        </p:spPr>
      </p:pic>
      <p:pic>
        <p:nvPicPr>
          <p:cNvPr id="278" name="Google Shape;278;p41"/>
          <p:cNvPicPr preferRelativeResize="0"/>
          <p:nvPr/>
        </p:nvPicPr>
        <p:blipFill rotWithShape="1">
          <a:blip r:embed="rId9">
            <a:alphaModFix/>
          </a:blip>
          <a:srcRect l="12574" r="42405"/>
          <a:stretch/>
        </p:blipFill>
        <p:spPr>
          <a:xfrm>
            <a:off x="4283100" y="688175"/>
            <a:ext cx="1635139" cy="255107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4"/>
                                        </p:tgtEl>
                                        <p:attrNameLst>
                                          <p:attrName>style.visibility</p:attrName>
                                        </p:attrNameLst>
                                      </p:cBhvr>
                                      <p:to>
                                        <p:strVal val="visible"/>
                                      </p:to>
                                    </p:set>
                                    <p:animEffect transition="in" filter="fade">
                                      <p:cBhvr>
                                        <p:cTn id="11" dur="500"/>
                                        <p:tgtEl>
                                          <p:spTgt spid="2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8"/>
                                        </p:tgtEl>
                                        <p:attrNameLst>
                                          <p:attrName>style.visibility</p:attrName>
                                        </p:attrNameLst>
                                      </p:cBhvr>
                                      <p:to>
                                        <p:strVal val="visible"/>
                                      </p:to>
                                    </p:set>
                                    <p:animEffect transition="in" filter="fade">
                                      <p:cBhvr>
                                        <p:cTn id="16" dur="500"/>
                                        <p:tgtEl>
                                          <p:spTgt spid="27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72"/>
                                        </p:tgtEl>
                                        <p:attrNameLst>
                                          <p:attrName>style.visibility</p:attrName>
                                        </p:attrNameLst>
                                      </p:cBhvr>
                                      <p:to>
                                        <p:strVal val="visible"/>
                                      </p:to>
                                    </p:set>
                                    <p:animEffect transition="in" filter="wipe(down)">
                                      <p:cBhvr>
                                        <p:cTn id="21" dur="500"/>
                                        <p:tgtEl>
                                          <p:spTgt spid="27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5"/>
                                        </p:tgtEl>
                                        <p:attrNameLst>
                                          <p:attrName>style.visibility</p:attrName>
                                        </p:attrNameLst>
                                      </p:cBhvr>
                                      <p:to>
                                        <p:strVal val="visible"/>
                                      </p:to>
                                    </p:set>
                                    <p:animEffect transition="in" filter="fade">
                                      <p:cBhvr>
                                        <p:cTn id="26" dur="1000"/>
                                        <p:tgtEl>
                                          <p:spTgt spid="275"/>
                                        </p:tgtEl>
                                      </p:cBhvr>
                                    </p:animEffect>
                                    <p:anim calcmode="lin" valueType="num">
                                      <p:cBhvr>
                                        <p:cTn id="27" dur="1000" fill="hold"/>
                                        <p:tgtEl>
                                          <p:spTgt spid="275"/>
                                        </p:tgtEl>
                                        <p:attrNameLst>
                                          <p:attrName>ppt_x</p:attrName>
                                        </p:attrNameLst>
                                      </p:cBhvr>
                                      <p:tavLst>
                                        <p:tav tm="0">
                                          <p:val>
                                            <p:strVal val="#ppt_x"/>
                                          </p:val>
                                        </p:tav>
                                        <p:tav tm="100000">
                                          <p:val>
                                            <p:strVal val="#ppt_x"/>
                                          </p:val>
                                        </p:tav>
                                      </p:tavLst>
                                    </p:anim>
                                    <p:anim calcmode="lin" valueType="num">
                                      <p:cBhvr>
                                        <p:cTn id="28" dur="1000" fill="hold"/>
                                        <p:tgtEl>
                                          <p:spTgt spid="27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1"/>
                                        </p:tgtEl>
                                        <p:attrNameLst>
                                          <p:attrName>style.visibility</p:attrName>
                                        </p:attrNameLst>
                                      </p:cBhvr>
                                      <p:to>
                                        <p:strVal val="visible"/>
                                      </p:to>
                                    </p:set>
                                    <p:anim calcmode="lin" valueType="num">
                                      <p:cBhvr>
                                        <p:cTn id="33" dur="500" fill="hold"/>
                                        <p:tgtEl>
                                          <p:spTgt spid="271"/>
                                        </p:tgtEl>
                                        <p:attrNameLst>
                                          <p:attrName>ppt_w</p:attrName>
                                        </p:attrNameLst>
                                      </p:cBhvr>
                                      <p:tavLst>
                                        <p:tav tm="0">
                                          <p:val>
                                            <p:fltVal val="0"/>
                                          </p:val>
                                        </p:tav>
                                        <p:tav tm="100000">
                                          <p:val>
                                            <p:strVal val="#ppt_w"/>
                                          </p:val>
                                        </p:tav>
                                      </p:tavLst>
                                    </p:anim>
                                    <p:anim calcmode="lin" valueType="num">
                                      <p:cBhvr>
                                        <p:cTn id="34" dur="500" fill="hold"/>
                                        <p:tgtEl>
                                          <p:spTgt spid="271"/>
                                        </p:tgtEl>
                                        <p:attrNameLst>
                                          <p:attrName>ppt_h</p:attrName>
                                        </p:attrNameLst>
                                      </p:cBhvr>
                                      <p:tavLst>
                                        <p:tav tm="0">
                                          <p:val>
                                            <p:fltVal val="0"/>
                                          </p:val>
                                        </p:tav>
                                        <p:tav tm="100000">
                                          <p:val>
                                            <p:strVal val="#ppt_h"/>
                                          </p:val>
                                        </p:tav>
                                      </p:tavLst>
                                    </p:anim>
                                    <p:animEffect transition="in" filter="fade">
                                      <p:cBhvr>
                                        <p:cTn id="35" dur="500"/>
                                        <p:tgtEl>
                                          <p:spTgt spid="27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7"/>
                                        </p:tgtEl>
                                        <p:attrNameLst>
                                          <p:attrName>style.visibility</p:attrName>
                                        </p:attrNameLst>
                                      </p:cBhvr>
                                      <p:to>
                                        <p:strVal val="visible"/>
                                      </p:to>
                                    </p:set>
                                    <p:animEffect transition="in" filter="fade">
                                      <p:cBhvr>
                                        <p:cTn id="40" dur="500"/>
                                        <p:tgtEl>
                                          <p:spTgt spid="277"/>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276"/>
                                        </p:tgtEl>
                                        <p:attrNameLst>
                                          <p:attrName>style.visibility</p:attrName>
                                        </p:attrNameLst>
                                      </p:cBhvr>
                                      <p:to>
                                        <p:strVal val="visible"/>
                                      </p:to>
                                    </p:set>
                                    <p:animEffect transition="in" filter="wipe(down)">
                                      <p:cBhvr>
                                        <p:cTn id="45" dur="580">
                                          <p:stCondLst>
                                            <p:cond delay="0"/>
                                          </p:stCondLst>
                                        </p:cTn>
                                        <p:tgtEl>
                                          <p:spTgt spid="276"/>
                                        </p:tgtEl>
                                      </p:cBhvr>
                                    </p:animEffect>
                                    <p:anim calcmode="lin" valueType="num">
                                      <p:cBhvr>
                                        <p:cTn id="46" dur="1822" tmFilter="0,0; 0.14,0.36; 0.43,0.73; 0.71,0.91; 1.0,1.0">
                                          <p:stCondLst>
                                            <p:cond delay="0"/>
                                          </p:stCondLst>
                                        </p:cTn>
                                        <p:tgtEl>
                                          <p:spTgt spid="27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7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7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7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76"/>
                                        </p:tgtEl>
                                        <p:attrNameLst>
                                          <p:attrName>ppt_y</p:attrName>
                                        </p:attrNameLst>
                                      </p:cBhvr>
                                      <p:tavLst>
                                        <p:tav tm="0" fmla="#ppt_y-sin(pi*$)/81">
                                          <p:val>
                                            <p:fltVal val="0"/>
                                          </p:val>
                                        </p:tav>
                                        <p:tav tm="100000">
                                          <p:val>
                                            <p:fltVal val="1"/>
                                          </p:val>
                                        </p:tav>
                                      </p:tavLst>
                                    </p:anim>
                                    <p:animScale>
                                      <p:cBhvr>
                                        <p:cTn id="51" dur="26">
                                          <p:stCondLst>
                                            <p:cond delay="650"/>
                                          </p:stCondLst>
                                        </p:cTn>
                                        <p:tgtEl>
                                          <p:spTgt spid="276"/>
                                        </p:tgtEl>
                                      </p:cBhvr>
                                      <p:to x="100000" y="60000"/>
                                    </p:animScale>
                                    <p:animScale>
                                      <p:cBhvr>
                                        <p:cTn id="52" dur="166" decel="50000">
                                          <p:stCondLst>
                                            <p:cond delay="676"/>
                                          </p:stCondLst>
                                        </p:cTn>
                                        <p:tgtEl>
                                          <p:spTgt spid="276"/>
                                        </p:tgtEl>
                                      </p:cBhvr>
                                      <p:to x="100000" y="100000"/>
                                    </p:animScale>
                                    <p:animScale>
                                      <p:cBhvr>
                                        <p:cTn id="53" dur="26">
                                          <p:stCondLst>
                                            <p:cond delay="1312"/>
                                          </p:stCondLst>
                                        </p:cTn>
                                        <p:tgtEl>
                                          <p:spTgt spid="276"/>
                                        </p:tgtEl>
                                      </p:cBhvr>
                                      <p:to x="100000" y="80000"/>
                                    </p:animScale>
                                    <p:animScale>
                                      <p:cBhvr>
                                        <p:cTn id="54" dur="166" decel="50000">
                                          <p:stCondLst>
                                            <p:cond delay="1338"/>
                                          </p:stCondLst>
                                        </p:cTn>
                                        <p:tgtEl>
                                          <p:spTgt spid="276"/>
                                        </p:tgtEl>
                                      </p:cBhvr>
                                      <p:to x="100000" y="100000"/>
                                    </p:animScale>
                                    <p:animScale>
                                      <p:cBhvr>
                                        <p:cTn id="55" dur="26">
                                          <p:stCondLst>
                                            <p:cond delay="1642"/>
                                          </p:stCondLst>
                                        </p:cTn>
                                        <p:tgtEl>
                                          <p:spTgt spid="276"/>
                                        </p:tgtEl>
                                      </p:cBhvr>
                                      <p:to x="100000" y="90000"/>
                                    </p:animScale>
                                    <p:animScale>
                                      <p:cBhvr>
                                        <p:cTn id="56" dur="166" decel="50000">
                                          <p:stCondLst>
                                            <p:cond delay="1668"/>
                                          </p:stCondLst>
                                        </p:cTn>
                                        <p:tgtEl>
                                          <p:spTgt spid="276"/>
                                        </p:tgtEl>
                                      </p:cBhvr>
                                      <p:to x="100000" y="100000"/>
                                    </p:animScale>
                                    <p:animScale>
                                      <p:cBhvr>
                                        <p:cTn id="57" dur="26">
                                          <p:stCondLst>
                                            <p:cond delay="1808"/>
                                          </p:stCondLst>
                                        </p:cTn>
                                        <p:tgtEl>
                                          <p:spTgt spid="276"/>
                                        </p:tgtEl>
                                      </p:cBhvr>
                                      <p:to x="100000" y="95000"/>
                                    </p:animScale>
                                    <p:animScale>
                                      <p:cBhvr>
                                        <p:cTn id="58" dur="166" decel="50000">
                                          <p:stCondLst>
                                            <p:cond delay="1834"/>
                                          </p:stCondLst>
                                        </p:cTn>
                                        <p:tgtEl>
                                          <p:spTgt spid="27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273"/>
                                        </p:tgtEl>
                                      </p:cBhvr>
                                    </p:animEffect>
                                    <p:set>
                                      <p:cBhvr>
                                        <p:cTn id="63" dur="1" fill="hold">
                                          <p:stCondLst>
                                            <p:cond delay="499"/>
                                          </p:stCondLst>
                                        </p:cTn>
                                        <p:tgtEl>
                                          <p:spTgt spid="2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2"/>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2"/>
          <p:cNvSpPr txBox="1">
            <a:spLocks noGrp="1"/>
          </p:cNvSpPr>
          <p:nvPr>
            <p:ph type="title"/>
          </p:nvPr>
        </p:nvSpPr>
        <p:spPr>
          <a:xfrm>
            <a:off x="162500" y="146725"/>
            <a:ext cx="872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Oral Interpretation requires a manuscript</a:t>
            </a:r>
            <a:endParaRPr b="1">
              <a:latin typeface="Verdana"/>
              <a:ea typeface="Verdana"/>
              <a:cs typeface="Verdana"/>
              <a:sym typeface="Verdana"/>
            </a:endParaRPr>
          </a:p>
        </p:txBody>
      </p:sp>
      <p:sp>
        <p:nvSpPr>
          <p:cNvPr id="285" name="Google Shape;285;p42"/>
          <p:cNvSpPr txBox="1">
            <a:spLocks noGrp="1"/>
          </p:cNvSpPr>
          <p:nvPr>
            <p:ph type="body" idx="1"/>
          </p:nvPr>
        </p:nvSpPr>
        <p:spPr>
          <a:xfrm>
            <a:off x="113425" y="767575"/>
            <a:ext cx="8804700" cy="428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Verdana"/>
                <a:ea typeface="Verdana"/>
                <a:cs typeface="Verdana"/>
                <a:sym typeface="Verdana"/>
              </a:rPr>
              <a:t>Unlike actors on stage, the interpreter is creating a believable performance through </a:t>
            </a:r>
            <a:r>
              <a:rPr lang="en" b="1">
                <a:latin typeface="Verdana"/>
                <a:ea typeface="Verdana"/>
                <a:cs typeface="Verdana"/>
                <a:sym typeface="Verdana"/>
              </a:rPr>
              <a:t>suggestion </a:t>
            </a:r>
            <a:r>
              <a:rPr lang="en">
                <a:latin typeface="Verdana"/>
                <a:ea typeface="Verdana"/>
                <a:cs typeface="Verdana"/>
                <a:sym typeface="Verdana"/>
              </a:rPr>
              <a:t>using only voice, focus, and posture to distinguish characters. Work to create a believable performance interpreting the author’s message in your performance. </a:t>
            </a:r>
            <a:endParaRPr>
              <a:latin typeface="Verdana"/>
              <a:ea typeface="Verdana"/>
              <a:cs typeface="Verdana"/>
              <a:sym typeface="Verdana"/>
            </a:endParaRPr>
          </a:p>
          <a:p>
            <a:pPr marL="0" lvl="0" indent="0" algn="l" rtl="0">
              <a:spcBef>
                <a:spcPts val="1600"/>
              </a:spcBef>
              <a:spcAft>
                <a:spcPts val="0"/>
              </a:spcAft>
              <a:buNone/>
            </a:pPr>
            <a:r>
              <a:rPr lang="en">
                <a:latin typeface="Verdana"/>
                <a:ea typeface="Verdana"/>
                <a:cs typeface="Verdana"/>
                <a:sym typeface="Verdana"/>
              </a:rPr>
              <a:t>You must use a physical manuscript to keep the focus on the literature. </a:t>
            </a:r>
            <a:r>
              <a:rPr lang="en" b="1">
                <a:latin typeface="Verdana"/>
                <a:ea typeface="Verdana"/>
                <a:cs typeface="Verdana"/>
                <a:sym typeface="Verdana"/>
              </a:rPr>
              <a:t>Do NOT hold the manuscript and never use it</a:t>
            </a:r>
            <a:r>
              <a:rPr lang="en">
                <a:latin typeface="Verdana"/>
                <a:ea typeface="Verdana"/>
                <a:cs typeface="Verdana"/>
                <a:sym typeface="Verdana"/>
              </a:rPr>
              <a:t>. Look down “in character” and at “appropriate times”. </a:t>
            </a:r>
            <a:endParaRPr>
              <a:latin typeface="Verdana"/>
              <a:ea typeface="Verdana"/>
              <a:cs typeface="Verdana"/>
              <a:sym typeface="Verdana"/>
            </a:endParaRPr>
          </a:p>
          <a:p>
            <a:pPr marL="0" lvl="0" indent="0" algn="l" rtl="0">
              <a:spcBef>
                <a:spcPts val="1600"/>
              </a:spcBef>
              <a:spcAft>
                <a:spcPts val="1600"/>
              </a:spcAft>
              <a:buNone/>
            </a:pPr>
            <a:r>
              <a:rPr lang="en">
                <a:latin typeface="Verdana"/>
                <a:ea typeface="Verdana"/>
                <a:cs typeface="Verdana"/>
                <a:sym typeface="Verdana"/>
              </a:rPr>
              <a:t>Find the right use of “body and movement” in your performance. </a:t>
            </a:r>
            <a:r>
              <a:rPr lang="en" u="sng">
                <a:latin typeface="Verdana"/>
                <a:ea typeface="Verdana"/>
                <a:cs typeface="Verdana"/>
                <a:sym typeface="Verdana"/>
              </a:rPr>
              <a:t>There is no imaginary box,</a:t>
            </a:r>
            <a:r>
              <a:rPr lang="en">
                <a:latin typeface="Verdana"/>
                <a:ea typeface="Verdana"/>
                <a:cs typeface="Verdana"/>
                <a:sym typeface="Verdana"/>
              </a:rPr>
              <a:t> but make sure your choices in gesture, posture, and place-to-place movement add to the literature in a believable and motivated way. Make your literature come to life with the words you are speaking. </a:t>
            </a:r>
            <a:endParaRPr b="1">
              <a:latin typeface="Verdana"/>
              <a:ea typeface="Verdana"/>
              <a:cs typeface="Verdana"/>
              <a:sym typeface="Verdan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
                                        </p:tgtEl>
                                        <p:attrNameLst>
                                          <p:attrName>style.visibility</p:attrName>
                                        </p:attrNameLst>
                                      </p:cBhvr>
                                      <p:to>
                                        <p:strVal val="visible"/>
                                      </p:to>
                                    </p:set>
                                    <p:animEffect transition="in" filter="fade">
                                      <p:cBhvr>
                                        <p:cTn id="12"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4"/>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Performance</a:t>
            </a:r>
            <a:endParaRPr b="1" dirty="0">
              <a:latin typeface="Verdana"/>
              <a:ea typeface="Verdana"/>
              <a:cs typeface="Verdana"/>
              <a:sym typeface="Verdana"/>
            </a:endParaRPr>
          </a:p>
        </p:txBody>
      </p:sp>
      <p:sp>
        <p:nvSpPr>
          <p:cNvPr id="299" name="Google Shape;299;p44"/>
          <p:cNvSpPr txBox="1"/>
          <p:nvPr/>
        </p:nvSpPr>
        <p:spPr>
          <a:xfrm>
            <a:off x="113425" y="731250"/>
            <a:ext cx="8873400" cy="43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How to hold your binder?</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The “L” or the “V”</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Don’t hold a dying swan</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Introduction - “Diamond”</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Preparing your binder…</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5 ½” x 8 ½” black binder 3 ring binder (1” bind)</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Clear sleeves</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Card stock</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Formatting your pages</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r>
              <a:rPr lang="en" sz="1800" dirty="0">
                <a:solidFill>
                  <a:schemeClr val="dk1"/>
                </a:solidFill>
                <a:latin typeface="Verdana"/>
                <a:ea typeface="Verdana"/>
                <a:cs typeface="Verdana"/>
                <a:sym typeface="Verdana"/>
              </a:rPr>
              <a:t>Practice page turns</a:t>
            </a: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i="1" dirty="0"/>
          </a:p>
        </p:txBody>
      </p:sp>
      <p:sp>
        <p:nvSpPr>
          <p:cNvPr id="300" name="Google Shape;300;p44"/>
          <p:cNvSpPr txBox="1"/>
          <p:nvPr/>
        </p:nvSpPr>
        <p:spPr>
          <a:xfrm rot="-962543">
            <a:off x="4793178" y="1501325"/>
            <a:ext cx="2531586" cy="4176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Verdana"/>
                <a:ea typeface="Verdana"/>
                <a:cs typeface="Verdana"/>
                <a:sym typeface="Verdana"/>
              </a:rPr>
              <a:t>DEMONSTRATION</a:t>
            </a:r>
            <a:endParaRPr sz="1800" b="1" dirty="0">
              <a:latin typeface="Verdana"/>
              <a:ea typeface="Verdana"/>
              <a:cs typeface="Verdana"/>
              <a:sym typeface="Verdana"/>
            </a:endParaRPr>
          </a:p>
        </p:txBody>
      </p:sp>
      <p:sp>
        <p:nvSpPr>
          <p:cNvPr id="2" name="Rectangle 1"/>
          <p:cNvSpPr/>
          <p:nvPr/>
        </p:nvSpPr>
        <p:spPr>
          <a:xfrm>
            <a:off x="2977042" y="3389174"/>
            <a:ext cx="5878533" cy="1754326"/>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Jada Wise</a:t>
            </a:r>
          </a:p>
          <a:p>
            <a:pPr algn="ctr"/>
            <a:r>
              <a:rPr lang="en-US" sz="5400" b="1" dirty="0" smtClean="0">
                <a:ln w="22225">
                  <a:solidFill>
                    <a:schemeClr val="accent2"/>
                  </a:solidFill>
                  <a:prstDash val="solid"/>
                </a:ln>
                <a:solidFill>
                  <a:schemeClr val="accent2">
                    <a:lumMod val="40000"/>
                    <a:lumOff val="60000"/>
                  </a:schemeClr>
                </a:solidFill>
              </a:rPr>
              <a:t>Mart High School</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99"/>
                                        </p:tgtEl>
                                        <p:attrNameLst>
                                          <p:attrName>style.visibility</p:attrName>
                                        </p:attrNameLst>
                                      </p:cBhvr>
                                      <p:to>
                                        <p:strVal val="visible"/>
                                      </p:to>
                                    </p:set>
                                    <p:animEffect transition="in" filter="fade">
                                      <p:cBhvr>
                                        <p:cTn id="11" dur="500"/>
                                        <p:tgtEl>
                                          <p:spTgt spid="29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00"/>
                                        </p:tgtEl>
                                        <p:attrNameLst>
                                          <p:attrName>style.visibility</p:attrName>
                                        </p:attrNameLst>
                                      </p:cBhvr>
                                      <p:to>
                                        <p:strVal val="visible"/>
                                      </p:to>
                                    </p:set>
                                    <p:anim calcmode="lin" valueType="num">
                                      <p:cBhvr additive="base">
                                        <p:cTn id="16" dur="500" fill="hold"/>
                                        <p:tgtEl>
                                          <p:spTgt spid="300"/>
                                        </p:tgtEl>
                                        <p:attrNameLst>
                                          <p:attrName>ppt_x</p:attrName>
                                        </p:attrNameLst>
                                      </p:cBhvr>
                                      <p:tavLst>
                                        <p:tav tm="0">
                                          <p:val>
                                            <p:strVal val="#ppt_x"/>
                                          </p:val>
                                        </p:tav>
                                        <p:tav tm="100000">
                                          <p:val>
                                            <p:strVal val="#ppt_x"/>
                                          </p:val>
                                        </p:tav>
                                      </p:tavLst>
                                    </p:anim>
                                    <p:anim calcmode="lin" valueType="num">
                                      <p:cBhvr additive="base">
                                        <p:cTn id="17" dur="500" fill="hold"/>
                                        <p:tgtEl>
                                          <p:spTgt spid="30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P spid="299" grpId="0"/>
      <p:bldP spid="30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3"/>
          <p:cNvSpPr txBox="1">
            <a:spLocks noGrp="1"/>
          </p:cNvSpPr>
          <p:nvPr>
            <p:ph type="title"/>
          </p:nvPr>
        </p:nvSpPr>
        <p:spPr>
          <a:xfrm>
            <a:off x="113425" y="117775"/>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Performance</a:t>
            </a:r>
            <a:endParaRPr b="1">
              <a:latin typeface="Verdana"/>
              <a:ea typeface="Verdana"/>
              <a:cs typeface="Verdana"/>
              <a:sym typeface="Verdana"/>
            </a:endParaRPr>
          </a:p>
        </p:txBody>
      </p:sp>
      <p:sp>
        <p:nvSpPr>
          <p:cNvPr id="292" name="Google Shape;292;p43"/>
          <p:cNvSpPr txBox="1"/>
          <p:nvPr/>
        </p:nvSpPr>
        <p:spPr>
          <a:xfrm>
            <a:off x="113425" y="655050"/>
            <a:ext cx="8873400" cy="43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Verdana"/>
                <a:ea typeface="Verdana"/>
                <a:cs typeface="Verdana"/>
                <a:sym typeface="Verdana"/>
              </a:rPr>
              <a:t>Be Prepared!</a:t>
            </a:r>
            <a:endParaRPr sz="1800">
              <a:solidFill>
                <a:schemeClr val="dk1"/>
              </a:solidFill>
              <a:latin typeface="Verdana"/>
              <a:ea typeface="Verdana"/>
              <a:cs typeface="Verdana"/>
              <a:sym typeface="Verdana"/>
            </a:endParaRPr>
          </a:p>
          <a:p>
            <a:pPr marL="0" lvl="0" indent="457200" algn="l" rtl="0">
              <a:spcBef>
                <a:spcPts val="0"/>
              </a:spcBef>
              <a:spcAft>
                <a:spcPts val="0"/>
              </a:spcAft>
              <a:buNone/>
            </a:pPr>
            <a:r>
              <a:rPr lang="en" sz="1800">
                <a:solidFill>
                  <a:schemeClr val="dk1"/>
                </a:solidFill>
                <a:latin typeface="Verdana"/>
                <a:ea typeface="Verdana"/>
                <a:cs typeface="Verdana"/>
                <a:sym typeface="Verdana"/>
              </a:rPr>
              <a:t>Practice Performance and time your performance.</a:t>
            </a:r>
            <a:endParaRPr sz="1800">
              <a:solidFill>
                <a:schemeClr val="dk1"/>
              </a:solidFill>
              <a:latin typeface="Verdana"/>
              <a:ea typeface="Verdana"/>
              <a:cs typeface="Verdana"/>
              <a:sym typeface="Verdana"/>
            </a:endParaRPr>
          </a:p>
          <a:p>
            <a:pPr marL="0" lvl="0" indent="457200" algn="l" rtl="0">
              <a:spcBef>
                <a:spcPts val="0"/>
              </a:spcBef>
              <a:spcAft>
                <a:spcPts val="0"/>
              </a:spcAft>
              <a:buNone/>
            </a:pPr>
            <a:r>
              <a:rPr lang="en" sz="1800">
                <a:solidFill>
                  <a:schemeClr val="dk1"/>
                </a:solidFill>
                <a:latin typeface="Verdana"/>
                <a:ea typeface="Verdana"/>
                <a:cs typeface="Verdana"/>
                <a:sym typeface="Verdana"/>
              </a:rPr>
              <a:t>Vocal Warm-ups and water are a great idea before your round.</a:t>
            </a:r>
            <a:endParaRPr sz="1800">
              <a:solidFill>
                <a:schemeClr val="dk1"/>
              </a:solidFill>
              <a:latin typeface="Verdana"/>
              <a:ea typeface="Verdana"/>
              <a:cs typeface="Verdana"/>
              <a:sym typeface="Verdana"/>
            </a:endParaRPr>
          </a:p>
          <a:p>
            <a:pPr marL="457200" lvl="0" indent="0" algn="l" rtl="0">
              <a:spcBef>
                <a:spcPts val="0"/>
              </a:spcBef>
              <a:spcAft>
                <a:spcPts val="0"/>
              </a:spcAft>
              <a:buNone/>
            </a:pPr>
            <a:r>
              <a:rPr lang="en" sz="1800">
                <a:solidFill>
                  <a:schemeClr val="dk1"/>
                </a:solidFill>
                <a:latin typeface="Verdana"/>
                <a:ea typeface="Verdana"/>
                <a:cs typeface="Verdana"/>
                <a:sym typeface="Verdana"/>
              </a:rPr>
              <a:t>Know which piece is to be performed, remove everything else from your binder.</a:t>
            </a:r>
            <a:endParaRPr sz="1800">
              <a:solidFill>
                <a:schemeClr val="dk1"/>
              </a:solidFill>
              <a:latin typeface="Verdana"/>
              <a:ea typeface="Verdana"/>
              <a:cs typeface="Verdana"/>
              <a:sym typeface="Verdana"/>
            </a:endParaRPr>
          </a:p>
          <a:p>
            <a:pPr marL="457200" lvl="0" indent="0" algn="l" rtl="0">
              <a:spcBef>
                <a:spcPts val="0"/>
              </a:spcBef>
              <a:spcAft>
                <a:spcPts val="0"/>
              </a:spcAft>
              <a:buNone/>
            </a:pPr>
            <a:r>
              <a:rPr lang="en" sz="1800">
                <a:solidFill>
                  <a:schemeClr val="dk1"/>
                </a:solidFill>
                <a:latin typeface="Verdana"/>
                <a:ea typeface="Verdana"/>
                <a:cs typeface="Verdana"/>
                <a:sym typeface="Verdana"/>
              </a:rPr>
              <a:t>Memorized introduction!</a:t>
            </a:r>
            <a:endParaRPr sz="1800">
              <a:solidFill>
                <a:schemeClr val="dk1"/>
              </a:solidFill>
              <a:latin typeface="Verdana"/>
              <a:ea typeface="Verdana"/>
              <a:cs typeface="Verdana"/>
              <a:sym typeface="Verdana"/>
            </a:endParaRPr>
          </a:p>
          <a:p>
            <a:pPr marL="0" lvl="0" indent="0" algn="l" rtl="0">
              <a:spcBef>
                <a:spcPts val="0"/>
              </a:spcBef>
              <a:spcAft>
                <a:spcPts val="0"/>
              </a:spcAft>
              <a:buNone/>
            </a:pPr>
            <a:r>
              <a:rPr lang="en" sz="1800">
                <a:solidFill>
                  <a:schemeClr val="dk1"/>
                </a:solidFill>
                <a:latin typeface="Verdana"/>
                <a:ea typeface="Verdana"/>
                <a:cs typeface="Verdana"/>
                <a:sym typeface="Verdana"/>
              </a:rPr>
              <a:t>Be Polite!	</a:t>
            </a:r>
            <a:endParaRPr sz="1800">
              <a:solidFill>
                <a:schemeClr val="dk1"/>
              </a:solidFill>
              <a:latin typeface="Verdana"/>
              <a:ea typeface="Verdana"/>
              <a:cs typeface="Verdana"/>
              <a:sym typeface="Verdana"/>
            </a:endParaRPr>
          </a:p>
          <a:p>
            <a:pPr marL="0" lvl="0" indent="457200" algn="l" rtl="0">
              <a:spcBef>
                <a:spcPts val="0"/>
              </a:spcBef>
              <a:spcAft>
                <a:spcPts val="0"/>
              </a:spcAft>
              <a:buNone/>
            </a:pPr>
            <a:r>
              <a:rPr lang="en" sz="1800">
                <a:solidFill>
                  <a:schemeClr val="dk1"/>
                </a:solidFill>
                <a:latin typeface="Verdana"/>
                <a:ea typeface="Verdana"/>
                <a:cs typeface="Verdana"/>
                <a:sym typeface="Verdana"/>
              </a:rPr>
              <a:t>Do not enter a room without a judge present.</a:t>
            </a:r>
            <a:endParaRPr sz="1800">
              <a:solidFill>
                <a:schemeClr val="dk1"/>
              </a:solidFill>
              <a:latin typeface="Verdana"/>
              <a:ea typeface="Verdana"/>
              <a:cs typeface="Verdana"/>
              <a:sym typeface="Verdana"/>
            </a:endParaRPr>
          </a:p>
          <a:p>
            <a:pPr marL="0" lvl="0" indent="457200" algn="l" rtl="0">
              <a:spcBef>
                <a:spcPts val="0"/>
              </a:spcBef>
              <a:spcAft>
                <a:spcPts val="0"/>
              </a:spcAft>
              <a:buNone/>
            </a:pPr>
            <a:r>
              <a:rPr lang="en" sz="1800">
                <a:solidFill>
                  <a:schemeClr val="dk1"/>
                </a:solidFill>
                <a:latin typeface="Verdana"/>
                <a:ea typeface="Verdana"/>
                <a:cs typeface="Verdana"/>
                <a:sym typeface="Verdana"/>
              </a:rPr>
              <a:t>Be respectful of other performers.</a:t>
            </a:r>
            <a:endParaRPr sz="1800">
              <a:solidFill>
                <a:schemeClr val="dk1"/>
              </a:solidFill>
              <a:latin typeface="Verdana"/>
              <a:ea typeface="Verdana"/>
              <a:cs typeface="Verdana"/>
              <a:sym typeface="Verdana"/>
            </a:endParaRPr>
          </a:p>
          <a:p>
            <a:pPr marL="0" lvl="0" indent="457200" algn="l" rtl="0">
              <a:spcBef>
                <a:spcPts val="0"/>
              </a:spcBef>
              <a:spcAft>
                <a:spcPts val="0"/>
              </a:spcAft>
              <a:buNone/>
            </a:pPr>
            <a:r>
              <a:rPr lang="en" sz="1800">
                <a:solidFill>
                  <a:schemeClr val="dk1"/>
                </a:solidFill>
                <a:latin typeface="Verdana"/>
                <a:ea typeface="Verdana"/>
                <a:cs typeface="Verdana"/>
                <a:sym typeface="Verdana"/>
              </a:rPr>
              <a:t>Do not talk during or between performances.</a:t>
            </a:r>
            <a:endParaRPr sz="1800">
              <a:solidFill>
                <a:schemeClr val="dk1"/>
              </a:solidFill>
              <a:latin typeface="Verdana"/>
              <a:ea typeface="Verdana"/>
              <a:cs typeface="Verdana"/>
              <a:sym typeface="Verdana"/>
            </a:endParaRPr>
          </a:p>
          <a:p>
            <a:pPr marL="457200" lvl="0" indent="0" algn="l" rtl="0">
              <a:spcBef>
                <a:spcPts val="0"/>
              </a:spcBef>
              <a:spcAft>
                <a:spcPts val="0"/>
              </a:spcAft>
              <a:buNone/>
            </a:pPr>
            <a:r>
              <a:rPr lang="en" sz="1800">
                <a:solidFill>
                  <a:schemeClr val="dk1"/>
                </a:solidFill>
                <a:latin typeface="Verdana"/>
                <a:ea typeface="Verdana"/>
                <a:cs typeface="Verdana"/>
                <a:sym typeface="Verdana"/>
              </a:rPr>
              <a:t>Do NOT be on your phone, give it to your coach or turn it off and put it away.</a:t>
            </a:r>
            <a:endParaRPr sz="1800">
              <a:solidFill>
                <a:schemeClr val="dk1"/>
              </a:solidFill>
              <a:latin typeface="Verdana"/>
              <a:ea typeface="Verdana"/>
              <a:cs typeface="Verdana"/>
              <a:sym typeface="Verdana"/>
            </a:endParaRPr>
          </a:p>
          <a:p>
            <a:pPr marL="457200" lvl="0" indent="0" algn="l" rtl="0">
              <a:spcBef>
                <a:spcPts val="0"/>
              </a:spcBef>
              <a:spcAft>
                <a:spcPts val="0"/>
              </a:spcAft>
              <a:buNone/>
            </a:pPr>
            <a:r>
              <a:rPr lang="en" sz="1800">
                <a:solidFill>
                  <a:schemeClr val="dk1"/>
                </a:solidFill>
                <a:latin typeface="Verdana"/>
                <a:ea typeface="Verdana"/>
                <a:cs typeface="Verdana"/>
                <a:sym typeface="Verdana"/>
              </a:rPr>
              <a:t>Thank your judges for judging.</a:t>
            </a:r>
            <a:endParaRPr sz="1800">
              <a:solidFill>
                <a:schemeClr val="dk1"/>
              </a:solidFill>
              <a:latin typeface="Verdana"/>
              <a:ea typeface="Verdana"/>
              <a:cs typeface="Verdana"/>
              <a:sym typeface="Verdana"/>
            </a:endParaRPr>
          </a:p>
          <a:p>
            <a:pPr marL="0" lvl="0" indent="0" algn="l" rtl="0">
              <a:spcBef>
                <a:spcPts val="0"/>
              </a:spcBef>
              <a:spcAft>
                <a:spcPts val="0"/>
              </a:spcAft>
              <a:buNone/>
            </a:pPr>
            <a:r>
              <a:rPr lang="en" sz="1800">
                <a:solidFill>
                  <a:schemeClr val="dk1"/>
                </a:solidFill>
                <a:latin typeface="Verdana"/>
                <a:ea typeface="Verdana"/>
                <a:cs typeface="Verdana"/>
                <a:sym typeface="Verdana"/>
              </a:rPr>
              <a:t>Be Prompt!</a:t>
            </a:r>
            <a:endParaRPr sz="1800">
              <a:solidFill>
                <a:schemeClr val="dk1"/>
              </a:solidFill>
              <a:latin typeface="Verdana"/>
              <a:ea typeface="Verdana"/>
              <a:cs typeface="Verdana"/>
              <a:sym typeface="Verdana"/>
            </a:endParaRPr>
          </a:p>
          <a:p>
            <a:pPr marL="0" lvl="0" indent="0" algn="l" rtl="0">
              <a:spcBef>
                <a:spcPts val="0"/>
              </a:spcBef>
              <a:spcAft>
                <a:spcPts val="0"/>
              </a:spcAft>
              <a:buNone/>
            </a:pPr>
            <a:r>
              <a:rPr lang="en" sz="1800">
                <a:solidFill>
                  <a:schemeClr val="dk1"/>
                </a:solidFill>
                <a:latin typeface="Verdana"/>
                <a:ea typeface="Verdana"/>
                <a:cs typeface="Verdana"/>
                <a:sym typeface="Verdana"/>
              </a:rPr>
              <a:t>	Be at your room before the round should start.</a:t>
            </a:r>
            <a:endParaRPr sz="1800">
              <a:solidFill>
                <a:schemeClr val="dk1"/>
              </a:solidFill>
              <a:latin typeface="Verdana"/>
              <a:ea typeface="Verdana"/>
              <a:cs typeface="Verdana"/>
              <a:sym typeface="Verdana"/>
            </a:endParaRPr>
          </a:p>
          <a:p>
            <a:pPr marL="0" lvl="0" indent="0" algn="l" rtl="0">
              <a:spcBef>
                <a:spcPts val="0"/>
              </a:spcBef>
              <a:spcAft>
                <a:spcPts val="0"/>
              </a:spcAft>
              <a:buNone/>
            </a:pPr>
            <a:endParaRPr sz="1800">
              <a:solidFill>
                <a:schemeClr val="dk1"/>
              </a:solidFill>
              <a:latin typeface="Verdana"/>
              <a:ea typeface="Verdana"/>
              <a:cs typeface="Verdana"/>
              <a:sym typeface="Verdana"/>
            </a:endParaRPr>
          </a:p>
          <a:p>
            <a:pPr marL="0" lvl="0" indent="0" algn="l" rtl="0">
              <a:spcBef>
                <a:spcPts val="0"/>
              </a:spcBef>
              <a:spcAft>
                <a:spcPts val="0"/>
              </a:spcAft>
              <a:buNone/>
            </a:pPr>
            <a:endParaRPr sz="1800">
              <a:solidFill>
                <a:schemeClr val="dk1"/>
              </a:solidFill>
              <a:latin typeface="Verdana"/>
              <a:ea typeface="Verdana"/>
              <a:cs typeface="Verdana"/>
              <a:sym typeface="Verdana"/>
            </a:endParaRPr>
          </a:p>
          <a:p>
            <a:pPr marL="0" lvl="0" indent="0" algn="l" rtl="0">
              <a:spcBef>
                <a:spcPts val="0"/>
              </a:spcBef>
              <a:spcAft>
                <a:spcPts val="0"/>
              </a:spcAft>
              <a:buNone/>
            </a:pPr>
            <a:endParaRPr i="1"/>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5"/>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What to bring to contest</a:t>
            </a:r>
            <a:endParaRPr b="1" dirty="0">
              <a:latin typeface="Verdana"/>
              <a:ea typeface="Verdana"/>
              <a:cs typeface="Verdana"/>
              <a:sym typeface="Verdana"/>
            </a:endParaRPr>
          </a:p>
        </p:txBody>
      </p:sp>
      <p:sp>
        <p:nvSpPr>
          <p:cNvPr id="307" name="Google Shape;307;p45"/>
          <p:cNvSpPr txBox="1"/>
          <p:nvPr/>
        </p:nvSpPr>
        <p:spPr>
          <a:xfrm>
            <a:off x="175975" y="682350"/>
            <a:ext cx="8873400" cy="38967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1"/>
              </a:buClr>
              <a:buSzPts val="1800"/>
              <a:buFont typeface="Verdana"/>
              <a:buChar char="●"/>
            </a:pPr>
            <a:r>
              <a:rPr lang="en" sz="1800" b="1" dirty="0">
                <a:solidFill>
                  <a:schemeClr val="dk1"/>
                </a:solidFill>
                <a:latin typeface="Verdana"/>
                <a:ea typeface="Verdana"/>
                <a:cs typeface="Verdana"/>
                <a:sym typeface="Verdana"/>
              </a:rPr>
              <a:t>YOUR BINDER -- with your pieces </a:t>
            </a:r>
            <a:endParaRPr sz="1800" b="1" dirty="0">
              <a:solidFill>
                <a:schemeClr val="dk1"/>
              </a:solidFill>
              <a:latin typeface="Verdana"/>
              <a:ea typeface="Verdana"/>
              <a:cs typeface="Verdana"/>
              <a:sym typeface="Verdana"/>
            </a:endParaRPr>
          </a:p>
          <a:p>
            <a:pPr marL="457200" lvl="0" indent="-342900" algn="l" rtl="0">
              <a:lnSpc>
                <a:spcPct val="150000"/>
              </a:lnSpc>
              <a:spcBef>
                <a:spcPts val="0"/>
              </a:spcBef>
              <a:spcAft>
                <a:spcPts val="0"/>
              </a:spcAft>
              <a:buClr>
                <a:schemeClr val="dk1"/>
              </a:buClr>
              <a:buSzPts val="1800"/>
              <a:buFont typeface="Verdana"/>
              <a:buChar char="●"/>
            </a:pPr>
            <a:r>
              <a:rPr lang="en" sz="1800" b="1" dirty="0">
                <a:solidFill>
                  <a:schemeClr val="dk1"/>
                </a:solidFill>
                <a:latin typeface="Verdana"/>
                <a:ea typeface="Verdana"/>
                <a:cs typeface="Verdana"/>
                <a:sym typeface="Verdana"/>
              </a:rPr>
              <a:t>Hard copies of pieces (for documentation)</a:t>
            </a:r>
            <a:endParaRPr sz="1800" b="1" dirty="0">
              <a:solidFill>
                <a:schemeClr val="dk1"/>
              </a:solidFill>
              <a:latin typeface="Verdana"/>
              <a:ea typeface="Verdana"/>
              <a:cs typeface="Verdana"/>
              <a:sym typeface="Verdana"/>
            </a:endParaRPr>
          </a:p>
          <a:p>
            <a:pPr marL="457200" lvl="0" indent="-342900" algn="l" rtl="0">
              <a:lnSpc>
                <a:spcPct val="150000"/>
              </a:lnSpc>
              <a:spcBef>
                <a:spcPts val="0"/>
              </a:spcBef>
              <a:spcAft>
                <a:spcPts val="0"/>
              </a:spcAft>
              <a:buClr>
                <a:schemeClr val="dk1"/>
              </a:buClr>
              <a:buSzPts val="1800"/>
              <a:buFont typeface="Verdana"/>
              <a:buChar char="●"/>
            </a:pPr>
            <a:r>
              <a:rPr lang="en" sz="1800" b="1" dirty="0">
                <a:solidFill>
                  <a:schemeClr val="dk1"/>
                </a:solidFill>
                <a:latin typeface="Verdana"/>
                <a:ea typeface="Verdana"/>
                <a:cs typeface="Verdana"/>
                <a:sym typeface="Verdana"/>
              </a:rPr>
              <a:t>Your documentation forms - several copies completed and signed</a:t>
            </a:r>
            <a:endParaRPr sz="1800" b="1" dirty="0">
              <a:solidFill>
                <a:schemeClr val="dk1"/>
              </a:solidFill>
              <a:latin typeface="Verdana"/>
              <a:ea typeface="Verdana"/>
              <a:cs typeface="Verdana"/>
              <a:sym typeface="Verdana"/>
            </a:endParaRPr>
          </a:p>
          <a:p>
            <a:pPr marL="457200" lvl="0" indent="-342900" algn="l" rtl="0">
              <a:lnSpc>
                <a:spcPct val="150000"/>
              </a:lnSpc>
              <a:spcBef>
                <a:spcPts val="0"/>
              </a:spcBef>
              <a:spcAft>
                <a:spcPts val="0"/>
              </a:spcAft>
              <a:buClr>
                <a:schemeClr val="dk1"/>
              </a:buClr>
              <a:buSzPts val="1800"/>
              <a:buFont typeface="Verdana"/>
              <a:buChar char="●"/>
            </a:pPr>
            <a:r>
              <a:rPr lang="en" sz="1800" b="1" dirty="0">
                <a:solidFill>
                  <a:schemeClr val="dk1"/>
                </a:solidFill>
                <a:latin typeface="Verdana"/>
                <a:ea typeface="Verdana"/>
                <a:cs typeface="Verdana"/>
                <a:sym typeface="Verdana"/>
              </a:rPr>
              <a:t>Performance clothes - A change of clothes (it may be a long day)</a:t>
            </a:r>
            <a:endParaRPr sz="1800" b="1" dirty="0">
              <a:solidFill>
                <a:schemeClr val="dk1"/>
              </a:solidFill>
              <a:latin typeface="Verdana"/>
              <a:ea typeface="Verdana"/>
              <a:cs typeface="Verdana"/>
              <a:sym typeface="Verdana"/>
            </a:endParaRPr>
          </a:p>
          <a:p>
            <a:pPr marL="457200" lvl="0" indent="-342900" algn="l" rtl="0">
              <a:lnSpc>
                <a:spcPct val="150000"/>
              </a:lnSpc>
              <a:spcBef>
                <a:spcPts val="0"/>
              </a:spcBef>
              <a:spcAft>
                <a:spcPts val="0"/>
              </a:spcAft>
              <a:buClr>
                <a:schemeClr val="dk1"/>
              </a:buClr>
              <a:buSzPts val="1800"/>
              <a:buFont typeface="Verdana"/>
              <a:buChar char="●"/>
            </a:pPr>
            <a:r>
              <a:rPr lang="en" sz="1800" b="1" dirty="0">
                <a:solidFill>
                  <a:schemeClr val="dk1"/>
                </a:solidFill>
                <a:latin typeface="Verdana"/>
                <a:ea typeface="Verdana"/>
                <a:cs typeface="Verdana"/>
                <a:sym typeface="Verdana"/>
              </a:rPr>
              <a:t>Water, mints, cough drops</a:t>
            </a:r>
            <a:endParaRPr sz="1800" b="1" dirty="0">
              <a:solidFill>
                <a:schemeClr val="dk1"/>
              </a:solidFill>
              <a:latin typeface="Verdana"/>
              <a:ea typeface="Verdana"/>
              <a:cs typeface="Verdana"/>
              <a:sym typeface="Verdana"/>
            </a:endParaRPr>
          </a:p>
          <a:p>
            <a:pPr marL="457200" lvl="0" indent="-342900" algn="l" rtl="0">
              <a:lnSpc>
                <a:spcPct val="150000"/>
              </a:lnSpc>
              <a:spcBef>
                <a:spcPts val="0"/>
              </a:spcBef>
              <a:spcAft>
                <a:spcPts val="0"/>
              </a:spcAft>
              <a:buClr>
                <a:schemeClr val="dk1"/>
              </a:buClr>
              <a:buSzPts val="1800"/>
              <a:buFont typeface="Verdana"/>
              <a:buChar char="●"/>
            </a:pPr>
            <a:r>
              <a:rPr lang="en" sz="1800" b="1" dirty="0">
                <a:solidFill>
                  <a:schemeClr val="dk1"/>
                </a:solidFill>
                <a:latin typeface="Verdana"/>
                <a:ea typeface="Verdana"/>
                <a:cs typeface="Verdana"/>
                <a:sym typeface="Verdana"/>
              </a:rPr>
              <a:t>Shout wipes or Tide to go (just in case)</a:t>
            </a:r>
            <a:endParaRPr sz="1800" b="1" dirty="0">
              <a:solidFill>
                <a:schemeClr val="dk1"/>
              </a:solidFill>
              <a:latin typeface="Verdana"/>
              <a:ea typeface="Verdana"/>
              <a:cs typeface="Verdana"/>
              <a:sym typeface="Verdana"/>
            </a:endParaRPr>
          </a:p>
          <a:p>
            <a:pPr marL="457200" lvl="0" indent="-342900" algn="l" rtl="0">
              <a:lnSpc>
                <a:spcPct val="150000"/>
              </a:lnSpc>
              <a:spcBef>
                <a:spcPts val="0"/>
              </a:spcBef>
              <a:spcAft>
                <a:spcPts val="0"/>
              </a:spcAft>
              <a:buClr>
                <a:schemeClr val="dk1"/>
              </a:buClr>
              <a:buSzPts val="1800"/>
              <a:buFont typeface="Verdana"/>
              <a:buChar char="●"/>
            </a:pPr>
            <a:r>
              <a:rPr lang="en" sz="1800" b="1" dirty="0">
                <a:solidFill>
                  <a:schemeClr val="dk1"/>
                </a:solidFill>
                <a:latin typeface="Verdana"/>
                <a:ea typeface="Verdana"/>
                <a:cs typeface="Verdana"/>
                <a:sym typeface="Verdana"/>
              </a:rPr>
              <a:t>Phone charger (so you can call family when you advance!)</a:t>
            </a:r>
            <a:endParaRPr sz="1800" b="1" dirty="0">
              <a:solidFill>
                <a:schemeClr val="dk1"/>
              </a:solidFill>
              <a:latin typeface="Verdana"/>
              <a:ea typeface="Verdana"/>
              <a:cs typeface="Verdana"/>
              <a:sym typeface="Verdana"/>
            </a:endParaRPr>
          </a:p>
          <a:p>
            <a:pPr marL="0" lvl="0" indent="0" algn="ctr" rtl="0">
              <a:lnSpc>
                <a:spcPct val="150000"/>
              </a:lnSpc>
              <a:spcBef>
                <a:spcPts val="0"/>
              </a:spcBef>
              <a:spcAft>
                <a:spcPts val="0"/>
              </a:spcAft>
              <a:buNone/>
            </a:pPr>
            <a:r>
              <a:rPr lang="en-US" b="1" i="1" dirty="0" smtClean="0">
                <a:solidFill>
                  <a:schemeClr val="dk1"/>
                </a:solidFill>
                <a:latin typeface="Verdana"/>
                <a:ea typeface="Verdana"/>
                <a:cs typeface="Verdana"/>
                <a:sym typeface="Verdana"/>
              </a:rPr>
              <a:t>Don’t bring your entire bedroom…camping out in a cafeteria is part of the fun though…keep your area neat and be respectful of the space.</a:t>
            </a:r>
            <a:endParaRPr b="1" i="1" dirty="0">
              <a:solidFill>
                <a:schemeClr val="dk1"/>
              </a:solidFill>
              <a:latin typeface="Verdana"/>
              <a:ea typeface="Verdana"/>
              <a:cs typeface="Verdana"/>
              <a:sym typeface="Verdana"/>
            </a:endParaRPr>
          </a:p>
          <a:p>
            <a:pPr marL="0" lvl="0" indent="0" algn="ctr" rtl="0">
              <a:lnSpc>
                <a:spcPct val="150000"/>
              </a:lnSpc>
              <a:spcBef>
                <a:spcPts val="0"/>
              </a:spcBef>
              <a:spcAft>
                <a:spcPts val="0"/>
              </a:spcAft>
              <a:buNone/>
            </a:pPr>
            <a:endParaRPr b="1" i="1"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sz="1800"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sz="1800"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sz="1800" dirty="0">
              <a:solidFill>
                <a:schemeClr val="dk1"/>
              </a:solidFill>
              <a:latin typeface="Verdana"/>
              <a:ea typeface="Verdana"/>
              <a:cs typeface="Verdana"/>
              <a:sym typeface="Verdana"/>
            </a:endParaRPr>
          </a:p>
          <a:p>
            <a:pPr marL="0" lvl="0" indent="0" algn="l" rtl="0">
              <a:spcBef>
                <a:spcPts val="0"/>
              </a:spcBef>
              <a:spcAft>
                <a:spcPts val="0"/>
              </a:spcAft>
              <a:buNone/>
            </a:pPr>
            <a:endParaRPr i="1"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6"/>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6"/>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What to expect on contest day…</a:t>
            </a:r>
            <a:endParaRPr b="1" dirty="0">
              <a:latin typeface="Verdana"/>
              <a:ea typeface="Verdana"/>
              <a:cs typeface="Verdana"/>
              <a:sym typeface="Verdana"/>
            </a:endParaRPr>
          </a:p>
          <a:p>
            <a:pPr marL="0" lvl="0" indent="0" algn="r" rtl="0">
              <a:spcBef>
                <a:spcPts val="0"/>
              </a:spcBef>
              <a:spcAft>
                <a:spcPts val="0"/>
              </a:spcAft>
              <a:buNone/>
            </a:pPr>
            <a:r>
              <a:rPr lang="en" b="1" dirty="0">
                <a:latin typeface="Verdana"/>
                <a:ea typeface="Verdana"/>
                <a:cs typeface="Verdana"/>
                <a:sym typeface="Verdana"/>
              </a:rPr>
              <a:t>before preliminary round</a:t>
            </a:r>
            <a:endParaRPr b="1" dirty="0">
              <a:latin typeface="Verdana"/>
              <a:ea typeface="Verdana"/>
              <a:cs typeface="Verdana"/>
              <a:sym typeface="Verdana"/>
            </a:endParaRPr>
          </a:p>
          <a:p>
            <a:pPr marL="0" lvl="0" indent="0" algn="l" rtl="0">
              <a:spcBef>
                <a:spcPts val="0"/>
              </a:spcBef>
              <a:spcAft>
                <a:spcPts val="0"/>
              </a:spcAft>
              <a:buNone/>
            </a:pPr>
            <a:endParaRPr b="1" dirty="0">
              <a:latin typeface="Verdana"/>
              <a:ea typeface="Verdana"/>
              <a:cs typeface="Verdana"/>
              <a:sym typeface="Verdana"/>
            </a:endParaRPr>
          </a:p>
        </p:txBody>
      </p:sp>
      <p:sp>
        <p:nvSpPr>
          <p:cNvPr id="314" name="Google Shape;314;p46"/>
          <p:cNvSpPr txBox="1"/>
          <p:nvPr/>
        </p:nvSpPr>
        <p:spPr>
          <a:xfrm>
            <a:off x="50575" y="1122725"/>
            <a:ext cx="8930400" cy="38685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Verdana"/>
              <a:buChar char="●"/>
            </a:pPr>
            <a:r>
              <a:rPr lang="en" b="1">
                <a:solidFill>
                  <a:schemeClr val="dk1"/>
                </a:solidFill>
                <a:latin typeface="Verdana"/>
                <a:ea typeface="Verdana"/>
                <a:cs typeface="Verdana"/>
                <a:sym typeface="Verdana"/>
              </a:rPr>
              <a:t>Documentation Check-Be sure you have both online forms filled out and proof your Category A piece is published in hard copy. </a:t>
            </a:r>
            <a:endParaRPr b="1">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a:solidFill>
                  <a:schemeClr val="dk1"/>
                </a:solidFill>
                <a:latin typeface="Verdana"/>
                <a:ea typeface="Verdana"/>
                <a:cs typeface="Verdana"/>
                <a:sym typeface="Verdana"/>
              </a:rPr>
              <a:t>You will be assigned a holding room where you will draw (or flip) for categories - sometimes the same room where documentation has occurred -Perform one for prelims and your other one when you make it to finals -- </a:t>
            </a:r>
            <a:r>
              <a:rPr lang="en" i="1">
                <a:solidFill>
                  <a:schemeClr val="dk1"/>
                </a:solidFill>
                <a:latin typeface="Verdana"/>
                <a:ea typeface="Verdana"/>
                <a:cs typeface="Verdana"/>
                <a:sym typeface="Verdana"/>
              </a:rPr>
              <a:t>Know which piece is to be performed, remove everything else from your binder.</a:t>
            </a:r>
            <a:endParaRPr b="1" i="1">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a:solidFill>
                  <a:schemeClr val="dk1"/>
                </a:solidFill>
                <a:latin typeface="Verdana"/>
                <a:ea typeface="Verdana"/>
                <a:cs typeface="Verdana"/>
                <a:sym typeface="Verdana"/>
              </a:rPr>
              <a:t>Draw for speaker order in contest room OR sections and order may be done by contest director before and posted-- Be prepared to give your online form to each judge. (may have single judge or panel of 3) </a:t>
            </a:r>
            <a:endParaRPr b="1">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a:solidFill>
                  <a:schemeClr val="dk1"/>
                </a:solidFill>
                <a:latin typeface="Verdana"/>
                <a:ea typeface="Verdana"/>
                <a:cs typeface="Verdana"/>
                <a:sym typeface="Verdana"/>
              </a:rPr>
              <a:t>Get to your room early! 15 minutes before - if you are “on time” you are late!</a:t>
            </a:r>
            <a:endParaRPr b="1">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a:solidFill>
                  <a:schemeClr val="dk1"/>
                </a:solidFill>
                <a:latin typeface="Verdana"/>
                <a:ea typeface="Verdana"/>
                <a:cs typeface="Verdana"/>
                <a:sym typeface="Verdana"/>
              </a:rPr>
              <a:t>You will be a part of the audience before and after you speak - be respectful of all performers</a:t>
            </a:r>
            <a:endParaRPr b="1">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b="1">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a:solidFill>
                <a:schemeClr val="dk1"/>
              </a:solidFill>
              <a:latin typeface="Verdana"/>
              <a:ea typeface="Verdana"/>
              <a:cs typeface="Verdana"/>
              <a:sym typeface="Verdana"/>
            </a:endParaRPr>
          </a:p>
          <a:p>
            <a:pPr marL="0" lvl="0" indent="0" algn="l" rtl="0">
              <a:spcBef>
                <a:spcPts val="0"/>
              </a:spcBef>
              <a:spcAft>
                <a:spcPts val="0"/>
              </a:spcAft>
              <a:buNone/>
            </a:pPr>
            <a:endParaRPr>
              <a:solidFill>
                <a:schemeClr val="dk1"/>
              </a:solidFill>
              <a:latin typeface="Verdana"/>
              <a:ea typeface="Verdana"/>
              <a:cs typeface="Verdana"/>
              <a:sym typeface="Verdana"/>
            </a:endParaRPr>
          </a:p>
          <a:p>
            <a:pPr marL="0" lvl="0" indent="0" algn="l" rtl="0">
              <a:spcBef>
                <a:spcPts val="0"/>
              </a:spcBef>
              <a:spcAft>
                <a:spcPts val="0"/>
              </a:spcAft>
              <a:buNone/>
            </a:pPr>
            <a:endParaRPr>
              <a:solidFill>
                <a:schemeClr val="dk1"/>
              </a:solidFill>
              <a:latin typeface="Verdana"/>
              <a:ea typeface="Verdana"/>
              <a:cs typeface="Verdana"/>
              <a:sym typeface="Verdana"/>
            </a:endParaRPr>
          </a:p>
          <a:p>
            <a:pPr marL="0" lvl="0" indent="0" algn="l" rtl="0">
              <a:spcBef>
                <a:spcPts val="0"/>
              </a:spcBef>
              <a:spcAft>
                <a:spcPts val="0"/>
              </a:spcAft>
              <a:buNone/>
            </a:pPr>
            <a:endParaRPr i="1"/>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7"/>
          <p:cNvSpPr txBox="1">
            <a:spLocks noGrp="1"/>
          </p:cNvSpPr>
          <p:nvPr>
            <p:ph type="title"/>
          </p:nvPr>
        </p:nvSpPr>
        <p:spPr>
          <a:xfrm>
            <a:off x="175975" y="179950"/>
            <a:ext cx="8679600" cy="69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What to expect on contest day...after preliminary round</a:t>
            </a:r>
            <a:endParaRPr b="1">
              <a:latin typeface="Verdana"/>
              <a:ea typeface="Verdana"/>
              <a:cs typeface="Verdana"/>
              <a:sym typeface="Verdana"/>
            </a:endParaRPr>
          </a:p>
        </p:txBody>
      </p:sp>
      <p:sp>
        <p:nvSpPr>
          <p:cNvPr id="321" name="Google Shape;321;p47"/>
          <p:cNvSpPr txBox="1"/>
          <p:nvPr/>
        </p:nvSpPr>
        <p:spPr>
          <a:xfrm>
            <a:off x="50575" y="1050500"/>
            <a:ext cx="8930400" cy="36951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Verdana"/>
              <a:buChar char="●"/>
            </a:pPr>
            <a:r>
              <a:rPr lang="en" b="1" dirty="0">
                <a:solidFill>
                  <a:schemeClr val="dk1"/>
                </a:solidFill>
                <a:latin typeface="Verdana"/>
                <a:ea typeface="Verdana"/>
                <a:cs typeface="Verdana"/>
                <a:sym typeface="Verdana"/>
              </a:rPr>
              <a:t>15 minute Verification </a:t>
            </a:r>
            <a:r>
              <a:rPr lang="en" b="1" dirty="0" smtClean="0">
                <a:solidFill>
                  <a:schemeClr val="dk1"/>
                </a:solidFill>
                <a:latin typeface="Verdana"/>
                <a:ea typeface="Verdana"/>
                <a:cs typeface="Verdana"/>
                <a:sym typeface="Verdana"/>
              </a:rPr>
              <a:t>Period-</a:t>
            </a:r>
            <a:r>
              <a:rPr lang="en" sz="1600" b="1" i="1" dirty="0" smtClean="0">
                <a:solidFill>
                  <a:srgbClr val="FF0000"/>
                </a:solidFill>
                <a:latin typeface="Verdana"/>
                <a:ea typeface="Verdana"/>
                <a:cs typeface="Verdana"/>
                <a:sym typeface="Verdana"/>
              </a:rPr>
              <a:t>coaches</a:t>
            </a:r>
            <a:r>
              <a:rPr lang="en" b="1" dirty="0" smtClean="0">
                <a:solidFill>
                  <a:schemeClr val="dk1"/>
                </a:solidFill>
                <a:latin typeface="Verdana"/>
                <a:ea typeface="Verdana"/>
                <a:cs typeface="Verdana"/>
                <a:sym typeface="Verdana"/>
              </a:rPr>
              <a:t> </a:t>
            </a:r>
            <a:r>
              <a:rPr lang="en" b="1" dirty="0">
                <a:solidFill>
                  <a:schemeClr val="dk1"/>
                </a:solidFill>
                <a:latin typeface="Verdana"/>
                <a:ea typeface="Verdana"/>
                <a:cs typeface="Verdana"/>
                <a:sym typeface="Verdana"/>
              </a:rPr>
              <a:t>will be allowed to view the unofficial rankings and verify tabulations. This is NOT a time to question judge decisions. </a:t>
            </a:r>
            <a:endParaRPr b="1" dirty="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dirty="0">
                <a:solidFill>
                  <a:schemeClr val="dk1"/>
                </a:solidFill>
                <a:latin typeface="Verdana"/>
                <a:ea typeface="Verdana"/>
                <a:cs typeface="Verdana"/>
                <a:sym typeface="Verdana"/>
              </a:rPr>
              <a:t>Speakers that make it to the final round will perform for places and points. (opposite category from prelims) Go watch even if you did not make it!! </a:t>
            </a:r>
            <a:endParaRPr b="1" dirty="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dirty="0" smtClean="0">
                <a:solidFill>
                  <a:schemeClr val="dk1"/>
                </a:solidFill>
                <a:latin typeface="Verdana"/>
                <a:ea typeface="Verdana"/>
                <a:cs typeface="Verdana"/>
                <a:sym typeface="Verdana"/>
              </a:rPr>
              <a:t>Again, get to room early-stay </a:t>
            </a:r>
            <a:r>
              <a:rPr lang="en" b="1" dirty="0">
                <a:solidFill>
                  <a:schemeClr val="dk1"/>
                </a:solidFill>
                <a:latin typeface="Verdana"/>
                <a:ea typeface="Verdana"/>
                <a:cs typeface="Verdana"/>
                <a:sym typeface="Verdana"/>
              </a:rPr>
              <a:t>in touch with your coach as sometimes room numbers and contest times change. </a:t>
            </a:r>
            <a:endParaRPr b="1" dirty="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dirty="0">
                <a:solidFill>
                  <a:schemeClr val="dk1"/>
                </a:solidFill>
                <a:latin typeface="Verdana"/>
                <a:ea typeface="Verdana"/>
                <a:cs typeface="Verdana"/>
                <a:sym typeface="Verdana"/>
              </a:rPr>
              <a:t>If you are watching the finals round, take notes on pieces and performances - not on your phone - be respectful of all performers</a:t>
            </a:r>
            <a:endParaRPr b="1" dirty="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Clr>
                <a:schemeClr val="dk1"/>
              </a:buClr>
              <a:buSzPts val="1400"/>
              <a:buFont typeface="Verdana"/>
              <a:buChar char="●"/>
            </a:pPr>
            <a:r>
              <a:rPr lang="en" b="1" dirty="0">
                <a:solidFill>
                  <a:schemeClr val="dk1"/>
                </a:solidFill>
                <a:latin typeface="Verdana"/>
                <a:ea typeface="Verdana"/>
                <a:cs typeface="Verdana"/>
                <a:sym typeface="Verdana"/>
              </a:rPr>
              <a:t>Respect the judge or judges’ decision</a:t>
            </a:r>
            <a:endParaRPr b="1"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sz="800" b="1"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r>
              <a:rPr lang="en" b="1" dirty="0">
                <a:solidFill>
                  <a:schemeClr val="dk1"/>
                </a:solidFill>
                <a:latin typeface="Verdana"/>
                <a:ea typeface="Verdana"/>
                <a:cs typeface="Verdana"/>
                <a:sym typeface="Verdana"/>
              </a:rPr>
              <a:t>2 Block rule---You can discuss with your coach the judge’s decision when you are two blocks from the contest site</a:t>
            </a:r>
            <a:endParaRPr b="1"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dirty="0">
              <a:solidFill>
                <a:schemeClr val="dk1"/>
              </a:solidFill>
              <a:latin typeface="Verdana"/>
              <a:ea typeface="Verdana"/>
              <a:cs typeface="Verdana"/>
              <a:sym typeface="Verdana"/>
            </a:endParaRPr>
          </a:p>
          <a:p>
            <a:pPr marL="0" lvl="0" indent="0" algn="l" rtl="0">
              <a:lnSpc>
                <a:spcPct val="150000"/>
              </a:lnSpc>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i="1"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What is Oral Interpretation?</a:t>
            </a:r>
            <a:endParaRPr b="1">
              <a:latin typeface="Verdana"/>
              <a:ea typeface="Verdana"/>
              <a:cs typeface="Verdana"/>
              <a:sym typeface="Verdana"/>
            </a:endParaRPr>
          </a:p>
        </p:txBody>
      </p:sp>
      <p:sp>
        <p:nvSpPr>
          <p:cNvPr id="76" name="Google Shape;76;p15"/>
          <p:cNvSpPr txBox="1">
            <a:spLocks noGrp="1"/>
          </p:cNvSpPr>
          <p:nvPr>
            <p:ph type="body" idx="1"/>
          </p:nvPr>
        </p:nvSpPr>
        <p:spPr>
          <a:xfrm>
            <a:off x="162500" y="1152475"/>
            <a:ext cx="8804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Oral Interpretation is the art of communicating works of literature by reading aloud!</a:t>
            </a:r>
            <a:endParaRPr b="1">
              <a:latin typeface="Verdana"/>
              <a:ea typeface="Verdana"/>
              <a:cs typeface="Verdana"/>
              <a:sym typeface="Verdana"/>
            </a:endParaRPr>
          </a:p>
          <a:p>
            <a:pPr marL="0" lvl="0" indent="0" algn="l" rtl="0">
              <a:spcBef>
                <a:spcPts val="1600"/>
              </a:spcBef>
              <a:spcAft>
                <a:spcPts val="0"/>
              </a:spcAft>
              <a:buNone/>
            </a:pPr>
            <a:r>
              <a:rPr lang="en" b="1">
                <a:latin typeface="Verdana"/>
                <a:ea typeface="Verdana"/>
                <a:cs typeface="Verdana"/>
                <a:sym typeface="Verdana"/>
              </a:rPr>
              <a:t>If you love literature and performance, you are in the right place!</a:t>
            </a:r>
            <a:endParaRPr b="1">
              <a:latin typeface="Verdana"/>
              <a:ea typeface="Verdana"/>
              <a:cs typeface="Verdana"/>
              <a:sym typeface="Verdana"/>
            </a:endParaRPr>
          </a:p>
          <a:p>
            <a:pPr marL="0" lvl="0" indent="0" algn="l" rtl="0">
              <a:spcBef>
                <a:spcPts val="1600"/>
              </a:spcBef>
              <a:spcAft>
                <a:spcPts val="1600"/>
              </a:spcAft>
              <a:buNone/>
            </a:pPr>
            <a:r>
              <a:rPr lang="en" b="1">
                <a:latin typeface="Verdana"/>
                <a:ea typeface="Verdana"/>
                <a:cs typeface="Verdana"/>
                <a:sym typeface="Verdana"/>
              </a:rPr>
              <a:t>What types of literature are read for Poetry or Prose? In the beginning of the UIL contest, it was easy to define the differences in Poetry and Prose. Poetry was in verse, Prose was in paragraph (ex: novel, short story, fiction, non-fiction, etc.), and Drama was easily identified in a play format (with stage directions and characters identified).</a:t>
            </a:r>
            <a:endParaRPr b="1">
              <a:latin typeface="Verdana"/>
              <a:ea typeface="Verdana"/>
              <a:cs typeface="Verdana"/>
              <a:sym typeface="Verdan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p:cNvSpPr/>
          <p:nvPr/>
        </p:nvSpPr>
        <p:spPr>
          <a:xfrm>
            <a:off x="-157525" y="0"/>
            <a:ext cx="93015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8"/>
          <p:cNvSpPr txBox="1">
            <a:spLocks noGrp="1"/>
          </p:cNvSpPr>
          <p:nvPr>
            <p:ph type="title"/>
          </p:nvPr>
        </p:nvSpPr>
        <p:spPr>
          <a:xfrm>
            <a:off x="200375" y="970575"/>
            <a:ext cx="8679300" cy="115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When in doubt, check it out...</a:t>
            </a:r>
            <a:endParaRPr b="1">
              <a:latin typeface="Verdana"/>
              <a:ea typeface="Verdana"/>
              <a:cs typeface="Verdana"/>
              <a:sym typeface="Verdana"/>
            </a:endParaRPr>
          </a:p>
          <a:p>
            <a:pPr marL="914400" lvl="0" indent="457200" algn="ctr" rtl="0">
              <a:spcBef>
                <a:spcPts val="0"/>
              </a:spcBef>
              <a:spcAft>
                <a:spcPts val="0"/>
              </a:spcAft>
              <a:buNone/>
            </a:pPr>
            <a:endParaRPr b="1">
              <a:latin typeface="Verdana"/>
              <a:ea typeface="Verdana"/>
              <a:cs typeface="Verdana"/>
              <a:sym typeface="Verdana"/>
            </a:endParaRPr>
          </a:p>
          <a:p>
            <a:pPr marL="5029200" lvl="0" indent="457200" algn="ctr" rtl="0">
              <a:spcBef>
                <a:spcPts val="0"/>
              </a:spcBef>
              <a:spcAft>
                <a:spcPts val="0"/>
              </a:spcAft>
              <a:buNone/>
            </a:pPr>
            <a:endParaRPr b="1">
              <a:latin typeface="Verdana"/>
              <a:ea typeface="Verdana"/>
              <a:cs typeface="Verdana"/>
              <a:sym typeface="Verdana"/>
            </a:endParaRPr>
          </a:p>
        </p:txBody>
      </p:sp>
      <p:sp>
        <p:nvSpPr>
          <p:cNvPr id="328" name="Google Shape;328;p48"/>
          <p:cNvSpPr txBox="1"/>
          <p:nvPr/>
        </p:nvSpPr>
        <p:spPr>
          <a:xfrm>
            <a:off x="1435650" y="2789925"/>
            <a:ext cx="6387000" cy="9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u="sng">
                <a:solidFill>
                  <a:srgbClr val="FF0000"/>
                </a:solidFill>
                <a:hlinkClick r:id="rId3"/>
              </a:rPr>
              <a:t>http://www.uiltexas.org/speech/oral-interp</a:t>
            </a:r>
            <a:endParaRPr sz="2400">
              <a:solidFill>
                <a:srgbClr val="FF0000"/>
              </a:solidFill>
            </a:endParaRPr>
          </a:p>
          <a:p>
            <a:pPr marL="0" lvl="0" indent="0" algn="l" rtl="0">
              <a:spcBef>
                <a:spcPts val="0"/>
              </a:spcBef>
              <a:spcAft>
                <a:spcPts val="0"/>
              </a:spcAft>
              <a:buNone/>
            </a:pPr>
            <a:endParaRPr/>
          </a:p>
        </p:txBody>
      </p:sp>
      <p:pic>
        <p:nvPicPr>
          <p:cNvPr id="329" name="Google Shape;329;p48"/>
          <p:cNvPicPr preferRelativeResize="0"/>
          <p:nvPr/>
        </p:nvPicPr>
        <p:blipFill>
          <a:blip r:embed="rId4">
            <a:alphaModFix/>
          </a:blip>
          <a:stretch>
            <a:fillRect/>
          </a:stretch>
        </p:blipFill>
        <p:spPr>
          <a:xfrm>
            <a:off x="6358000" y="131838"/>
            <a:ext cx="2419350" cy="1895475"/>
          </a:xfrm>
          <a:prstGeom prst="rect">
            <a:avLst/>
          </a:prstGeom>
          <a:noFill/>
          <a:ln>
            <a:noFill/>
          </a:ln>
        </p:spPr>
      </p:pic>
      <p:sp>
        <p:nvSpPr>
          <p:cNvPr id="330" name="Google Shape;330;p48"/>
          <p:cNvSpPr txBox="1"/>
          <p:nvPr/>
        </p:nvSpPr>
        <p:spPr>
          <a:xfrm>
            <a:off x="513200" y="3555950"/>
            <a:ext cx="8085900" cy="9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chemeClr val="hlink"/>
                </a:solidFill>
                <a:hlinkClick r:id="rId5"/>
              </a:rPr>
              <a:t>https://www.uiltexas.org/policy/constitution/academics/speech-debate</a:t>
            </a:r>
            <a:endParaRPr sz="1800" b="1">
              <a:solidFill>
                <a:srgbClr val="FF0000"/>
              </a:solidFill>
            </a:endParaRPr>
          </a:p>
          <a:p>
            <a:pPr marL="0" lvl="0" indent="0" algn="l" rtl="0">
              <a:spcBef>
                <a:spcPts val="0"/>
              </a:spcBef>
              <a:spcAft>
                <a:spcPts val="0"/>
              </a:spcAft>
              <a:buNone/>
            </a:pPr>
            <a:endParaRPr sz="1800" b="1">
              <a:solidFill>
                <a:srgbClr val="FF0000"/>
              </a:solidFill>
            </a:endParaRPr>
          </a:p>
        </p:txBody>
      </p:sp>
      <p:sp>
        <p:nvSpPr>
          <p:cNvPr id="331" name="Google Shape;331;p48"/>
          <p:cNvSpPr txBox="1"/>
          <p:nvPr/>
        </p:nvSpPr>
        <p:spPr>
          <a:xfrm>
            <a:off x="775525" y="1697025"/>
            <a:ext cx="4835700" cy="10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Verdana"/>
                <a:ea typeface="Verdana"/>
                <a:cs typeface="Verdana"/>
                <a:sym typeface="Verdana"/>
              </a:rPr>
              <a:t>Have fun! Make friends! Enjoy the competition!</a:t>
            </a:r>
            <a:endParaRPr sz="1800" b="1">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9"/>
          <p:cNvSpPr/>
          <p:nvPr/>
        </p:nvSpPr>
        <p:spPr>
          <a:xfrm>
            <a:off x="-112325" y="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9"/>
          <p:cNvSpPr txBox="1">
            <a:spLocks noGrp="1"/>
          </p:cNvSpPr>
          <p:nvPr>
            <p:ph type="title"/>
          </p:nvPr>
        </p:nvSpPr>
        <p:spPr>
          <a:xfrm>
            <a:off x="200375" y="970575"/>
            <a:ext cx="8679300" cy="28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Questions? </a:t>
            </a:r>
            <a:endParaRPr b="1">
              <a:latin typeface="Verdana"/>
              <a:ea typeface="Verdana"/>
              <a:cs typeface="Verdana"/>
              <a:sym typeface="Verdana"/>
            </a:endParaRPr>
          </a:p>
          <a:p>
            <a:pPr marL="1371600" lvl="0" indent="457200" algn="l" rtl="0">
              <a:spcBef>
                <a:spcPts val="0"/>
              </a:spcBef>
              <a:spcAft>
                <a:spcPts val="0"/>
              </a:spcAft>
              <a:buNone/>
            </a:pPr>
            <a:endParaRPr b="1">
              <a:latin typeface="Verdana"/>
              <a:ea typeface="Verdana"/>
              <a:cs typeface="Verdana"/>
              <a:sym typeface="Verdana"/>
            </a:endParaRPr>
          </a:p>
          <a:p>
            <a:pPr marL="2743200" lvl="0" indent="0" algn="l" rtl="0">
              <a:spcBef>
                <a:spcPts val="0"/>
              </a:spcBef>
              <a:spcAft>
                <a:spcPts val="0"/>
              </a:spcAft>
              <a:buNone/>
            </a:pPr>
            <a:r>
              <a:rPr lang="en" b="1">
                <a:latin typeface="Verdana"/>
                <a:ea typeface="Verdana"/>
                <a:cs typeface="Verdana"/>
                <a:sym typeface="Verdana"/>
              </a:rPr>
              <a:t>Comments</a:t>
            </a:r>
            <a:endParaRPr b="1">
              <a:latin typeface="Verdana"/>
              <a:ea typeface="Verdana"/>
              <a:cs typeface="Verdana"/>
              <a:sym typeface="Verdana"/>
            </a:endParaRPr>
          </a:p>
          <a:p>
            <a:pPr marL="914400" lvl="0" indent="457200" algn="ctr" rtl="0">
              <a:spcBef>
                <a:spcPts val="0"/>
              </a:spcBef>
              <a:spcAft>
                <a:spcPts val="0"/>
              </a:spcAft>
              <a:buNone/>
            </a:pPr>
            <a:endParaRPr b="1">
              <a:latin typeface="Verdana"/>
              <a:ea typeface="Verdana"/>
              <a:cs typeface="Verdana"/>
              <a:sym typeface="Verdana"/>
            </a:endParaRPr>
          </a:p>
          <a:p>
            <a:pPr marL="5029200" lvl="0" indent="457200" algn="ctr" rtl="0">
              <a:spcBef>
                <a:spcPts val="0"/>
              </a:spcBef>
              <a:spcAft>
                <a:spcPts val="0"/>
              </a:spcAft>
              <a:buNone/>
            </a:pPr>
            <a:r>
              <a:rPr lang="en" b="1">
                <a:latin typeface="Verdana"/>
                <a:ea typeface="Verdana"/>
                <a:cs typeface="Verdana"/>
                <a:sym typeface="Verdana"/>
              </a:rPr>
              <a:t>Concerns</a:t>
            </a:r>
            <a:endParaRPr b="1">
              <a:latin typeface="Verdana"/>
              <a:ea typeface="Verdana"/>
              <a:cs typeface="Verdana"/>
              <a:sym typeface="Verdana"/>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6" name="Google Shape;247;p39"/>
          <p:cNvPicPr preferRelativeResize="0"/>
          <p:nvPr/>
        </p:nvPicPr>
        <p:blipFill>
          <a:blip r:embed="rId3">
            <a:alphaModFix amt="87000"/>
            <a:extLst>
              <a:ext uri="{BEBA8EAE-BF5A-486C-A8C5-ECC9F3942E4B}">
                <a14:imgProps xmlns:a14="http://schemas.microsoft.com/office/drawing/2010/main">
                  <a14:imgLayer r:embed="rId4">
                    <a14:imgEffect>
                      <a14:brightnessContrast bright="37000"/>
                    </a14:imgEffect>
                  </a14:imgLayer>
                </a14:imgProps>
              </a:ext>
            </a:extLst>
          </a:blip>
          <a:stretch>
            <a:fillRect/>
          </a:stretch>
        </p:blipFill>
        <p:spPr>
          <a:xfrm>
            <a:off x="0" y="-11"/>
            <a:ext cx="9144000" cy="5143499"/>
          </a:xfrm>
          <a:prstGeom prst="rect">
            <a:avLst/>
          </a:prstGeom>
          <a:noFill/>
          <a:ln>
            <a:noFill/>
          </a:ln>
        </p:spPr>
      </p:pic>
      <p:sp>
        <p:nvSpPr>
          <p:cNvPr id="343" name="Google Shape;343;p50"/>
          <p:cNvSpPr txBox="1"/>
          <p:nvPr/>
        </p:nvSpPr>
        <p:spPr>
          <a:xfrm>
            <a:off x="516280" y="158130"/>
            <a:ext cx="5861100" cy="10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chemeClr val="bg1"/>
                </a:solidFill>
                <a:latin typeface="Verdana"/>
                <a:ea typeface="Verdana"/>
                <a:cs typeface="Verdana"/>
                <a:sym typeface="Verdana"/>
              </a:rPr>
              <a:t>How to contact </a:t>
            </a:r>
            <a:r>
              <a:rPr lang="en" sz="3200" b="1" dirty="0" smtClean="0">
                <a:solidFill>
                  <a:schemeClr val="bg1"/>
                </a:solidFill>
                <a:latin typeface="Verdana"/>
                <a:ea typeface="Verdana"/>
                <a:cs typeface="Verdana"/>
                <a:sym typeface="Verdana"/>
              </a:rPr>
              <a:t>me...</a:t>
            </a:r>
            <a:endParaRPr sz="3200" b="1" dirty="0">
              <a:solidFill>
                <a:schemeClr val="bg1"/>
              </a:solidFill>
              <a:latin typeface="Verdana"/>
              <a:ea typeface="Verdana"/>
              <a:cs typeface="Verdana"/>
              <a:sym typeface="Verdana"/>
            </a:endParaRPr>
          </a:p>
        </p:txBody>
      </p:sp>
      <p:sp>
        <p:nvSpPr>
          <p:cNvPr id="344" name="Google Shape;344;p50"/>
          <p:cNvSpPr txBox="1"/>
          <p:nvPr/>
        </p:nvSpPr>
        <p:spPr>
          <a:xfrm>
            <a:off x="4203450" y="585009"/>
            <a:ext cx="5042400" cy="25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0" lvl="0" indent="0" algn="l" rtl="0">
              <a:spcBef>
                <a:spcPts val="0"/>
              </a:spcBef>
              <a:spcAft>
                <a:spcPts val="0"/>
              </a:spcAft>
              <a:buNone/>
            </a:pPr>
            <a:r>
              <a:rPr lang="en" sz="1600" b="1" dirty="0">
                <a:solidFill>
                  <a:schemeClr val="bg1"/>
                </a:solidFill>
              </a:rPr>
              <a:t>Maribeth </a:t>
            </a:r>
            <a:r>
              <a:rPr lang="en" sz="1600" b="1" dirty="0" smtClean="0">
                <a:solidFill>
                  <a:schemeClr val="bg1"/>
                </a:solidFill>
              </a:rPr>
              <a:t>Harlow, Three Rivers High School, UIL Speech &amp; Debate Coach, TTAO Contest Manager &amp; Adjudicator</a:t>
            </a:r>
            <a:endParaRPr sz="1600" b="1" dirty="0">
              <a:solidFill>
                <a:schemeClr val="bg1"/>
              </a:solidFill>
            </a:endParaRPr>
          </a:p>
          <a:p>
            <a:pPr marL="0" lvl="0" indent="0" algn="l" rtl="0">
              <a:spcBef>
                <a:spcPts val="0"/>
              </a:spcBef>
              <a:spcAft>
                <a:spcPts val="0"/>
              </a:spcAft>
              <a:buNone/>
            </a:pPr>
            <a:r>
              <a:rPr lang="en-US" sz="1600" b="1" dirty="0" smtClean="0">
                <a:solidFill>
                  <a:schemeClr val="bg1"/>
                </a:solidFill>
                <a:hlinkClick r:id="rId5"/>
              </a:rPr>
              <a:t>Maribeth.harlow85@gmail.com</a:t>
            </a:r>
            <a:endParaRPr lang="en-US" sz="1600" b="1" dirty="0" smtClean="0">
              <a:solidFill>
                <a:schemeClr val="bg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345" name="Google Shape;345;p50"/>
          <p:cNvPicPr preferRelativeResize="0"/>
          <p:nvPr/>
        </p:nvPicPr>
        <p:blipFill>
          <a:blip r:embed="rId6">
            <a:alphaModFix/>
          </a:blip>
          <a:stretch>
            <a:fillRect/>
          </a:stretch>
        </p:blipFill>
        <p:spPr>
          <a:xfrm>
            <a:off x="6724650" y="3248013"/>
            <a:ext cx="2419350" cy="189547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6"/>
          <p:cNvSpPr txBox="1">
            <a:spLocks noGrp="1"/>
          </p:cNvSpPr>
          <p:nvPr>
            <p:ph type="title"/>
          </p:nvPr>
        </p:nvSpPr>
        <p:spPr>
          <a:xfrm>
            <a:off x="162500" y="222925"/>
            <a:ext cx="872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What is the purpose of Oral Interpretation contest?</a:t>
            </a:r>
            <a:endParaRPr b="1">
              <a:latin typeface="Verdana"/>
              <a:ea typeface="Verdana"/>
              <a:cs typeface="Verdana"/>
              <a:sym typeface="Verdana"/>
            </a:endParaRPr>
          </a:p>
        </p:txBody>
      </p:sp>
      <p:sp>
        <p:nvSpPr>
          <p:cNvPr id="83" name="Google Shape;83;p16"/>
          <p:cNvSpPr txBox="1">
            <a:spLocks noGrp="1"/>
          </p:cNvSpPr>
          <p:nvPr>
            <p:ph type="body" idx="1"/>
          </p:nvPr>
        </p:nvSpPr>
        <p:spPr>
          <a:xfrm>
            <a:off x="123050" y="1427875"/>
            <a:ext cx="8804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The purpose of this contest is to encourage the student to understand, experience and share </a:t>
            </a:r>
            <a:r>
              <a:rPr lang="en" b="1"/>
              <a:t>prose (or poetry)</a:t>
            </a:r>
            <a:r>
              <a:rPr lang="en"/>
              <a:t> works through the art of oral interpretation. (A) Oral interpretation, or the study of literature through its performance, can be defined as a combination of analysis, performance and communication skills offered publicly on behalf of literature. (B) Oral interpretation focuses on literature in performance through expressive oral reading. The goals of this contest are to encourage the contestant’s </a:t>
            </a:r>
            <a:r>
              <a:rPr lang="en" b="1"/>
              <a:t>exploration</a:t>
            </a:r>
            <a:r>
              <a:rPr lang="en"/>
              <a:t> of a </a:t>
            </a:r>
            <a:r>
              <a:rPr lang="en" b="1"/>
              <a:t>variety of literary selections</a:t>
            </a:r>
            <a:r>
              <a:rPr lang="en"/>
              <a:t> and to enhance the performer’s and audience’s </a:t>
            </a:r>
            <a:r>
              <a:rPr lang="en" b="1" i="1"/>
              <a:t>appreciation of literature through the performer’s interpretation of the work. </a:t>
            </a:r>
            <a:endParaRPr b="1">
              <a:latin typeface="Verdana"/>
              <a:ea typeface="Verdana"/>
              <a:cs typeface="Verdana"/>
              <a:sym typeface="Verdan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a:blip r:embed="rId3">
            <a:alphaModFix amt="83000"/>
            <a:extLst>
              <a:ext uri="{BEBA8EAE-BF5A-486C-A8C5-ECC9F3942E4B}">
                <a14:imgProps xmlns:a14="http://schemas.microsoft.com/office/drawing/2010/main">
                  <a14:imgLayer r:embed="rId4">
                    <a14:imgEffect>
                      <a14:brightnessContrast bright="37000"/>
                    </a14:imgEffect>
                  </a14:imgLayer>
                </a14:imgProps>
              </a:ext>
            </a:extLst>
          </a:blip>
          <a:stretch>
            <a:fillRect/>
          </a:stretch>
        </p:blipFill>
        <p:spPr>
          <a:xfrm>
            <a:off x="-56525" y="0"/>
            <a:ext cx="9292200" cy="5255824"/>
          </a:xfrm>
          <a:prstGeom prst="rect">
            <a:avLst/>
          </a:prstGeom>
          <a:noFill/>
          <a:ln>
            <a:noFill/>
          </a:ln>
        </p:spPr>
      </p:pic>
      <p:sp>
        <p:nvSpPr>
          <p:cNvPr id="89" name="Google Shape;89;p17"/>
          <p:cNvSpPr txBox="1">
            <a:spLocks noGrp="1"/>
          </p:cNvSpPr>
          <p:nvPr>
            <p:ph type="ctrTitle"/>
          </p:nvPr>
        </p:nvSpPr>
        <p:spPr>
          <a:xfrm>
            <a:off x="211350" y="124375"/>
            <a:ext cx="8721300" cy="14856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sz="3000" b="1">
                <a:solidFill>
                  <a:srgbClr val="FFFFFF"/>
                </a:solidFill>
                <a:latin typeface="Verdana"/>
                <a:ea typeface="Verdana"/>
                <a:cs typeface="Verdana"/>
                <a:sym typeface="Verdana"/>
              </a:rPr>
              <a:t>Differences between Poetry &amp; Prose</a:t>
            </a:r>
            <a:endParaRPr sz="3000" b="1">
              <a:solidFill>
                <a:srgbClr val="FFFFFF"/>
              </a:solidFill>
              <a:latin typeface="Verdana"/>
              <a:ea typeface="Verdana"/>
              <a:cs typeface="Verdana"/>
              <a:sym typeface="Verdana"/>
            </a:endParaRPr>
          </a:p>
          <a:p>
            <a:pPr marL="457200" lvl="0" indent="0" algn="l" rtl="0">
              <a:spcBef>
                <a:spcPts val="0"/>
              </a:spcBef>
              <a:spcAft>
                <a:spcPts val="0"/>
              </a:spcAft>
              <a:buNone/>
            </a:pPr>
            <a:endParaRPr sz="3000" b="1">
              <a:solidFill>
                <a:srgbClr val="FFFFFF"/>
              </a:solidFill>
              <a:latin typeface="Verdana"/>
              <a:ea typeface="Verdana"/>
              <a:cs typeface="Verdana"/>
              <a:sym typeface="Verdan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Is it POETRY? Is it PROSE?</a:t>
            </a:r>
            <a:endParaRPr b="1">
              <a:latin typeface="Verdana"/>
              <a:ea typeface="Verdana"/>
              <a:cs typeface="Verdana"/>
              <a:sym typeface="Verdana"/>
            </a:endParaRPr>
          </a:p>
        </p:txBody>
      </p:sp>
      <p:sp>
        <p:nvSpPr>
          <p:cNvPr id="96" name="Google Shape;96;p18"/>
          <p:cNvSpPr txBox="1">
            <a:spLocks noGrp="1"/>
          </p:cNvSpPr>
          <p:nvPr>
            <p:ph type="body" idx="1"/>
          </p:nvPr>
        </p:nvSpPr>
        <p:spPr>
          <a:xfrm>
            <a:off x="311700" y="1152475"/>
            <a:ext cx="8520600" cy="36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Verdana"/>
                <a:ea typeface="Verdana"/>
                <a:cs typeface="Verdana"/>
                <a:sym typeface="Verdana"/>
              </a:rPr>
              <a:t>The lines have blurred between types of literature. </a:t>
            </a:r>
            <a:endParaRPr b="1" dirty="0">
              <a:latin typeface="Verdana"/>
              <a:ea typeface="Verdana"/>
              <a:cs typeface="Verdana"/>
              <a:sym typeface="Verdana"/>
            </a:endParaRPr>
          </a:p>
          <a:p>
            <a:pPr marL="0" lvl="0" indent="0" algn="l" rtl="0">
              <a:spcBef>
                <a:spcPts val="1600"/>
              </a:spcBef>
              <a:spcAft>
                <a:spcPts val="0"/>
              </a:spcAft>
              <a:buNone/>
            </a:pPr>
            <a:r>
              <a:rPr lang="en" b="1" dirty="0">
                <a:latin typeface="Verdana"/>
                <a:ea typeface="Verdana"/>
                <a:cs typeface="Verdana"/>
                <a:sym typeface="Verdana"/>
              </a:rPr>
              <a:t>Now there are “novels-in-verse”, performance pieces, slam poetry, lyrics in publication, and so much more!</a:t>
            </a:r>
            <a:endParaRPr b="1" dirty="0">
              <a:latin typeface="Verdana"/>
              <a:ea typeface="Verdana"/>
              <a:cs typeface="Verdana"/>
              <a:sym typeface="Verdana"/>
            </a:endParaRPr>
          </a:p>
          <a:p>
            <a:pPr marL="0" lvl="0" indent="0" algn="l" rtl="0">
              <a:spcBef>
                <a:spcPts val="1600"/>
              </a:spcBef>
              <a:spcAft>
                <a:spcPts val="0"/>
              </a:spcAft>
              <a:buNone/>
            </a:pPr>
            <a:r>
              <a:rPr lang="en" b="1" dirty="0">
                <a:latin typeface="Verdana"/>
                <a:ea typeface="Verdana"/>
                <a:cs typeface="Verdana"/>
                <a:sym typeface="Verdana"/>
              </a:rPr>
              <a:t>When in doubt, start at the UIL website OR</a:t>
            </a:r>
            <a:endParaRPr b="1" dirty="0">
              <a:latin typeface="Verdana"/>
              <a:ea typeface="Verdana"/>
              <a:cs typeface="Verdana"/>
              <a:sym typeface="Verdana"/>
            </a:endParaRPr>
          </a:p>
          <a:p>
            <a:pPr marL="0" lvl="0" indent="0" algn="l" rtl="0">
              <a:spcBef>
                <a:spcPts val="1600"/>
              </a:spcBef>
              <a:spcAft>
                <a:spcPts val="0"/>
              </a:spcAft>
              <a:buNone/>
            </a:pPr>
            <a:r>
              <a:rPr lang="en" b="1" dirty="0">
                <a:latin typeface="Verdana"/>
                <a:ea typeface="Verdana"/>
                <a:cs typeface="Verdana"/>
                <a:sym typeface="Verdana"/>
              </a:rPr>
              <a:t>The Library of Congress (and the good old Dewey decimal system) are the definitive sources. Typically Poetry titles are numbered 811 in the Dewey decimal system.</a:t>
            </a:r>
            <a:endParaRPr b="1" dirty="0">
              <a:latin typeface="Verdana"/>
              <a:ea typeface="Verdana"/>
              <a:cs typeface="Verdana"/>
              <a:sym typeface="Verdana"/>
            </a:endParaRPr>
          </a:p>
          <a:p>
            <a:pPr marL="0" lvl="0" indent="0" algn="l" rtl="0">
              <a:spcBef>
                <a:spcPts val="1600"/>
              </a:spcBef>
              <a:spcAft>
                <a:spcPts val="1600"/>
              </a:spcAft>
              <a:buNone/>
            </a:pPr>
            <a:r>
              <a:rPr lang="en" b="1" dirty="0">
                <a:latin typeface="Verdana"/>
                <a:ea typeface="Verdana"/>
                <a:cs typeface="Verdana"/>
                <a:sym typeface="Verdana"/>
              </a:rPr>
              <a:t>The following example is </a:t>
            </a:r>
            <a:r>
              <a:rPr lang="en" b="1" dirty="0" smtClean="0">
                <a:latin typeface="Verdana"/>
                <a:ea typeface="Verdana"/>
                <a:cs typeface="Verdana"/>
                <a:sym typeface="Verdana"/>
              </a:rPr>
              <a:t>unique, </a:t>
            </a:r>
            <a:r>
              <a:rPr lang="en" b="1" dirty="0">
                <a:latin typeface="Verdana"/>
                <a:ea typeface="Verdana"/>
                <a:cs typeface="Verdana"/>
                <a:sym typeface="Verdana"/>
              </a:rPr>
              <a:t>but UIL has made the ruling.</a:t>
            </a:r>
            <a:endParaRPr b="1" dirty="0">
              <a:latin typeface="Verdana"/>
              <a:ea typeface="Verdana"/>
              <a:cs typeface="Verdana"/>
              <a:sym typeface="Verdan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p:nvPr/>
        </p:nvSpPr>
        <p:spPr>
          <a:xfrm>
            <a:off x="-112325" y="-68700"/>
            <a:ext cx="9256200" cy="52614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Is it POETRY? Is it PROSE?</a:t>
            </a:r>
            <a:endParaRPr b="1">
              <a:latin typeface="Verdana"/>
              <a:ea typeface="Verdana"/>
              <a:cs typeface="Verdana"/>
              <a:sym typeface="Verdana"/>
            </a:endParaRPr>
          </a:p>
        </p:txBody>
      </p:sp>
      <p:sp>
        <p:nvSpPr>
          <p:cNvPr id="103" name="Google Shape;103;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b="1">
              <a:latin typeface="Verdana"/>
              <a:ea typeface="Verdana"/>
              <a:cs typeface="Verdana"/>
              <a:sym typeface="Verdana"/>
            </a:endParaRPr>
          </a:p>
        </p:txBody>
      </p:sp>
      <p:pic>
        <p:nvPicPr>
          <p:cNvPr id="104" name="Google Shape;104;p19"/>
          <p:cNvPicPr preferRelativeResize="0"/>
          <p:nvPr/>
        </p:nvPicPr>
        <p:blipFill rotWithShape="1">
          <a:blip r:embed="rId3">
            <a:alphaModFix/>
          </a:blip>
          <a:srcRect l="11275" t="3756" r="2651" b="9490"/>
          <a:stretch/>
        </p:blipFill>
        <p:spPr>
          <a:xfrm>
            <a:off x="-112325" y="-68700"/>
            <a:ext cx="9256200" cy="5261401"/>
          </a:xfrm>
          <a:prstGeom prst="rect">
            <a:avLst/>
          </a:prstGeom>
          <a:noFill/>
          <a:ln>
            <a:noFill/>
          </a:ln>
        </p:spPr>
      </p:pic>
      <p:sp>
        <p:nvSpPr>
          <p:cNvPr id="105" name="Google Shape;105;p19"/>
          <p:cNvSpPr/>
          <p:nvPr/>
        </p:nvSpPr>
        <p:spPr>
          <a:xfrm rot="-917374">
            <a:off x="3244041" y="1537825"/>
            <a:ext cx="3589343" cy="1551341"/>
          </a:xfrm>
          <a:prstGeom prst="rightArrow">
            <a:avLst>
              <a:gd name="adj1" fmla="val 50000"/>
              <a:gd name="adj2" fmla="val 65567"/>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6827400" y="1707600"/>
            <a:ext cx="1839000" cy="3909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1000"/>
                                        <p:tgtEl>
                                          <p:spTgt spid="105"/>
                                        </p:tgtEl>
                                        <p:attrNameLst>
                                          <p:attrName>ppt_w</p:attrName>
                                        </p:attrNameLst>
                                      </p:cBhvr>
                                      <p:tavLst>
                                        <p:tav tm="0">
                                          <p:val>
                                            <p:strVal val="0"/>
                                          </p:val>
                                        </p:tav>
                                        <p:tav tm="100000">
                                          <p:val>
                                            <p:strVal val="#ppt_w"/>
                                          </p:val>
                                        </p:tav>
                                      </p:tavLst>
                                    </p:anim>
                                    <p:anim calcmode="lin" valueType="num">
                                      <p:cBhvr additive="base">
                                        <p:cTn id="8" dur="1000"/>
                                        <p:tgtEl>
                                          <p:spTgt spid="10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additive="base">
                                        <p:cTn id="13" dur="1000"/>
                                        <p:tgtEl>
                                          <p:spTgt spid="106"/>
                                        </p:tgtEl>
                                        <p:attrNameLst>
                                          <p:attrName>ppt_w</p:attrName>
                                        </p:attrNameLst>
                                      </p:cBhvr>
                                      <p:tavLst>
                                        <p:tav tm="0">
                                          <p:val>
                                            <p:strVal val="0"/>
                                          </p:val>
                                        </p:tav>
                                        <p:tav tm="100000">
                                          <p:val>
                                            <p:strVal val="#ppt_w"/>
                                          </p:val>
                                        </p:tav>
                                      </p:tavLst>
                                    </p:anim>
                                    <p:anim calcmode="lin" valueType="num">
                                      <p:cBhvr additive="base">
                                        <p:cTn id="14" dur="1000"/>
                                        <p:tgtEl>
                                          <p:spTgt spid="10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b="1">
              <a:latin typeface="Verdana"/>
              <a:ea typeface="Verdana"/>
              <a:cs typeface="Verdana"/>
              <a:sym typeface="Verdana"/>
            </a:endParaRPr>
          </a:p>
        </p:txBody>
      </p:sp>
      <p:sp>
        <p:nvSpPr>
          <p:cNvPr id="112" name="Google Shape;112;p20"/>
          <p:cNvSpPr/>
          <p:nvPr/>
        </p:nvSpPr>
        <p:spPr>
          <a:xfrm rot="-749842">
            <a:off x="1987958" y="1973205"/>
            <a:ext cx="3557389" cy="1551161"/>
          </a:xfrm>
          <a:prstGeom prst="rightArrow">
            <a:avLst>
              <a:gd name="adj1" fmla="val 50000"/>
              <a:gd name="adj2" fmla="val 42853"/>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p20"/>
          <p:cNvPicPr preferRelativeResize="0"/>
          <p:nvPr/>
        </p:nvPicPr>
        <p:blipFill rotWithShape="1">
          <a:blip r:embed="rId3">
            <a:alphaModFix/>
          </a:blip>
          <a:srcRect l="5341" t="4002" r="5341" b="10116"/>
          <a:stretch/>
        </p:blipFill>
        <p:spPr>
          <a:xfrm>
            <a:off x="0" y="0"/>
            <a:ext cx="9255677" cy="5143500"/>
          </a:xfrm>
          <a:prstGeom prst="rect">
            <a:avLst/>
          </a:prstGeom>
          <a:noFill/>
          <a:ln>
            <a:noFill/>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TM02900722[[fn=Ion Boardroom]]</Template>
  <TotalTime>2110</TotalTime>
  <Words>2987</Words>
  <Application>Microsoft Office PowerPoint</Application>
  <PresentationFormat>On-screen Show (16:9)</PresentationFormat>
  <Paragraphs>298</Paragraphs>
  <Slides>42</Slides>
  <Notes>39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Verdana</vt:lpstr>
      <vt:lpstr>Simple Light</vt:lpstr>
      <vt:lpstr>Prose &amp; Poetry:  Starting at the Beginning</vt:lpstr>
      <vt:lpstr>PowerPoint Presentation</vt:lpstr>
      <vt:lpstr>Define Oral Interpretation </vt:lpstr>
      <vt:lpstr>What is Oral Interpretation?</vt:lpstr>
      <vt:lpstr>What is the purpose of Oral Interpretation contest?</vt:lpstr>
      <vt:lpstr>Differences between Poetry &amp; Prose </vt:lpstr>
      <vt:lpstr>Is it POETRY? Is it PROSE?</vt:lpstr>
      <vt:lpstr>Is it POETRY? Is it PROSE?</vt:lpstr>
      <vt:lpstr>PowerPoint Presentation</vt:lpstr>
      <vt:lpstr>PowerPoint Presentation</vt:lpstr>
      <vt:lpstr>PowerPoint Presentation</vt:lpstr>
      <vt:lpstr>Identifying Categories &amp; knowing the rules  </vt:lpstr>
      <vt:lpstr>The A &amp; B of “C”ategories...</vt:lpstr>
      <vt:lpstr>PowerPoint Presentation</vt:lpstr>
      <vt:lpstr>POETRY          Category A:       This is ME!</vt:lpstr>
      <vt:lpstr>POETRY Category B:  This Speaks to Me</vt:lpstr>
      <vt:lpstr>PowerPoint Presentation</vt:lpstr>
      <vt:lpstr>PROSE    Category A:        This is ME!</vt:lpstr>
      <vt:lpstr>PROSE Category B: This Speaks to Me</vt:lpstr>
      <vt:lpstr>PowerPoint Presentation</vt:lpstr>
      <vt:lpstr>Rules &amp; Guidelines for Poetry and Prose</vt:lpstr>
      <vt:lpstr>Rules &amp; Guidelines for Poetry and Prose</vt:lpstr>
      <vt:lpstr>Finding pieces </vt:lpstr>
      <vt:lpstr>Prose or Poetry… It is your choice</vt:lpstr>
      <vt:lpstr>How do I pick literature?</vt:lpstr>
      <vt:lpstr>Prose or Poetry…  Coaches can help guide</vt:lpstr>
      <vt:lpstr>  Documentation?  </vt:lpstr>
      <vt:lpstr>Verification and Documentation</vt:lpstr>
      <vt:lpstr>Verification and Documentation</vt:lpstr>
      <vt:lpstr>Verification and Documentation</vt:lpstr>
      <vt:lpstr>What to expect at contests  How to dress  Performance  What to bring...</vt:lpstr>
      <vt:lpstr>How to NOT to dress for contest...</vt:lpstr>
      <vt:lpstr>How TO dress for contest...</vt:lpstr>
      <vt:lpstr>Oral Interpretation requires a manuscript</vt:lpstr>
      <vt:lpstr>Performance</vt:lpstr>
      <vt:lpstr>Performance</vt:lpstr>
      <vt:lpstr>What to bring to contest</vt:lpstr>
      <vt:lpstr>What to expect on contest day… before preliminary round </vt:lpstr>
      <vt:lpstr>What to expect on contest day...after preliminary round</vt:lpstr>
      <vt:lpstr>When in doubt, check it out...  </vt:lpstr>
      <vt:lpstr>Questions?   Comments  Concerns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Prose &amp; Poetry:  Starting at the Beginning</dc:title>
  <dc:creator>Albor, Maribeth</dc:creator>
  <cp:lastModifiedBy>Maribeth Harlow</cp:lastModifiedBy>
  <cp:revision>30</cp:revision>
  <dcterms:modified xsi:type="dcterms:W3CDTF">2019-10-24T21:26:37Z</dcterms:modified>
</cp:coreProperties>
</file>