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1"/>
  </p:notesMasterIdLst>
  <p:handoutMasterIdLst>
    <p:handoutMasterId r:id="rId52"/>
  </p:handoutMasterIdLst>
  <p:sldIdLst>
    <p:sldId id="256" r:id="rId2"/>
    <p:sldId id="288" r:id="rId3"/>
    <p:sldId id="270" r:id="rId4"/>
    <p:sldId id="289" r:id="rId5"/>
    <p:sldId id="257" r:id="rId6"/>
    <p:sldId id="280" r:id="rId7"/>
    <p:sldId id="258" r:id="rId8"/>
    <p:sldId id="259" r:id="rId9"/>
    <p:sldId id="260" r:id="rId10"/>
    <p:sldId id="311" r:id="rId11"/>
    <p:sldId id="261" r:id="rId12"/>
    <p:sldId id="262" r:id="rId13"/>
    <p:sldId id="263" r:id="rId14"/>
    <p:sldId id="264" r:id="rId15"/>
    <p:sldId id="265" r:id="rId16"/>
    <p:sldId id="298" r:id="rId17"/>
    <p:sldId id="303" r:id="rId18"/>
    <p:sldId id="304" r:id="rId19"/>
    <p:sldId id="305" r:id="rId20"/>
    <p:sldId id="312" r:id="rId21"/>
    <p:sldId id="313" r:id="rId22"/>
    <p:sldId id="306" r:id="rId23"/>
    <p:sldId id="269" r:id="rId24"/>
    <p:sldId id="268" r:id="rId25"/>
    <p:sldId id="267" r:id="rId26"/>
    <p:sldId id="315" r:id="rId27"/>
    <p:sldId id="266" r:id="rId28"/>
    <p:sldId id="299" r:id="rId29"/>
    <p:sldId id="300" r:id="rId30"/>
    <p:sldId id="301" r:id="rId31"/>
    <p:sldId id="316" r:id="rId32"/>
    <p:sldId id="272" r:id="rId33"/>
    <p:sldId id="273" r:id="rId34"/>
    <p:sldId id="275" r:id="rId35"/>
    <p:sldId id="276" r:id="rId36"/>
    <p:sldId id="274" r:id="rId37"/>
    <p:sldId id="307" r:id="rId38"/>
    <p:sldId id="308" r:id="rId39"/>
    <p:sldId id="309" r:id="rId40"/>
    <p:sldId id="277" r:id="rId41"/>
    <p:sldId id="302" r:id="rId42"/>
    <p:sldId id="279" r:id="rId43"/>
    <p:sldId id="281" r:id="rId44"/>
    <p:sldId id="291" r:id="rId45"/>
    <p:sldId id="292" r:id="rId46"/>
    <p:sldId id="294" r:id="rId47"/>
    <p:sldId id="293" r:id="rId48"/>
    <p:sldId id="295" r:id="rId49"/>
    <p:sldId id="310" r:id="rId5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itchFamily="-106"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06"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06"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06"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06" charset="0"/>
        <a:ea typeface="+mn-ea"/>
        <a:cs typeface="+mn-cs"/>
      </a:defRPr>
    </a:lvl5pPr>
    <a:lvl6pPr marL="2286000" algn="l" defTabSz="457200" rtl="0" eaLnBrk="1" latinLnBrk="0" hangingPunct="1">
      <a:defRPr sz="2400" kern="1200">
        <a:solidFill>
          <a:schemeClr val="tx1"/>
        </a:solidFill>
        <a:latin typeface="Times" pitchFamily="-106" charset="0"/>
        <a:ea typeface="+mn-ea"/>
        <a:cs typeface="+mn-cs"/>
      </a:defRPr>
    </a:lvl6pPr>
    <a:lvl7pPr marL="2743200" algn="l" defTabSz="457200" rtl="0" eaLnBrk="1" latinLnBrk="0" hangingPunct="1">
      <a:defRPr sz="2400" kern="1200">
        <a:solidFill>
          <a:schemeClr val="tx1"/>
        </a:solidFill>
        <a:latin typeface="Times" pitchFamily="-106" charset="0"/>
        <a:ea typeface="+mn-ea"/>
        <a:cs typeface="+mn-cs"/>
      </a:defRPr>
    </a:lvl7pPr>
    <a:lvl8pPr marL="3200400" algn="l" defTabSz="457200" rtl="0" eaLnBrk="1" latinLnBrk="0" hangingPunct="1">
      <a:defRPr sz="2400" kern="1200">
        <a:solidFill>
          <a:schemeClr val="tx1"/>
        </a:solidFill>
        <a:latin typeface="Times" pitchFamily="-106" charset="0"/>
        <a:ea typeface="+mn-ea"/>
        <a:cs typeface="+mn-cs"/>
      </a:defRPr>
    </a:lvl8pPr>
    <a:lvl9pPr marL="3657600" algn="l" defTabSz="457200" rtl="0" eaLnBrk="1" latinLnBrk="0" hangingPunct="1">
      <a:defRPr sz="2400" kern="1200">
        <a:solidFill>
          <a:schemeClr val="tx1"/>
        </a:solidFill>
        <a:latin typeface="Times" pitchFamily="-106"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gray"/>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009C"/>
    <a:srgbClr val="14004F"/>
    <a:srgbClr val="66003B"/>
    <a:srgbClr val="000A93"/>
    <a:srgbClr val="5A31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50000"/>
    <p:restoredTop sz="50000"/>
  </p:normalViewPr>
  <p:slideViewPr>
    <p:cSldViewPr>
      <p:cViewPr varScale="1">
        <p:scale>
          <a:sx n="117" d="100"/>
          <a:sy n="117" d="100"/>
        </p:scale>
        <p:origin x="648" y="176"/>
      </p:cViewPr>
      <p:guideLst>
        <p:guide orient="horz" pos="2160"/>
        <p:guide pos="2880"/>
      </p:guideLst>
    </p:cSldViewPr>
  </p:slideViewPr>
  <p:outlineViewPr>
    <p:cViewPr>
      <p:scale>
        <a:sx n="100" d="100"/>
        <a:sy n="100" d="100"/>
      </p:scale>
      <p:origin x="0" y="0"/>
    </p:cViewPr>
  </p:outlineViewPr>
  <p:notesTextViewPr>
    <p:cViewPr>
      <p:scale>
        <a:sx n="100" d="100"/>
        <a:sy n="100" d="100"/>
      </p:scale>
      <p:origin x="0" y="0"/>
    </p:cViewPr>
  </p:notesTextViewPr>
  <p:sorterViewPr>
    <p:cViewPr>
      <p:scale>
        <a:sx n="66" d="100"/>
        <a:sy n="66" d="100"/>
      </p:scale>
      <p:origin x="0" y="624"/>
    </p:cViewPr>
  </p:sorterViewPr>
  <p:notesViewPr>
    <p:cSldViewPr snapToGrid="0" snapToObjects="1">
      <p:cViewPr varScale="1">
        <p:scale>
          <a:sx n="55" d="100"/>
          <a:sy n="55" d="100"/>
        </p:scale>
        <p:origin x="-195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pitchFamily="-106" charset="0"/>
              </a:defRPr>
            </a:lvl1pPr>
          </a:lstStyle>
          <a:p>
            <a:pPr>
              <a:defRPr/>
            </a:pPr>
            <a:endParaRPr lang="en-US"/>
          </a:p>
        </p:txBody>
      </p:sp>
      <p:sp>
        <p:nvSpPr>
          <p:cNvPr id="3584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pitchFamily="-106" charset="0"/>
              </a:defRPr>
            </a:lvl1pPr>
          </a:lstStyle>
          <a:p>
            <a:pPr>
              <a:defRPr/>
            </a:pPr>
            <a:endParaRPr lang="en-US"/>
          </a:p>
        </p:txBody>
      </p:sp>
      <p:sp>
        <p:nvSpPr>
          <p:cNvPr id="3584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pitchFamily="-106" charset="0"/>
              </a:defRPr>
            </a:lvl1pPr>
          </a:lstStyle>
          <a:p>
            <a:pPr>
              <a:defRPr/>
            </a:pPr>
            <a:endParaRPr lang="en-US"/>
          </a:p>
        </p:txBody>
      </p:sp>
      <p:sp>
        <p:nvSpPr>
          <p:cNvPr id="3584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pitchFamily="-106" charset="0"/>
              </a:defRPr>
            </a:lvl1pPr>
          </a:lstStyle>
          <a:p>
            <a:pPr>
              <a:defRPr/>
            </a:pPr>
            <a:fld id="{47C6833E-41B7-F149-8BFF-006F1FD3D3C1}" type="slidenum">
              <a:rPr lang="en-US"/>
              <a:pPr>
                <a:defRPr/>
              </a:pPr>
              <a:t>‹#›</a:t>
            </a:fld>
            <a:endParaRPr lang="en-US"/>
          </a:p>
        </p:txBody>
      </p:sp>
    </p:spTree>
    <p:extLst>
      <p:ext uri="{BB962C8B-B14F-4D97-AF65-F5344CB8AC3E}">
        <p14:creationId xmlns:p14="http://schemas.microsoft.com/office/powerpoint/2010/main" val="12649304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pitchFamily="-106" charset="0"/>
              </a:defRPr>
            </a:lvl1pPr>
          </a:lstStyle>
          <a:p>
            <a:pPr>
              <a:defRPr/>
            </a:pPr>
            <a:endParaRPr lang="en-US"/>
          </a:p>
        </p:txBody>
      </p:sp>
      <p:sp>
        <p:nvSpPr>
          <p:cNvPr id="5222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pitchFamily="-106" charset="0"/>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222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223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pitchFamily="-106" charset="0"/>
              </a:defRPr>
            </a:lvl1pPr>
          </a:lstStyle>
          <a:p>
            <a:pPr>
              <a:defRPr/>
            </a:pPr>
            <a:endParaRPr lang="en-US"/>
          </a:p>
        </p:txBody>
      </p:sp>
      <p:sp>
        <p:nvSpPr>
          <p:cNvPr id="5223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pitchFamily="-106" charset="0"/>
              </a:defRPr>
            </a:lvl1pPr>
          </a:lstStyle>
          <a:p>
            <a:pPr>
              <a:defRPr/>
            </a:pPr>
            <a:fld id="{2B8A2674-6552-B548-B6E4-FD461A3E8F31}" type="slidenum">
              <a:rPr lang="en-US"/>
              <a:pPr>
                <a:defRPr/>
              </a:pPr>
              <a:t>‹#›</a:t>
            </a:fld>
            <a:endParaRPr lang="en-US"/>
          </a:p>
        </p:txBody>
      </p:sp>
    </p:spTree>
    <p:extLst>
      <p:ext uri="{BB962C8B-B14F-4D97-AF65-F5344CB8AC3E}">
        <p14:creationId xmlns:p14="http://schemas.microsoft.com/office/powerpoint/2010/main" val="39349523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68" charset="0"/>
        <a:ea typeface="ＭＳ Ｐゴシック" pitchFamily="63" charset="-128"/>
        <a:cs typeface="ＭＳ Ｐゴシック" pitchFamily="63" charset="-128"/>
      </a:defRPr>
    </a:lvl1pPr>
    <a:lvl2pPr marL="457200" algn="l" rtl="0" eaLnBrk="0" fontAlgn="base" hangingPunct="0">
      <a:spcBef>
        <a:spcPct val="30000"/>
      </a:spcBef>
      <a:spcAft>
        <a:spcPct val="0"/>
      </a:spcAft>
      <a:defRPr sz="1200" kern="1200">
        <a:solidFill>
          <a:schemeClr val="tx1"/>
        </a:solidFill>
        <a:latin typeface="Times" pitchFamily="68" charset="0"/>
        <a:ea typeface="ＭＳ Ｐゴシック" pitchFamily="68" charset="-128"/>
        <a:cs typeface="+mn-cs"/>
      </a:defRPr>
    </a:lvl2pPr>
    <a:lvl3pPr marL="914400" algn="l" rtl="0" eaLnBrk="0" fontAlgn="base" hangingPunct="0">
      <a:spcBef>
        <a:spcPct val="30000"/>
      </a:spcBef>
      <a:spcAft>
        <a:spcPct val="0"/>
      </a:spcAft>
      <a:defRPr sz="1200" kern="1200">
        <a:solidFill>
          <a:schemeClr val="tx1"/>
        </a:solidFill>
        <a:latin typeface="Times" pitchFamily="68" charset="0"/>
        <a:ea typeface="ＭＳ Ｐゴシック" pitchFamily="68" charset="-128"/>
        <a:cs typeface="+mn-cs"/>
      </a:defRPr>
    </a:lvl3pPr>
    <a:lvl4pPr marL="1371600" algn="l" rtl="0" eaLnBrk="0" fontAlgn="base" hangingPunct="0">
      <a:spcBef>
        <a:spcPct val="30000"/>
      </a:spcBef>
      <a:spcAft>
        <a:spcPct val="0"/>
      </a:spcAft>
      <a:defRPr sz="1200" kern="1200">
        <a:solidFill>
          <a:schemeClr val="tx1"/>
        </a:solidFill>
        <a:latin typeface="Times" pitchFamily="68" charset="0"/>
        <a:ea typeface="ＭＳ Ｐゴシック" pitchFamily="68" charset="-128"/>
        <a:cs typeface="+mn-cs"/>
      </a:defRPr>
    </a:lvl4pPr>
    <a:lvl5pPr marL="1828800" algn="l" rtl="0" eaLnBrk="0" fontAlgn="base" hangingPunct="0">
      <a:spcBef>
        <a:spcPct val="30000"/>
      </a:spcBef>
      <a:spcAft>
        <a:spcPct val="0"/>
      </a:spcAft>
      <a:defRPr sz="1200" kern="1200">
        <a:solidFill>
          <a:schemeClr val="tx1"/>
        </a:solidFill>
        <a:latin typeface="Times" pitchFamily="68" charset="0"/>
        <a:ea typeface="ＭＳ Ｐゴシック" pitchFamily="6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97428AD5-3C36-9F43-938D-0AE4E3E434D8}" type="slidenum">
              <a:rPr lang="en-US"/>
              <a:pPr/>
              <a:t>1</a:t>
            </a:fld>
            <a:endParaRPr lang="en-US"/>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a:latin typeface="Times" pitchFamily="-106" charset="0"/>
              <a:ea typeface="ＭＳ Ｐゴシック" pitchFamily="-106" charset="-128"/>
              <a:cs typeface="ＭＳ Ｐゴシック" pitchFamily="-106" charset="-128"/>
            </a:endParaRPr>
          </a:p>
        </p:txBody>
      </p:sp>
    </p:spTree>
    <p:extLst>
      <p:ext uri="{BB962C8B-B14F-4D97-AF65-F5344CB8AC3E}">
        <p14:creationId xmlns:p14="http://schemas.microsoft.com/office/powerpoint/2010/main" val="460819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DE34E30A-75C3-BA40-B2A3-CE3EA2FB3631}" type="slidenum">
              <a:rPr lang="en-US"/>
              <a:pPr/>
              <a:t>10</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a:latin typeface="Times" pitchFamily="-106" charset="0"/>
              <a:ea typeface="ＭＳ Ｐゴシック" pitchFamily="-106" charset="-128"/>
              <a:cs typeface="ＭＳ Ｐゴシック" pitchFamily="-106" charset="-128"/>
            </a:endParaRPr>
          </a:p>
        </p:txBody>
      </p:sp>
    </p:spTree>
    <p:extLst>
      <p:ext uri="{BB962C8B-B14F-4D97-AF65-F5344CB8AC3E}">
        <p14:creationId xmlns:p14="http://schemas.microsoft.com/office/powerpoint/2010/main" val="35660617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CC2BAEF1-BFF6-E640-BE60-40BFB887B3B5}" type="slidenum">
              <a:rPr lang="en-US"/>
              <a:pPr/>
              <a:t>11</a:t>
            </a:fld>
            <a:endParaRPr 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a:latin typeface="Times" pitchFamily="-106" charset="0"/>
              <a:ea typeface="ＭＳ Ｐゴシック" pitchFamily="-106" charset="-128"/>
              <a:cs typeface="ＭＳ Ｐゴシック" pitchFamily="-106" charset="-128"/>
            </a:endParaRPr>
          </a:p>
        </p:txBody>
      </p:sp>
    </p:spTree>
    <p:extLst>
      <p:ext uri="{BB962C8B-B14F-4D97-AF65-F5344CB8AC3E}">
        <p14:creationId xmlns:p14="http://schemas.microsoft.com/office/powerpoint/2010/main" val="17051815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93EC139-48FD-3E46-84CD-A42959669F76}" type="slidenum">
              <a:rPr lang="en-US"/>
              <a:pPr/>
              <a:t>12</a:t>
            </a:fld>
            <a:endParaRPr 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a:latin typeface="Times" pitchFamily="-106" charset="0"/>
              <a:ea typeface="ＭＳ Ｐゴシック" pitchFamily="-106" charset="-128"/>
              <a:cs typeface="ＭＳ Ｐゴシック" pitchFamily="-106" charset="-128"/>
            </a:endParaRPr>
          </a:p>
        </p:txBody>
      </p:sp>
    </p:spTree>
    <p:extLst>
      <p:ext uri="{BB962C8B-B14F-4D97-AF65-F5344CB8AC3E}">
        <p14:creationId xmlns:p14="http://schemas.microsoft.com/office/powerpoint/2010/main" val="8167559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76985FB5-2BA6-BC45-9273-C54AA6F62EBE}" type="slidenum">
              <a:rPr lang="en-US"/>
              <a:pPr/>
              <a:t>13</a:t>
            </a:fld>
            <a:endParaRPr 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a:latin typeface="Times" pitchFamily="-106" charset="0"/>
              <a:ea typeface="ＭＳ Ｐゴシック" pitchFamily="-106" charset="-128"/>
              <a:cs typeface="ＭＳ Ｐゴシック" pitchFamily="-106" charset="-128"/>
            </a:endParaRPr>
          </a:p>
        </p:txBody>
      </p:sp>
    </p:spTree>
    <p:extLst>
      <p:ext uri="{BB962C8B-B14F-4D97-AF65-F5344CB8AC3E}">
        <p14:creationId xmlns:p14="http://schemas.microsoft.com/office/powerpoint/2010/main" val="5012085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797D7B9A-E725-504C-A203-E1DD88234F0B}" type="slidenum">
              <a:rPr lang="en-US"/>
              <a:pPr/>
              <a:t>14</a:t>
            </a:fld>
            <a:endParaRPr 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p:spPr>
        <p:txBody>
          <a:bodyPr/>
          <a:lstStyle/>
          <a:p>
            <a:pPr eaLnBrk="1" hangingPunct="1"/>
            <a:endParaRPr lang="en-US">
              <a:latin typeface="Times" pitchFamily="-106" charset="0"/>
              <a:ea typeface="ＭＳ Ｐゴシック" pitchFamily="-106" charset="-128"/>
              <a:cs typeface="ＭＳ Ｐゴシック" pitchFamily="-106" charset="-128"/>
            </a:endParaRPr>
          </a:p>
        </p:txBody>
      </p:sp>
    </p:spTree>
    <p:extLst>
      <p:ext uri="{BB962C8B-B14F-4D97-AF65-F5344CB8AC3E}">
        <p14:creationId xmlns:p14="http://schemas.microsoft.com/office/powerpoint/2010/main" val="13818749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45DF1A1B-55E1-234D-889D-D3FD286AA923}" type="slidenum">
              <a:rPr lang="en-US"/>
              <a:pPr/>
              <a:t>15</a:t>
            </a:fld>
            <a:endParaRPr 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a:latin typeface="Times" pitchFamily="-106" charset="0"/>
              <a:ea typeface="ＭＳ Ｐゴシック" pitchFamily="-106" charset="-128"/>
              <a:cs typeface="ＭＳ Ｐゴシック" pitchFamily="-106" charset="-128"/>
            </a:endParaRPr>
          </a:p>
        </p:txBody>
      </p:sp>
    </p:spTree>
    <p:extLst>
      <p:ext uri="{BB962C8B-B14F-4D97-AF65-F5344CB8AC3E}">
        <p14:creationId xmlns:p14="http://schemas.microsoft.com/office/powerpoint/2010/main" val="1371801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4F1EE254-E62E-524F-A066-46A905352EF7}" type="slidenum">
              <a:rPr lang="en-US"/>
              <a:pPr/>
              <a:t>23</a:t>
            </a:fld>
            <a:endParaRPr 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US">
              <a:latin typeface="Times" pitchFamily="-106" charset="0"/>
              <a:ea typeface="ＭＳ Ｐゴシック" pitchFamily="-106" charset="-128"/>
              <a:cs typeface="ＭＳ Ｐゴシック" pitchFamily="-106" charset="-128"/>
            </a:endParaRPr>
          </a:p>
        </p:txBody>
      </p:sp>
    </p:spTree>
    <p:extLst>
      <p:ext uri="{BB962C8B-B14F-4D97-AF65-F5344CB8AC3E}">
        <p14:creationId xmlns:p14="http://schemas.microsoft.com/office/powerpoint/2010/main" val="13371471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8CB20AD7-DB45-5F4B-9A19-7249038FFCEF}" type="slidenum">
              <a:rPr lang="en-US"/>
              <a:pPr/>
              <a:t>24</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a:latin typeface="Times" pitchFamily="-106" charset="0"/>
              <a:ea typeface="ＭＳ Ｐゴシック" pitchFamily="-106" charset="-128"/>
              <a:cs typeface="ＭＳ Ｐゴシック" pitchFamily="-106" charset="-128"/>
            </a:endParaRPr>
          </a:p>
        </p:txBody>
      </p:sp>
    </p:spTree>
    <p:extLst>
      <p:ext uri="{BB962C8B-B14F-4D97-AF65-F5344CB8AC3E}">
        <p14:creationId xmlns:p14="http://schemas.microsoft.com/office/powerpoint/2010/main" val="17094272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5490710D-2D02-7446-A2B8-E20990B88B11}" type="slidenum">
              <a:rPr lang="en-US"/>
              <a:pPr/>
              <a:t>25</a:t>
            </a:fld>
            <a:endParaRPr 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a:latin typeface="Times" pitchFamily="-106" charset="0"/>
              <a:ea typeface="ＭＳ Ｐゴシック" pitchFamily="-106" charset="-128"/>
              <a:cs typeface="ＭＳ Ｐゴシック" pitchFamily="-106" charset="-128"/>
            </a:endParaRPr>
          </a:p>
        </p:txBody>
      </p:sp>
    </p:spTree>
    <p:extLst>
      <p:ext uri="{BB962C8B-B14F-4D97-AF65-F5344CB8AC3E}">
        <p14:creationId xmlns:p14="http://schemas.microsoft.com/office/powerpoint/2010/main" val="13080990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8CB20AD7-DB45-5F4B-9A19-7249038FFCEF}" type="slidenum">
              <a:rPr lang="en-US"/>
              <a:pPr/>
              <a:t>26</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a:latin typeface="Times" pitchFamily="-106" charset="0"/>
              <a:ea typeface="ＭＳ Ｐゴシック" pitchFamily="-106" charset="-128"/>
              <a:cs typeface="ＭＳ Ｐゴシック" pitchFamily="-106" charset="-128"/>
            </a:endParaRPr>
          </a:p>
        </p:txBody>
      </p:sp>
    </p:spTree>
    <p:extLst>
      <p:ext uri="{BB962C8B-B14F-4D97-AF65-F5344CB8AC3E}">
        <p14:creationId xmlns:p14="http://schemas.microsoft.com/office/powerpoint/2010/main" val="458139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08489D73-CF05-BF46-BED2-C4BA8EEB621C}" type="slidenum">
              <a:rPr lang="en-US"/>
              <a:pPr/>
              <a:t>2</a:t>
            </a:fld>
            <a:endParaRPr 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US">
              <a:latin typeface="Times" pitchFamily="-106" charset="0"/>
              <a:ea typeface="ＭＳ Ｐゴシック" pitchFamily="-106" charset="-128"/>
              <a:cs typeface="ＭＳ Ｐゴシック" pitchFamily="-106" charset="-128"/>
            </a:endParaRPr>
          </a:p>
        </p:txBody>
      </p:sp>
    </p:spTree>
    <p:extLst>
      <p:ext uri="{BB962C8B-B14F-4D97-AF65-F5344CB8AC3E}">
        <p14:creationId xmlns:p14="http://schemas.microsoft.com/office/powerpoint/2010/main" val="14056072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46C8A7C6-7DE2-BD48-82FA-8A659BB54464}" type="slidenum">
              <a:rPr lang="en-US"/>
              <a:pPr/>
              <a:t>27</a:t>
            </a:fld>
            <a:endParaRPr 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a:latin typeface="Times" pitchFamily="-106" charset="0"/>
              <a:ea typeface="ＭＳ Ｐゴシック" pitchFamily="-106" charset="-128"/>
              <a:cs typeface="ＭＳ Ｐゴシック" pitchFamily="-106" charset="-128"/>
            </a:endParaRPr>
          </a:p>
        </p:txBody>
      </p:sp>
    </p:spTree>
    <p:extLst>
      <p:ext uri="{BB962C8B-B14F-4D97-AF65-F5344CB8AC3E}">
        <p14:creationId xmlns:p14="http://schemas.microsoft.com/office/powerpoint/2010/main" val="158178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A1A970E8-23B3-F34C-828D-7EBFA9906583}" type="slidenum">
              <a:rPr lang="en-US"/>
              <a:pPr/>
              <a:t>32</a:t>
            </a:fld>
            <a:endParaRPr 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a:latin typeface="Times" pitchFamily="-106" charset="0"/>
              <a:ea typeface="ＭＳ Ｐゴシック" pitchFamily="-106" charset="-128"/>
              <a:cs typeface="ＭＳ Ｐゴシック" pitchFamily="-106" charset="-128"/>
            </a:endParaRPr>
          </a:p>
        </p:txBody>
      </p:sp>
    </p:spTree>
    <p:extLst>
      <p:ext uri="{BB962C8B-B14F-4D97-AF65-F5344CB8AC3E}">
        <p14:creationId xmlns:p14="http://schemas.microsoft.com/office/powerpoint/2010/main" val="14299331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85376F9B-0505-A848-A139-DBA1417B039A}" type="slidenum">
              <a:rPr lang="en-US"/>
              <a:pPr/>
              <a:t>33</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endParaRPr lang="en-US">
              <a:latin typeface="Times" pitchFamily="-106" charset="0"/>
              <a:ea typeface="ＭＳ Ｐゴシック" pitchFamily="-106" charset="-128"/>
              <a:cs typeface="ＭＳ Ｐゴシック" pitchFamily="-106" charset="-128"/>
            </a:endParaRPr>
          </a:p>
        </p:txBody>
      </p:sp>
    </p:spTree>
    <p:extLst>
      <p:ext uri="{BB962C8B-B14F-4D97-AF65-F5344CB8AC3E}">
        <p14:creationId xmlns:p14="http://schemas.microsoft.com/office/powerpoint/2010/main" val="3964038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A54BD4FE-5029-5242-AF83-A0825A677AE4}" type="slidenum">
              <a:rPr lang="en-US"/>
              <a:pPr/>
              <a:t>34</a:t>
            </a:fld>
            <a:endParaRPr 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a:latin typeface="Times" pitchFamily="-106" charset="0"/>
              <a:ea typeface="ＭＳ Ｐゴシック" pitchFamily="-106" charset="-128"/>
              <a:cs typeface="ＭＳ Ｐゴシック" pitchFamily="-106" charset="-128"/>
            </a:endParaRPr>
          </a:p>
        </p:txBody>
      </p:sp>
    </p:spTree>
    <p:extLst>
      <p:ext uri="{BB962C8B-B14F-4D97-AF65-F5344CB8AC3E}">
        <p14:creationId xmlns:p14="http://schemas.microsoft.com/office/powerpoint/2010/main" val="8650995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E894BADF-F4D2-E145-ACEA-86D6A28F3B0F}" type="slidenum">
              <a:rPr lang="en-US"/>
              <a:pPr/>
              <a:t>35</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en-US">
              <a:latin typeface="Times" pitchFamily="-106" charset="0"/>
              <a:ea typeface="ＭＳ Ｐゴシック" pitchFamily="-106" charset="-128"/>
              <a:cs typeface="ＭＳ Ｐゴシック" pitchFamily="-106" charset="-128"/>
            </a:endParaRPr>
          </a:p>
        </p:txBody>
      </p:sp>
    </p:spTree>
    <p:extLst>
      <p:ext uri="{BB962C8B-B14F-4D97-AF65-F5344CB8AC3E}">
        <p14:creationId xmlns:p14="http://schemas.microsoft.com/office/powerpoint/2010/main" val="12630063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0C68E0A4-A015-B444-BE0C-86B9849BA8C1}" type="slidenum">
              <a:rPr lang="en-US"/>
              <a:pPr/>
              <a:t>36</a:t>
            </a:fld>
            <a:endParaRPr 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en-US">
              <a:latin typeface="Times" pitchFamily="-106" charset="0"/>
              <a:ea typeface="ＭＳ Ｐゴシック" pitchFamily="-106" charset="-128"/>
              <a:cs typeface="ＭＳ Ｐゴシック" pitchFamily="-106" charset="-128"/>
            </a:endParaRPr>
          </a:p>
        </p:txBody>
      </p:sp>
    </p:spTree>
    <p:extLst>
      <p:ext uri="{BB962C8B-B14F-4D97-AF65-F5344CB8AC3E}">
        <p14:creationId xmlns:p14="http://schemas.microsoft.com/office/powerpoint/2010/main" val="16186852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78BF2716-0052-4440-9C40-BF329CFA8137}" type="slidenum">
              <a:rPr lang="en-US"/>
              <a:pPr/>
              <a:t>40</a:t>
            </a:fld>
            <a:endParaRPr lang="en-US"/>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en-US">
              <a:latin typeface="Times" pitchFamily="-106" charset="0"/>
              <a:ea typeface="ＭＳ Ｐゴシック" pitchFamily="-106" charset="-128"/>
              <a:cs typeface="ＭＳ Ｐゴシック" pitchFamily="-106" charset="-128"/>
            </a:endParaRPr>
          </a:p>
        </p:txBody>
      </p:sp>
    </p:spTree>
    <p:extLst>
      <p:ext uri="{BB962C8B-B14F-4D97-AF65-F5344CB8AC3E}">
        <p14:creationId xmlns:p14="http://schemas.microsoft.com/office/powerpoint/2010/main" val="9196859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37D0F0F8-94ED-954C-99D1-4ACE082A8F50}" type="slidenum">
              <a:rPr lang="en-US"/>
              <a:pPr/>
              <a:t>42</a:t>
            </a:fld>
            <a:endParaRPr 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a:latin typeface="Times" pitchFamily="-106" charset="0"/>
              <a:ea typeface="ＭＳ Ｐゴシック" pitchFamily="-106" charset="-128"/>
              <a:cs typeface="ＭＳ Ｐゴシック" pitchFamily="-106" charset="-128"/>
            </a:endParaRPr>
          </a:p>
        </p:txBody>
      </p:sp>
    </p:spTree>
    <p:extLst>
      <p:ext uri="{BB962C8B-B14F-4D97-AF65-F5344CB8AC3E}">
        <p14:creationId xmlns:p14="http://schemas.microsoft.com/office/powerpoint/2010/main" val="17220886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DA45D6E3-1855-B345-9063-D9C7D2FEDAC6}" type="slidenum">
              <a:rPr lang="en-US"/>
              <a:pPr/>
              <a:t>43</a:t>
            </a:fld>
            <a:endParaRPr 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a:latin typeface="Times" pitchFamily="-106" charset="0"/>
              <a:ea typeface="ＭＳ Ｐゴシック" pitchFamily="-106" charset="-128"/>
              <a:cs typeface="ＭＳ Ｐゴシック" pitchFamily="-106" charset="-128"/>
            </a:endParaRPr>
          </a:p>
        </p:txBody>
      </p:sp>
    </p:spTree>
    <p:extLst>
      <p:ext uri="{BB962C8B-B14F-4D97-AF65-F5344CB8AC3E}">
        <p14:creationId xmlns:p14="http://schemas.microsoft.com/office/powerpoint/2010/main" val="15067795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68196FEB-3EBF-0B4F-83AE-6F0BBA586524}" type="slidenum">
              <a:rPr lang="en-US"/>
              <a:pPr/>
              <a:t>44</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a:latin typeface="Times" pitchFamily="-106" charset="0"/>
              <a:ea typeface="ＭＳ Ｐゴシック" pitchFamily="-106" charset="-128"/>
              <a:cs typeface="ＭＳ Ｐゴシック" pitchFamily="-106" charset="-128"/>
            </a:endParaRPr>
          </a:p>
        </p:txBody>
      </p:sp>
    </p:spTree>
    <p:extLst>
      <p:ext uri="{BB962C8B-B14F-4D97-AF65-F5344CB8AC3E}">
        <p14:creationId xmlns:p14="http://schemas.microsoft.com/office/powerpoint/2010/main" val="1316059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F8596073-53FC-1149-BACE-B9EBFA53EE00}" type="slidenum">
              <a:rPr lang="en-US"/>
              <a:pPr/>
              <a:t>3</a:t>
            </a:fld>
            <a:endParaRPr lang="en-US"/>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US">
              <a:latin typeface="Times" pitchFamily="-106" charset="0"/>
              <a:ea typeface="ＭＳ Ｐゴシック" pitchFamily="-106" charset="-128"/>
              <a:cs typeface="ＭＳ Ｐゴシック" pitchFamily="-106" charset="-128"/>
            </a:endParaRPr>
          </a:p>
        </p:txBody>
      </p:sp>
    </p:spTree>
    <p:extLst>
      <p:ext uri="{BB962C8B-B14F-4D97-AF65-F5344CB8AC3E}">
        <p14:creationId xmlns:p14="http://schemas.microsoft.com/office/powerpoint/2010/main" val="17216228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13E0CE8D-FC74-E849-9FB2-B0B664479E17}" type="slidenum">
              <a:rPr lang="en-US"/>
              <a:pPr/>
              <a:t>45</a:t>
            </a:fld>
            <a:endParaRPr lang="en-U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en-US">
              <a:latin typeface="Times" pitchFamily="-106" charset="0"/>
              <a:ea typeface="ＭＳ Ｐゴシック" pitchFamily="-106" charset="-128"/>
              <a:cs typeface="ＭＳ Ｐゴシック" pitchFamily="-106" charset="-128"/>
            </a:endParaRPr>
          </a:p>
        </p:txBody>
      </p:sp>
    </p:spTree>
    <p:extLst>
      <p:ext uri="{BB962C8B-B14F-4D97-AF65-F5344CB8AC3E}">
        <p14:creationId xmlns:p14="http://schemas.microsoft.com/office/powerpoint/2010/main" val="20719863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71F0A4C6-C567-9747-A93E-3B7FAB538258}" type="slidenum">
              <a:rPr lang="en-US"/>
              <a:pPr/>
              <a:t>46</a:t>
            </a:fld>
            <a:endParaRPr lang="en-US"/>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marL="228600" indent="-228600" eaLnBrk="1" hangingPunct="1">
              <a:buFontTx/>
              <a:buAutoNum type="arabicPeriod"/>
            </a:pPr>
            <a:r>
              <a:rPr lang="en-US" dirty="0">
                <a:latin typeface="Times" pitchFamily="-106" charset="0"/>
                <a:ea typeface="ＭＳ Ｐゴシック" pitchFamily="-106" charset="-128"/>
                <a:cs typeface="ＭＳ Ｐゴシック" pitchFamily="-106" charset="-128"/>
              </a:rPr>
              <a:t>Lead not most recent.</a:t>
            </a:r>
          </a:p>
          <a:p>
            <a:pPr marL="228600" indent="-228600" eaLnBrk="1" hangingPunct="1">
              <a:buFontTx/>
              <a:buAutoNum type="arabicPeriod"/>
            </a:pPr>
            <a:r>
              <a:rPr lang="en-US" dirty="0">
                <a:latin typeface="Times" pitchFamily="-106" charset="0"/>
                <a:ea typeface="ＭＳ Ｐゴシック" pitchFamily="-106" charset="-128"/>
                <a:cs typeface="ＭＳ Ｐゴシック" pitchFamily="-106" charset="-128"/>
              </a:rPr>
              <a:t> spelling of </a:t>
            </a:r>
            <a:r>
              <a:rPr lang="en-US" dirty="0" err="1">
                <a:latin typeface="Times" pitchFamily="-106" charset="0"/>
                <a:ea typeface="ＭＳ Ｐゴシック" pitchFamily="-106" charset="-128"/>
                <a:cs typeface="ＭＳ Ｐゴシック" pitchFamily="-106" charset="-128"/>
              </a:rPr>
              <a:t>opel</a:t>
            </a:r>
            <a:endParaRPr lang="en-US" dirty="0">
              <a:latin typeface="Times" pitchFamily="-106" charset="0"/>
              <a:ea typeface="ＭＳ Ｐゴシック" pitchFamily="-106" charset="-128"/>
              <a:cs typeface="ＭＳ Ｐゴシック" pitchFamily="-106" charset="-128"/>
            </a:endParaRPr>
          </a:p>
          <a:p>
            <a:pPr marL="228600" indent="-228600" eaLnBrk="1" hangingPunct="1">
              <a:buFontTx/>
              <a:buAutoNum type="arabicPeriod"/>
            </a:pPr>
            <a:r>
              <a:rPr lang="en-US" dirty="0">
                <a:latin typeface="Times" pitchFamily="-106" charset="0"/>
                <a:ea typeface="ＭＳ Ｐゴシック" pitchFamily="-106" charset="-128"/>
                <a:cs typeface="ＭＳ Ｐゴシック" pitchFamily="-106" charset="-128"/>
              </a:rPr>
              <a:t>Full id of brown.</a:t>
            </a:r>
          </a:p>
          <a:p>
            <a:pPr marL="228600" indent="-228600" eaLnBrk="1" hangingPunct="1">
              <a:buFontTx/>
              <a:buAutoNum type="arabicPeriod"/>
            </a:pPr>
            <a:r>
              <a:rPr lang="en-US" dirty="0">
                <a:latin typeface="Times" pitchFamily="-106" charset="0"/>
                <a:ea typeface="ＭＳ Ｐゴシック" pitchFamily="-106" charset="-128"/>
                <a:cs typeface="ＭＳ Ｐゴシック" pitchFamily="-106" charset="-128"/>
              </a:rPr>
              <a:t>Quote attribution</a:t>
            </a:r>
          </a:p>
          <a:p>
            <a:pPr marL="228600" indent="-228600" eaLnBrk="1" hangingPunct="1">
              <a:buFontTx/>
              <a:buAutoNum type="arabicPeriod"/>
            </a:pPr>
            <a:r>
              <a:rPr lang="en-US" dirty="0">
                <a:latin typeface="Times" pitchFamily="-106" charset="0"/>
                <a:ea typeface="ＭＳ Ｐゴシック" pitchFamily="-106" charset="-128"/>
                <a:cs typeface="ＭＳ Ｐゴシック" pitchFamily="-106" charset="-128"/>
              </a:rPr>
              <a:t>When lead</a:t>
            </a:r>
          </a:p>
          <a:p>
            <a:pPr marL="228600" indent="-228600" eaLnBrk="1" hangingPunct="1">
              <a:buFontTx/>
              <a:buAutoNum type="arabicPeriod"/>
            </a:pPr>
            <a:r>
              <a:rPr lang="en-US" dirty="0">
                <a:latin typeface="Times" pitchFamily="-106" charset="0"/>
                <a:ea typeface="ＭＳ Ｐゴシック" pitchFamily="-106" charset="-128"/>
                <a:cs typeface="ＭＳ Ｐゴシック" pitchFamily="-106" charset="-128"/>
              </a:rPr>
              <a:t>Stacked quotes</a:t>
            </a:r>
          </a:p>
          <a:p>
            <a:pPr marL="228600" indent="-228600" eaLnBrk="1" hangingPunct="1">
              <a:buFontTx/>
              <a:buAutoNum type="arabicPeriod"/>
            </a:pPr>
            <a:r>
              <a:rPr lang="en-US" dirty="0">
                <a:latin typeface="Times" pitchFamily="-106" charset="0"/>
                <a:ea typeface="ＭＳ Ｐゴシック" pitchFamily="-106" charset="-128"/>
                <a:cs typeface="ＭＳ Ｐゴシック" pitchFamily="-106" charset="-128"/>
              </a:rPr>
              <a:t>Our in the lead</a:t>
            </a:r>
          </a:p>
        </p:txBody>
      </p:sp>
    </p:spTree>
    <p:extLst>
      <p:ext uri="{BB962C8B-B14F-4D97-AF65-F5344CB8AC3E}">
        <p14:creationId xmlns:p14="http://schemas.microsoft.com/office/powerpoint/2010/main" val="881547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596A9C8B-D36D-EA4A-A94F-45D3182F60A6}" type="slidenum">
              <a:rPr lang="en-US"/>
              <a:pPr/>
              <a:t>47</a:t>
            </a:fld>
            <a:endParaRPr lang="en-US"/>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en-US">
              <a:latin typeface="Times" pitchFamily="-106" charset="0"/>
              <a:ea typeface="ＭＳ Ｐゴシック" pitchFamily="-106" charset="-128"/>
              <a:cs typeface="ＭＳ Ｐゴシック" pitchFamily="-106" charset="-128"/>
            </a:endParaRPr>
          </a:p>
        </p:txBody>
      </p:sp>
    </p:spTree>
    <p:extLst>
      <p:ext uri="{BB962C8B-B14F-4D97-AF65-F5344CB8AC3E}">
        <p14:creationId xmlns:p14="http://schemas.microsoft.com/office/powerpoint/2010/main" val="200137316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16A29C50-74C0-6848-B6CE-4068AC30898D}" type="slidenum">
              <a:rPr lang="en-US"/>
              <a:pPr/>
              <a:t>48</a:t>
            </a:fld>
            <a:endParaRPr lang="en-US"/>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en-US">
              <a:latin typeface="Times" pitchFamily="-106" charset="0"/>
              <a:ea typeface="ＭＳ Ｐゴシック" pitchFamily="-106" charset="-128"/>
              <a:cs typeface="ＭＳ Ｐゴシック" pitchFamily="-106" charset="-128"/>
            </a:endParaRPr>
          </a:p>
        </p:txBody>
      </p:sp>
    </p:spTree>
    <p:extLst>
      <p:ext uri="{BB962C8B-B14F-4D97-AF65-F5344CB8AC3E}">
        <p14:creationId xmlns:p14="http://schemas.microsoft.com/office/powerpoint/2010/main" val="1042471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5088C4A9-C2FF-8347-ACC6-3058C30DDDEF}" type="slidenum">
              <a:rPr lang="en-US"/>
              <a:pPr/>
              <a:t>4</a:t>
            </a:fld>
            <a:endParaRPr lang="en-U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p:spPr>
        <p:txBody>
          <a:bodyPr/>
          <a:lstStyle/>
          <a:p>
            <a:pPr eaLnBrk="1" hangingPunct="1"/>
            <a:endParaRPr lang="en-US">
              <a:latin typeface="Times" pitchFamily="-106" charset="0"/>
              <a:ea typeface="ＭＳ Ｐゴシック" pitchFamily="-106" charset="-128"/>
              <a:cs typeface="ＭＳ Ｐゴシック" pitchFamily="-106" charset="-128"/>
            </a:endParaRPr>
          </a:p>
        </p:txBody>
      </p:sp>
    </p:spTree>
    <p:extLst>
      <p:ext uri="{BB962C8B-B14F-4D97-AF65-F5344CB8AC3E}">
        <p14:creationId xmlns:p14="http://schemas.microsoft.com/office/powerpoint/2010/main" val="120361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392569F3-2E40-184C-81E8-07240345AD11}" type="slidenum">
              <a:rPr lang="en-US"/>
              <a:pPr/>
              <a:t>5</a:t>
            </a:fld>
            <a:endParaRPr 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a:latin typeface="Times" pitchFamily="-106" charset="0"/>
              <a:ea typeface="ＭＳ Ｐゴシック" pitchFamily="-106" charset="-128"/>
              <a:cs typeface="ＭＳ Ｐゴシック" pitchFamily="-106" charset="-128"/>
            </a:endParaRPr>
          </a:p>
        </p:txBody>
      </p:sp>
    </p:spTree>
    <p:extLst>
      <p:ext uri="{BB962C8B-B14F-4D97-AF65-F5344CB8AC3E}">
        <p14:creationId xmlns:p14="http://schemas.microsoft.com/office/powerpoint/2010/main" val="965749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4A07978F-88C1-7B42-8FB8-F0AFBD0B70C8}" type="slidenum">
              <a:rPr lang="en-US"/>
              <a:pPr/>
              <a:t>6</a:t>
            </a:fld>
            <a:endParaRPr 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a:latin typeface="Times" pitchFamily="-106" charset="0"/>
              <a:ea typeface="ＭＳ Ｐゴシック" pitchFamily="-106" charset="-128"/>
              <a:cs typeface="ＭＳ Ｐゴシック" pitchFamily="-106" charset="-128"/>
            </a:endParaRPr>
          </a:p>
        </p:txBody>
      </p:sp>
    </p:spTree>
    <p:extLst>
      <p:ext uri="{BB962C8B-B14F-4D97-AF65-F5344CB8AC3E}">
        <p14:creationId xmlns:p14="http://schemas.microsoft.com/office/powerpoint/2010/main" val="6710307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CE6C7BBF-C5A6-E14B-AE40-B2B6DC4CAAAA}" type="slidenum">
              <a:rPr lang="en-US"/>
              <a:pPr/>
              <a:t>7</a:t>
            </a:fld>
            <a:endParaRPr 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a:latin typeface="Times" pitchFamily="-106" charset="0"/>
              <a:ea typeface="ＭＳ Ｐゴシック" pitchFamily="-106" charset="-128"/>
              <a:cs typeface="ＭＳ Ｐゴシック" pitchFamily="-106" charset="-128"/>
            </a:endParaRPr>
          </a:p>
        </p:txBody>
      </p:sp>
    </p:spTree>
    <p:extLst>
      <p:ext uri="{BB962C8B-B14F-4D97-AF65-F5344CB8AC3E}">
        <p14:creationId xmlns:p14="http://schemas.microsoft.com/office/powerpoint/2010/main" val="15766638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2E605BDA-DD70-464C-97FC-7D7630350598}" type="slidenum">
              <a:rPr lang="en-US"/>
              <a:pPr/>
              <a:t>8</a:t>
            </a:fld>
            <a:endParaRPr 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a:latin typeface="Times" pitchFamily="-106" charset="0"/>
              <a:ea typeface="ＭＳ Ｐゴシック" pitchFamily="-106" charset="-128"/>
              <a:cs typeface="ＭＳ Ｐゴシック" pitchFamily="-106" charset="-128"/>
            </a:endParaRPr>
          </a:p>
        </p:txBody>
      </p:sp>
    </p:spTree>
    <p:extLst>
      <p:ext uri="{BB962C8B-B14F-4D97-AF65-F5344CB8AC3E}">
        <p14:creationId xmlns:p14="http://schemas.microsoft.com/office/powerpoint/2010/main" val="11883713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DE34E30A-75C3-BA40-B2A3-CE3EA2FB3631}" type="slidenum">
              <a:rPr lang="en-US"/>
              <a:pPr/>
              <a:t>9</a:t>
            </a:fld>
            <a:endParaRPr 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a:latin typeface="Times" pitchFamily="-106" charset="0"/>
              <a:ea typeface="ＭＳ Ｐゴシック" pitchFamily="-106" charset="-128"/>
              <a:cs typeface="ＭＳ Ｐゴシック" pitchFamily="-106" charset="-128"/>
            </a:endParaRPr>
          </a:p>
        </p:txBody>
      </p:sp>
    </p:spTree>
    <p:extLst>
      <p:ext uri="{BB962C8B-B14F-4D97-AF65-F5344CB8AC3E}">
        <p14:creationId xmlns:p14="http://schemas.microsoft.com/office/powerpoint/2010/main" val="13588413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50144E4-F95E-BF44-A1CA-BA54EF4894E5}" type="slidenum">
              <a:rPr lang="en-US"/>
              <a:pPr>
                <a:defRPr/>
              </a:pPr>
              <a:t>‹#›</a:t>
            </a:fld>
            <a:endParaRPr lang="en-US"/>
          </a:p>
        </p:txBody>
      </p:sp>
    </p:spTree>
  </p:cSld>
  <p:clrMapOvr>
    <a:masterClrMapping/>
  </p:clrMapOvr>
  <p:transition>
    <p:zoom dir="in"/>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6B7B605-6F50-C44A-B7D6-9778846F930A}" type="slidenum">
              <a:rPr lang="en-US"/>
              <a:pPr>
                <a:defRPr/>
              </a:pPr>
              <a:t>‹#›</a:t>
            </a:fld>
            <a:endParaRPr lang="en-US"/>
          </a:p>
        </p:txBody>
      </p:sp>
    </p:spTree>
  </p:cSld>
  <p:clrMapOvr>
    <a:masterClrMapping/>
  </p:clrMapOvr>
  <p:transition>
    <p:zoom dir="in"/>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05EAC1F-1442-4741-8ACC-400EB5F48301}" type="slidenum">
              <a:rPr lang="en-US"/>
              <a:pPr>
                <a:defRPr/>
              </a:pPr>
              <a:t>‹#›</a:t>
            </a:fld>
            <a:endParaRPr lang="en-US"/>
          </a:p>
        </p:txBody>
      </p:sp>
    </p:spTree>
  </p:cSld>
  <p:clrMapOvr>
    <a:masterClrMapping/>
  </p:clrMapOvr>
  <p:transition>
    <p:zoom dir="in"/>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65DB06E-1AC9-4049-A969-121A7AB46C9F}" type="slidenum">
              <a:rPr lang="en-US"/>
              <a:pPr>
                <a:defRPr/>
              </a:pPr>
              <a:t>‹#›</a:t>
            </a:fld>
            <a:endParaRPr lang="en-US"/>
          </a:p>
        </p:txBody>
      </p:sp>
    </p:spTree>
  </p:cSld>
  <p:clrMapOvr>
    <a:masterClrMapping/>
  </p:clrMapOvr>
  <p:transition>
    <p:zoom dir="in"/>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BECE8C7-C083-E84E-B71E-13D1217D5597}" type="slidenum">
              <a:rPr lang="en-US"/>
              <a:pPr>
                <a:defRPr/>
              </a:pPr>
              <a:t>‹#›</a:t>
            </a:fld>
            <a:endParaRPr lang="en-US"/>
          </a:p>
        </p:txBody>
      </p:sp>
    </p:spTree>
  </p:cSld>
  <p:clrMapOvr>
    <a:masterClrMapping/>
  </p:clrMapOvr>
  <p:transition>
    <p:zoom dir="in"/>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4D72E8A-C02C-B24E-B3D0-F7CB31551F06}" type="slidenum">
              <a:rPr lang="en-US"/>
              <a:pPr>
                <a:defRPr/>
              </a:pPr>
              <a:t>‹#›</a:t>
            </a:fld>
            <a:endParaRPr lang="en-US"/>
          </a:p>
        </p:txBody>
      </p:sp>
    </p:spTree>
  </p:cSld>
  <p:clrMapOvr>
    <a:masterClrMapping/>
  </p:clrMapOvr>
  <p:transition>
    <p:zoom dir="in"/>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B70B5B7-5506-5940-B947-ABE9A76925B5}" type="slidenum">
              <a:rPr lang="en-US"/>
              <a:pPr>
                <a:defRPr/>
              </a:pPr>
              <a:t>‹#›</a:t>
            </a:fld>
            <a:endParaRPr lang="en-US"/>
          </a:p>
        </p:txBody>
      </p:sp>
    </p:spTree>
  </p:cSld>
  <p:clrMapOvr>
    <a:masterClrMapping/>
  </p:clrMapOvr>
  <p:transition>
    <p:zoom dir="in"/>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8211EE6-AD74-0640-B11A-8D2824C52F42}" type="slidenum">
              <a:rPr lang="en-US"/>
              <a:pPr>
                <a:defRPr/>
              </a:pPr>
              <a:t>‹#›</a:t>
            </a:fld>
            <a:endParaRPr lang="en-US"/>
          </a:p>
        </p:txBody>
      </p:sp>
    </p:spTree>
  </p:cSld>
  <p:clrMapOvr>
    <a:masterClrMapping/>
  </p:clrMapOvr>
  <p:transition>
    <p:zoom dir="in"/>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4A9F4D8-E75D-124F-B85C-0CDEC11BD246}" type="slidenum">
              <a:rPr lang="en-US"/>
              <a:pPr>
                <a:defRPr/>
              </a:pPr>
              <a:t>‹#›</a:t>
            </a:fld>
            <a:endParaRPr lang="en-US"/>
          </a:p>
        </p:txBody>
      </p:sp>
    </p:spTree>
  </p:cSld>
  <p:clrMapOvr>
    <a:masterClrMapping/>
  </p:clrMapOvr>
  <p:transition>
    <p:zoom dir="in"/>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DE8235E-0453-724F-8D9B-5EC6DC7CDC9E}" type="slidenum">
              <a:rPr lang="en-US"/>
              <a:pPr>
                <a:defRPr/>
              </a:pPr>
              <a:t>‹#›</a:t>
            </a:fld>
            <a:endParaRPr lang="en-US"/>
          </a:p>
        </p:txBody>
      </p:sp>
    </p:spTree>
  </p:cSld>
  <p:clrMapOvr>
    <a:masterClrMapping/>
  </p:clrMapOvr>
  <p:transition>
    <p:zoom dir="in"/>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20C5773-156D-5B4F-B198-209338CA82ED}" type="slidenum">
              <a:rPr lang="en-US"/>
              <a:pPr>
                <a:defRPr/>
              </a:pPr>
              <a:t>‹#›</a:t>
            </a:fld>
            <a:endParaRPr lang="en-US"/>
          </a:p>
        </p:txBody>
      </p:sp>
    </p:spTree>
  </p:cSld>
  <p:clrMapOvr>
    <a:masterClrMapping/>
  </p:clrMapOvr>
  <p:transition>
    <p:zoom dir="in"/>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pitchFamily="-106"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pitchFamily="-106"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pitchFamily="-106" charset="0"/>
              </a:defRPr>
            </a:lvl1pPr>
          </a:lstStyle>
          <a:p>
            <a:pPr>
              <a:defRPr/>
            </a:pPr>
            <a:fld id="{3A9BE42F-6361-5042-957D-CB09EDD42FA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zoom dir="in"/>
  </p:transition>
  <p:txStyles>
    <p:titleStyle>
      <a:lvl1pPr algn="ctr" rtl="0" eaLnBrk="0" fontAlgn="base" hangingPunct="0">
        <a:spcBef>
          <a:spcPct val="0"/>
        </a:spcBef>
        <a:spcAft>
          <a:spcPct val="0"/>
        </a:spcAft>
        <a:defRPr sz="4400">
          <a:solidFill>
            <a:schemeClr val="tx2"/>
          </a:solidFill>
          <a:latin typeface="+mj-lt"/>
          <a:ea typeface="ＭＳ Ｐゴシック" pitchFamily="63" charset="-128"/>
          <a:cs typeface="ＭＳ Ｐゴシック" pitchFamily="63" charset="-128"/>
        </a:defRPr>
      </a:lvl1pPr>
      <a:lvl2pPr algn="ctr" rtl="0" eaLnBrk="0" fontAlgn="base" hangingPunct="0">
        <a:spcBef>
          <a:spcPct val="0"/>
        </a:spcBef>
        <a:spcAft>
          <a:spcPct val="0"/>
        </a:spcAft>
        <a:defRPr sz="4400">
          <a:solidFill>
            <a:schemeClr val="tx2"/>
          </a:solidFill>
          <a:latin typeface="Times" pitchFamily="68" charset="0"/>
          <a:ea typeface="ＭＳ Ｐゴシック" pitchFamily="63" charset="-128"/>
          <a:cs typeface="ＭＳ Ｐゴシック" pitchFamily="63" charset="-128"/>
        </a:defRPr>
      </a:lvl2pPr>
      <a:lvl3pPr algn="ctr" rtl="0" eaLnBrk="0" fontAlgn="base" hangingPunct="0">
        <a:spcBef>
          <a:spcPct val="0"/>
        </a:spcBef>
        <a:spcAft>
          <a:spcPct val="0"/>
        </a:spcAft>
        <a:defRPr sz="4400">
          <a:solidFill>
            <a:schemeClr val="tx2"/>
          </a:solidFill>
          <a:latin typeface="Times" pitchFamily="68" charset="0"/>
          <a:ea typeface="ＭＳ Ｐゴシック" pitchFamily="63" charset="-128"/>
          <a:cs typeface="ＭＳ Ｐゴシック" pitchFamily="63" charset="-128"/>
        </a:defRPr>
      </a:lvl3pPr>
      <a:lvl4pPr algn="ctr" rtl="0" eaLnBrk="0" fontAlgn="base" hangingPunct="0">
        <a:spcBef>
          <a:spcPct val="0"/>
        </a:spcBef>
        <a:spcAft>
          <a:spcPct val="0"/>
        </a:spcAft>
        <a:defRPr sz="4400">
          <a:solidFill>
            <a:schemeClr val="tx2"/>
          </a:solidFill>
          <a:latin typeface="Times" pitchFamily="68" charset="0"/>
          <a:ea typeface="ＭＳ Ｐゴシック" pitchFamily="63" charset="-128"/>
          <a:cs typeface="ＭＳ Ｐゴシック" pitchFamily="63" charset="-128"/>
        </a:defRPr>
      </a:lvl4pPr>
      <a:lvl5pPr algn="ctr" rtl="0" eaLnBrk="0" fontAlgn="base" hangingPunct="0">
        <a:spcBef>
          <a:spcPct val="0"/>
        </a:spcBef>
        <a:spcAft>
          <a:spcPct val="0"/>
        </a:spcAft>
        <a:defRPr sz="4400">
          <a:solidFill>
            <a:schemeClr val="tx2"/>
          </a:solidFill>
          <a:latin typeface="Times" pitchFamily="68" charset="0"/>
          <a:ea typeface="ＭＳ Ｐゴシック" pitchFamily="63" charset="-128"/>
          <a:cs typeface="ＭＳ Ｐゴシック" pitchFamily="63" charset="-128"/>
        </a:defRPr>
      </a:lvl5pPr>
      <a:lvl6pPr marL="457200" algn="ctr" rtl="0" fontAlgn="base">
        <a:spcBef>
          <a:spcPct val="0"/>
        </a:spcBef>
        <a:spcAft>
          <a:spcPct val="0"/>
        </a:spcAft>
        <a:defRPr sz="4400">
          <a:solidFill>
            <a:schemeClr val="tx2"/>
          </a:solidFill>
          <a:latin typeface="Times" pitchFamily="68" charset="0"/>
        </a:defRPr>
      </a:lvl6pPr>
      <a:lvl7pPr marL="914400" algn="ctr" rtl="0" fontAlgn="base">
        <a:spcBef>
          <a:spcPct val="0"/>
        </a:spcBef>
        <a:spcAft>
          <a:spcPct val="0"/>
        </a:spcAft>
        <a:defRPr sz="4400">
          <a:solidFill>
            <a:schemeClr val="tx2"/>
          </a:solidFill>
          <a:latin typeface="Times" pitchFamily="68" charset="0"/>
        </a:defRPr>
      </a:lvl7pPr>
      <a:lvl8pPr marL="1371600" algn="ctr" rtl="0" fontAlgn="base">
        <a:spcBef>
          <a:spcPct val="0"/>
        </a:spcBef>
        <a:spcAft>
          <a:spcPct val="0"/>
        </a:spcAft>
        <a:defRPr sz="4400">
          <a:solidFill>
            <a:schemeClr val="tx2"/>
          </a:solidFill>
          <a:latin typeface="Times" pitchFamily="68" charset="0"/>
        </a:defRPr>
      </a:lvl8pPr>
      <a:lvl9pPr marL="1828800" algn="ctr" rtl="0" fontAlgn="base">
        <a:spcBef>
          <a:spcPct val="0"/>
        </a:spcBef>
        <a:spcAft>
          <a:spcPct val="0"/>
        </a:spcAft>
        <a:defRPr sz="4400">
          <a:solidFill>
            <a:schemeClr val="tx2"/>
          </a:solidFill>
          <a:latin typeface="Times" pitchFamily="6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63" charset="-128"/>
          <a:cs typeface="ＭＳ Ｐゴシック" pitchFamily="63"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68"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68"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68"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68"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6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6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6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6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8"/>
          <p:cNvSpPr txBox="1">
            <a:spLocks noChangeArrowheads="1"/>
          </p:cNvSpPr>
          <p:nvPr/>
        </p:nvSpPr>
        <p:spPr bwMode="auto">
          <a:xfrm>
            <a:off x="4680426" y="6324600"/>
            <a:ext cx="4702175" cy="304800"/>
          </a:xfrm>
          <a:prstGeom prst="rect">
            <a:avLst/>
          </a:prstGeom>
          <a:noFill/>
          <a:ln w="9525">
            <a:noFill/>
            <a:miter lim="800000"/>
            <a:headEnd/>
            <a:tailEnd/>
          </a:ln>
        </p:spPr>
        <p:txBody>
          <a:bodyPr>
            <a:prstTxWarp prst="textNoShape">
              <a:avLst/>
            </a:prstTxWarp>
            <a:spAutoFit/>
          </a:bodyPr>
          <a:lstStyle/>
          <a:p>
            <a:pPr>
              <a:spcBef>
                <a:spcPct val="50000"/>
              </a:spcBef>
            </a:pPr>
            <a:r>
              <a:rPr lang="en-US" sz="1400" dirty="0"/>
              <a:t>By Jeanne Acton, UIL Journalism &amp; ILPC Director</a:t>
            </a:r>
            <a:endParaRPr lang="en-US" dirty="0"/>
          </a:p>
        </p:txBody>
      </p:sp>
      <p:sp>
        <p:nvSpPr>
          <p:cNvPr id="15364" name="Text Box 10"/>
          <p:cNvSpPr txBox="1">
            <a:spLocks noChangeArrowheads="1"/>
          </p:cNvSpPr>
          <p:nvPr/>
        </p:nvSpPr>
        <p:spPr bwMode="auto">
          <a:xfrm>
            <a:off x="457200" y="2240756"/>
            <a:ext cx="7982891" cy="1446550"/>
          </a:xfrm>
          <a:prstGeom prst="rect">
            <a:avLst/>
          </a:prstGeom>
          <a:noFill/>
          <a:ln w="9525">
            <a:noFill/>
            <a:miter lim="800000"/>
            <a:headEnd/>
            <a:tailEnd/>
          </a:ln>
        </p:spPr>
        <p:txBody>
          <a:bodyPr wrap="none">
            <a:prstTxWarp prst="textNoShape">
              <a:avLst/>
            </a:prstTxWarp>
            <a:spAutoFit/>
          </a:bodyPr>
          <a:lstStyle/>
          <a:p>
            <a:r>
              <a:rPr lang="en-US" sz="8800" b="1" dirty="0">
                <a:latin typeface="ChunkFive" pitchFamily="2" charset="0"/>
              </a:rPr>
              <a:t>News Writing</a:t>
            </a:r>
            <a:endParaRPr lang="en-US" dirty="0">
              <a:latin typeface="ChunkFive" pitchFamily="2" charset="0"/>
            </a:endParaRPr>
          </a:p>
        </p:txBody>
      </p:sp>
    </p:spTree>
  </p:cSld>
  <p:clrMapOvr>
    <a:masterClrMapping/>
  </p:clrMapOvr>
  <p:transition>
    <p:zoom dir="in"/>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ext Box 4"/>
          <p:cNvSpPr txBox="1">
            <a:spLocks noChangeArrowheads="1"/>
          </p:cNvSpPr>
          <p:nvPr/>
        </p:nvSpPr>
        <p:spPr bwMode="auto">
          <a:xfrm>
            <a:off x="533400" y="381000"/>
            <a:ext cx="8305800" cy="1446550"/>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sz="4400" dirty="0">
                <a:latin typeface="ChunkFive" pitchFamily="2" charset="0"/>
              </a:rPr>
              <a:t>Who lead is OK when it’s someone super important ...</a:t>
            </a:r>
          </a:p>
        </p:txBody>
      </p:sp>
      <p:sp>
        <p:nvSpPr>
          <p:cNvPr id="33796" name="Text Box 5"/>
          <p:cNvSpPr txBox="1">
            <a:spLocks noChangeArrowheads="1"/>
          </p:cNvSpPr>
          <p:nvPr/>
        </p:nvSpPr>
        <p:spPr bwMode="auto">
          <a:xfrm>
            <a:off x="1219200" y="2286000"/>
            <a:ext cx="6705600" cy="1569660"/>
          </a:xfrm>
          <a:prstGeom prst="rect">
            <a:avLst/>
          </a:prstGeom>
          <a:noFill/>
          <a:ln w="9525">
            <a:noFill/>
            <a:miter lim="800000"/>
            <a:headEnd/>
            <a:tailEnd/>
          </a:ln>
        </p:spPr>
        <p:txBody>
          <a:bodyPr>
            <a:prstTxWarp prst="textNoShape">
              <a:avLst/>
            </a:prstTxWarp>
            <a:spAutoFit/>
          </a:bodyPr>
          <a:lstStyle/>
          <a:p>
            <a:pPr>
              <a:spcBef>
                <a:spcPct val="50000"/>
              </a:spcBef>
            </a:pPr>
            <a:r>
              <a:rPr lang="en-US" dirty="0"/>
              <a:t>    Actor Chris </a:t>
            </a:r>
            <a:r>
              <a:rPr lang="en-US" dirty="0" err="1"/>
              <a:t>Hemsworth</a:t>
            </a:r>
            <a:r>
              <a:rPr lang="en-US" dirty="0"/>
              <a:t>, who plays Thor in the Marvel movies, will visit the high school Thursday to talk to students about the importance of being a “real-life superhero.”</a:t>
            </a:r>
          </a:p>
        </p:txBody>
      </p:sp>
      <p:sp>
        <p:nvSpPr>
          <p:cNvPr id="2" name="Rectangle 1">
            <a:extLst>
              <a:ext uri="{FF2B5EF4-FFF2-40B4-BE49-F238E27FC236}">
                <a16:creationId xmlns:a16="http://schemas.microsoft.com/office/drawing/2014/main" id="{CDEF250B-7749-D44A-99F8-25B9A475B8A0}"/>
              </a:ext>
            </a:extLst>
          </p:cNvPr>
          <p:cNvSpPr/>
          <p:nvPr/>
        </p:nvSpPr>
        <p:spPr>
          <a:xfrm>
            <a:off x="4706895" y="4419600"/>
            <a:ext cx="3886200" cy="1938992"/>
          </a:xfrm>
          <a:prstGeom prst="rect">
            <a:avLst/>
          </a:prstGeom>
        </p:spPr>
        <p:txBody>
          <a:bodyPr wrap="square">
            <a:spAutoFit/>
          </a:bodyPr>
          <a:lstStyle/>
          <a:p>
            <a:pPr>
              <a:spcBef>
                <a:spcPct val="50000"/>
              </a:spcBef>
            </a:pPr>
            <a:r>
              <a:rPr lang="en-US" altLang="en-US" dirty="0">
                <a:latin typeface="Arial Rounded MT Bold" panose="020F0704030504030204" pitchFamily="34" charset="77"/>
              </a:rPr>
              <a:t>**TIP: Who leads are also OK when they are talking about a group — “Students” or “Teachers,” etc.</a:t>
            </a:r>
          </a:p>
        </p:txBody>
      </p:sp>
    </p:spTree>
    <p:extLst>
      <p:ext uri="{BB962C8B-B14F-4D97-AF65-F5344CB8AC3E}">
        <p14:creationId xmlns:p14="http://schemas.microsoft.com/office/powerpoint/2010/main" val="4039177960"/>
      </p:ext>
    </p:extLst>
  </p:cSld>
  <p:clrMapOvr>
    <a:masterClrMapping/>
  </p:clrMapOvr>
  <p:transition>
    <p:zoom dir="in"/>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5"/>
          <p:cNvSpPr>
            <a:spLocks noChangeArrowheads="1"/>
          </p:cNvSpPr>
          <p:nvPr/>
        </p:nvSpPr>
        <p:spPr bwMode="auto">
          <a:xfrm>
            <a:off x="609600" y="457200"/>
            <a:ext cx="4201791" cy="1015663"/>
          </a:xfrm>
          <a:prstGeom prst="rect">
            <a:avLst/>
          </a:prstGeom>
          <a:noFill/>
          <a:ln w="9525">
            <a:noFill/>
            <a:miter lim="800000"/>
            <a:headEnd/>
            <a:tailEnd/>
          </a:ln>
        </p:spPr>
        <p:txBody>
          <a:bodyPr wrap="none">
            <a:prstTxWarp prst="textNoShape">
              <a:avLst/>
            </a:prstTxWarp>
            <a:spAutoFit/>
          </a:bodyPr>
          <a:lstStyle/>
          <a:p>
            <a:r>
              <a:rPr lang="en-US" sz="6000" dirty="0">
                <a:latin typeface="ChunkFive" pitchFamily="2" charset="0"/>
              </a:rPr>
              <a:t>When lead</a:t>
            </a:r>
          </a:p>
        </p:txBody>
      </p:sp>
      <p:sp>
        <p:nvSpPr>
          <p:cNvPr id="35844" name="Text Box 6"/>
          <p:cNvSpPr txBox="1">
            <a:spLocks noChangeArrowheads="1"/>
          </p:cNvSpPr>
          <p:nvPr/>
        </p:nvSpPr>
        <p:spPr bwMode="auto">
          <a:xfrm>
            <a:off x="990600" y="3232450"/>
            <a:ext cx="7543800" cy="1908215"/>
          </a:xfrm>
          <a:prstGeom prst="rect">
            <a:avLst/>
          </a:prstGeom>
          <a:noFill/>
          <a:ln w="9525">
            <a:noFill/>
            <a:miter lim="800000"/>
            <a:headEnd/>
            <a:tailEnd/>
          </a:ln>
        </p:spPr>
        <p:txBody>
          <a:bodyPr>
            <a:prstTxWarp prst="textNoShape">
              <a:avLst/>
            </a:prstTxWarp>
            <a:spAutoFit/>
          </a:bodyPr>
          <a:lstStyle/>
          <a:p>
            <a:pPr>
              <a:spcBef>
                <a:spcPct val="50000"/>
              </a:spcBef>
            </a:pPr>
            <a:r>
              <a:rPr lang="en-US" dirty="0"/>
              <a:t> </a:t>
            </a:r>
            <a:r>
              <a:rPr lang="en-US" sz="2800" b="1" dirty="0"/>
              <a:t>Still a no </a:t>
            </a:r>
            <a:r>
              <a:rPr lang="mr-IN" sz="2800" b="1" dirty="0"/>
              <a:t>…</a:t>
            </a:r>
            <a:endParaRPr lang="en-US" sz="2800" b="1" dirty="0"/>
          </a:p>
          <a:p>
            <a:pPr>
              <a:spcBef>
                <a:spcPct val="50000"/>
              </a:spcBef>
            </a:pPr>
            <a:r>
              <a:rPr lang="en-US" sz="2800" b="1" dirty="0"/>
              <a:t>  </a:t>
            </a:r>
            <a:r>
              <a:rPr lang="en-US" dirty="0"/>
              <a:t> On Thursday, actor Chris </a:t>
            </a:r>
            <a:r>
              <a:rPr lang="en-US" dirty="0" err="1"/>
              <a:t>Hemsworth</a:t>
            </a:r>
            <a:r>
              <a:rPr lang="en-US" dirty="0"/>
              <a:t> will speak to the senior class about how students can become “real-life” heroes through community service.</a:t>
            </a:r>
          </a:p>
        </p:txBody>
      </p:sp>
      <p:sp>
        <p:nvSpPr>
          <p:cNvPr id="35846" name="Text Box 8"/>
          <p:cNvSpPr txBox="1">
            <a:spLocks noChangeArrowheads="1"/>
          </p:cNvSpPr>
          <p:nvPr/>
        </p:nvSpPr>
        <p:spPr bwMode="auto">
          <a:xfrm>
            <a:off x="990600" y="1503755"/>
            <a:ext cx="7467600" cy="1446550"/>
          </a:xfrm>
          <a:prstGeom prst="rect">
            <a:avLst/>
          </a:prstGeom>
          <a:noFill/>
          <a:ln w="9525">
            <a:noFill/>
            <a:miter lim="800000"/>
            <a:headEnd/>
            <a:tailEnd/>
          </a:ln>
        </p:spPr>
        <p:txBody>
          <a:bodyPr>
            <a:prstTxWarp prst="textNoShape">
              <a:avLst/>
            </a:prstTxWarp>
            <a:spAutoFit/>
          </a:bodyPr>
          <a:lstStyle/>
          <a:p>
            <a:pPr>
              <a:spcBef>
                <a:spcPct val="50000"/>
              </a:spcBef>
            </a:pPr>
            <a:r>
              <a:rPr lang="en-US" sz="2800" b="1" dirty="0"/>
              <a:t>Definitely no!</a:t>
            </a:r>
            <a:endParaRPr lang="en-US" dirty="0"/>
          </a:p>
          <a:p>
            <a:pPr>
              <a:spcBef>
                <a:spcPct val="50000"/>
              </a:spcBef>
            </a:pPr>
            <a:r>
              <a:rPr lang="en-US" dirty="0"/>
              <a:t>   On Tuesday, Principal Joe Blow announced that students will no longer be able to leave campus for lunch.</a:t>
            </a:r>
          </a:p>
        </p:txBody>
      </p:sp>
      <p:sp>
        <p:nvSpPr>
          <p:cNvPr id="35847" name="Line 9"/>
          <p:cNvSpPr>
            <a:spLocks noChangeShapeType="1"/>
          </p:cNvSpPr>
          <p:nvPr/>
        </p:nvSpPr>
        <p:spPr bwMode="auto">
          <a:xfrm>
            <a:off x="381000" y="2971800"/>
            <a:ext cx="83820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 name="Rectangle 1">
            <a:extLst>
              <a:ext uri="{FF2B5EF4-FFF2-40B4-BE49-F238E27FC236}">
                <a16:creationId xmlns:a16="http://schemas.microsoft.com/office/drawing/2014/main" id="{347E455A-1B15-264F-955C-BC70EB86BA17}"/>
              </a:ext>
            </a:extLst>
          </p:cNvPr>
          <p:cNvSpPr/>
          <p:nvPr/>
        </p:nvSpPr>
        <p:spPr>
          <a:xfrm>
            <a:off x="4226011" y="5288340"/>
            <a:ext cx="4572000" cy="1569660"/>
          </a:xfrm>
          <a:prstGeom prst="rect">
            <a:avLst/>
          </a:prstGeom>
        </p:spPr>
        <p:txBody>
          <a:bodyPr>
            <a:spAutoFit/>
          </a:bodyPr>
          <a:lstStyle/>
          <a:p>
            <a:pPr>
              <a:spcBef>
                <a:spcPct val="50000"/>
              </a:spcBef>
            </a:pPr>
            <a:r>
              <a:rPr lang="en-US" altLang="en-US" dirty="0">
                <a:latin typeface="Arial Rounded MT Bold" panose="020F0704030504030204" pitchFamily="34" charset="77"/>
              </a:rPr>
              <a:t>**TIP: A very specific, unique “when” may be OK. For example, “During a school pep rally …”</a:t>
            </a:r>
          </a:p>
        </p:txBody>
      </p:sp>
    </p:spTree>
  </p:cSld>
  <p:clrMapOvr>
    <a:masterClrMapping/>
  </p:clrMapOvr>
  <p:transition>
    <p:zoom dir="in"/>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ext Box 4"/>
          <p:cNvSpPr txBox="1">
            <a:spLocks noChangeArrowheads="1"/>
          </p:cNvSpPr>
          <p:nvPr/>
        </p:nvSpPr>
        <p:spPr bwMode="auto">
          <a:xfrm>
            <a:off x="457200" y="304800"/>
            <a:ext cx="5791200" cy="1006475"/>
          </a:xfrm>
          <a:prstGeom prst="rect">
            <a:avLst/>
          </a:prstGeom>
          <a:noFill/>
          <a:ln w="9525">
            <a:noFill/>
            <a:miter lim="800000"/>
            <a:headEnd/>
            <a:tailEnd/>
          </a:ln>
        </p:spPr>
        <p:txBody>
          <a:bodyPr>
            <a:prstTxWarp prst="textNoShape">
              <a:avLst/>
            </a:prstTxWarp>
            <a:spAutoFit/>
          </a:bodyPr>
          <a:lstStyle/>
          <a:p>
            <a:pPr>
              <a:spcBef>
                <a:spcPct val="50000"/>
              </a:spcBef>
            </a:pPr>
            <a:r>
              <a:rPr lang="en-US" sz="6000" dirty="0">
                <a:latin typeface="ChunkFive" pitchFamily="2" charset="0"/>
              </a:rPr>
              <a:t>Where lead</a:t>
            </a:r>
          </a:p>
        </p:txBody>
      </p:sp>
      <p:sp>
        <p:nvSpPr>
          <p:cNvPr id="37892" name="Text Box 5"/>
          <p:cNvSpPr txBox="1">
            <a:spLocks noChangeArrowheads="1"/>
          </p:cNvSpPr>
          <p:nvPr/>
        </p:nvSpPr>
        <p:spPr bwMode="auto">
          <a:xfrm>
            <a:off x="1066800" y="3518119"/>
            <a:ext cx="6629400" cy="1815882"/>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sz="2800" b="1" dirty="0"/>
              <a:t>Yes. Because it’s specific and relevant.</a:t>
            </a:r>
            <a:endParaRPr lang="en-US" dirty="0"/>
          </a:p>
          <a:p>
            <a:pPr>
              <a:spcBef>
                <a:spcPct val="50000"/>
              </a:spcBef>
            </a:pPr>
            <a:r>
              <a:rPr lang="en-US" dirty="0"/>
              <a:t>  In the principal’s office, the senior class built a mini go-cart to protest the cancellation of parking on campus. </a:t>
            </a:r>
          </a:p>
        </p:txBody>
      </p:sp>
      <p:sp>
        <p:nvSpPr>
          <p:cNvPr id="37894" name="Text Box 7"/>
          <p:cNvSpPr txBox="1">
            <a:spLocks noChangeArrowheads="1"/>
          </p:cNvSpPr>
          <p:nvPr/>
        </p:nvSpPr>
        <p:spPr bwMode="auto">
          <a:xfrm>
            <a:off x="609600" y="1371600"/>
            <a:ext cx="7543800" cy="1815882"/>
          </a:xfrm>
          <a:prstGeom prst="rect">
            <a:avLst/>
          </a:prstGeom>
          <a:noFill/>
          <a:ln w="9525">
            <a:noFill/>
            <a:miter lim="800000"/>
            <a:headEnd/>
            <a:tailEnd/>
          </a:ln>
        </p:spPr>
        <p:txBody>
          <a:bodyPr>
            <a:prstTxWarp prst="textNoShape">
              <a:avLst/>
            </a:prstTxWarp>
            <a:spAutoFit/>
          </a:bodyPr>
          <a:lstStyle/>
          <a:p>
            <a:pPr>
              <a:spcBef>
                <a:spcPct val="50000"/>
              </a:spcBef>
            </a:pPr>
            <a:r>
              <a:rPr lang="en-US" sz="2800" b="1" dirty="0"/>
              <a:t>Definitely no!</a:t>
            </a:r>
            <a:endParaRPr lang="en-US" dirty="0"/>
          </a:p>
          <a:p>
            <a:pPr>
              <a:spcBef>
                <a:spcPct val="50000"/>
              </a:spcBef>
            </a:pPr>
            <a:r>
              <a:rPr lang="en-US" dirty="0"/>
              <a:t>  At the school board meeting on Tuesday, Principal Joe Blow announced that he has ended off-campus student lunch.</a:t>
            </a:r>
          </a:p>
        </p:txBody>
      </p:sp>
      <p:sp>
        <p:nvSpPr>
          <p:cNvPr id="37895" name="Line 8"/>
          <p:cNvSpPr>
            <a:spLocks noChangeShapeType="1"/>
          </p:cNvSpPr>
          <p:nvPr/>
        </p:nvSpPr>
        <p:spPr bwMode="auto">
          <a:xfrm>
            <a:off x="685800" y="3352800"/>
            <a:ext cx="8458200" cy="0"/>
          </a:xfrm>
          <a:prstGeom prst="line">
            <a:avLst/>
          </a:prstGeom>
          <a:noFill/>
          <a:ln w="9525">
            <a:solidFill>
              <a:schemeClr val="tx1"/>
            </a:solidFill>
            <a:round/>
            <a:headEnd/>
            <a:tailEnd/>
          </a:ln>
        </p:spPr>
        <p:txBody>
          <a:bodyPr wrap="none" anchor="ctr">
            <a:prstTxWarp prst="textNoShape">
              <a:avLst/>
            </a:prstTxWarp>
          </a:bodyPr>
          <a:lstStyle/>
          <a:p>
            <a:endParaRPr lang="en-US"/>
          </a:p>
        </p:txBody>
      </p:sp>
      <p:sp>
        <p:nvSpPr>
          <p:cNvPr id="2" name="Rectangle 1">
            <a:extLst>
              <a:ext uri="{FF2B5EF4-FFF2-40B4-BE49-F238E27FC236}">
                <a16:creationId xmlns:a16="http://schemas.microsoft.com/office/drawing/2014/main" id="{D5FECE94-E4D8-FA48-AE76-24FA52E0E576}"/>
              </a:ext>
            </a:extLst>
          </p:cNvPr>
          <p:cNvSpPr/>
          <p:nvPr/>
        </p:nvSpPr>
        <p:spPr>
          <a:xfrm>
            <a:off x="4381500" y="5181600"/>
            <a:ext cx="4572000" cy="1569660"/>
          </a:xfrm>
          <a:prstGeom prst="rect">
            <a:avLst/>
          </a:prstGeom>
        </p:spPr>
        <p:txBody>
          <a:bodyPr>
            <a:spAutoFit/>
          </a:bodyPr>
          <a:lstStyle/>
          <a:p>
            <a:pPr>
              <a:spcBef>
                <a:spcPct val="50000"/>
              </a:spcBef>
            </a:pPr>
            <a:r>
              <a:rPr lang="en-US" altLang="en-US" dirty="0">
                <a:latin typeface="Arial Rounded MT Bold" panose="020F0704030504030204" pitchFamily="34" charset="77"/>
              </a:rPr>
              <a:t>**TIP: Avoid the boring places, typical places to start the lead – “At a school board meeting” or “In </a:t>
            </a:r>
            <a:r>
              <a:rPr lang="en-US" altLang="en-US" dirty="0" err="1">
                <a:latin typeface="Arial Rounded MT Bold" panose="020F0704030504030204" pitchFamily="34" charset="77"/>
              </a:rPr>
              <a:t>Leaguetown</a:t>
            </a:r>
            <a:r>
              <a:rPr lang="en-US" altLang="en-US" dirty="0">
                <a:latin typeface="Arial Rounded MT Bold" panose="020F0704030504030204" pitchFamily="34" charset="77"/>
              </a:rPr>
              <a:t>.”</a:t>
            </a:r>
          </a:p>
        </p:txBody>
      </p:sp>
    </p:spTree>
  </p:cSld>
  <p:clrMapOvr>
    <a:masterClrMapping/>
  </p:clrMapOvr>
  <p:transition>
    <p:zoom dir="in"/>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3"/>
          <p:cNvSpPr txBox="1">
            <a:spLocks noChangeArrowheads="1"/>
          </p:cNvSpPr>
          <p:nvPr/>
        </p:nvSpPr>
        <p:spPr bwMode="auto">
          <a:xfrm>
            <a:off x="457200" y="685800"/>
            <a:ext cx="5334000" cy="1006475"/>
          </a:xfrm>
          <a:prstGeom prst="rect">
            <a:avLst/>
          </a:prstGeom>
          <a:noFill/>
          <a:ln w="9525">
            <a:noFill/>
            <a:miter lim="800000"/>
            <a:headEnd/>
            <a:tailEnd/>
          </a:ln>
        </p:spPr>
        <p:txBody>
          <a:bodyPr>
            <a:prstTxWarp prst="textNoShape">
              <a:avLst/>
            </a:prstTxWarp>
            <a:spAutoFit/>
          </a:bodyPr>
          <a:lstStyle/>
          <a:p>
            <a:pPr>
              <a:spcBef>
                <a:spcPct val="50000"/>
              </a:spcBef>
            </a:pPr>
            <a:r>
              <a:rPr lang="en-US" sz="6000" dirty="0">
                <a:latin typeface="ChunkFive" pitchFamily="2" charset="0"/>
              </a:rPr>
              <a:t>Better lead</a:t>
            </a:r>
          </a:p>
        </p:txBody>
      </p:sp>
      <p:sp>
        <p:nvSpPr>
          <p:cNvPr id="39939" name="Text Box 4"/>
          <p:cNvSpPr txBox="1">
            <a:spLocks noChangeArrowheads="1"/>
          </p:cNvSpPr>
          <p:nvPr/>
        </p:nvSpPr>
        <p:spPr bwMode="auto">
          <a:xfrm>
            <a:off x="1219200" y="1828800"/>
            <a:ext cx="7239000" cy="3539430"/>
          </a:xfrm>
          <a:prstGeom prst="rect">
            <a:avLst/>
          </a:prstGeom>
          <a:noFill/>
          <a:ln w="9525">
            <a:noFill/>
            <a:miter lim="800000"/>
            <a:headEnd/>
            <a:tailEnd/>
          </a:ln>
        </p:spPr>
        <p:txBody>
          <a:bodyPr>
            <a:prstTxWarp prst="textNoShape">
              <a:avLst/>
            </a:prstTxWarp>
            <a:spAutoFit/>
          </a:bodyPr>
          <a:lstStyle/>
          <a:p>
            <a:r>
              <a:rPr lang="en-US" sz="3200" dirty="0"/>
              <a:t>     If a group of parents can’t change Principal John Roberts’ mind about his ban on the 2019 class T-shirts, seniors say they might wear the shirts to school Friday, an act that could get them suspended and cost them the right to walk at graduation. </a:t>
            </a:r>
          </a:p>
          <a:p>
            <a:endParaRPr lang="en-US" sz="3200" dirty="0"/>
          </a:p>
        </p:txBody>
      </p:sp>
    </p:spTree>
  </p:cSld>
  <p:clrMapOvr>
    <a:masterClrMapping/>
  </p:clrMapOvr>
  <p:transition>
    <p:zoom dir="in"/>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3"/>
          <p:cNvSpPr txBox="1">
            <a:spLocks noChangeArrowheads="1"/>
          </p:cNvSpPr>
          <p:nvPr/>
        </p:nvSpPr>
        <p:spPr bwMode="auto">
          <a:xfrm>
            <a:off x="457200" y="914400"/>
            <a:ext cx="4800600" cy="1020763"/>
          </a:xfrm>
          <a:prstGeom prst="rect">
            <a:avLst/>
          </a:prstGeom>
          <a:noFill/>
          <a:ln w="9525">
            <a:noFill/>
            <a:miter lim="800000"/>
            <a:headEnd/>
            <a:tailEnd/>
          </a:ln>
        </p:spPr>
        <p:txBody>
          <a:bodyPr>
            <a:prstTxWarp prst="textNoShape">
              <a:avLst/>
            </a:prstTxWarp>
            <a:spAutoFit/>
          </a:bodyPr>
          <a:lstStyle/>
          <a:p>
            <a:pPr>
              <a:spcBef>
                <a:spcPct val="50000"/>
              </a:spcBef>
            </a:pPr>
            <a:r>
              <a:rPr lang="en-US" sz="6000" dirty="0">
                <a:latin typeface="ChunkFive" pitchFamily="2" charset="0"/>
              </a:rPr>
              <a:t>Better lead</a:t>
            </a:r>
          </a:p>
        </p:txBody>
      </p:sp>
      <p:sp>
        <p:nvSpPr>
          <p:cNvPr id="2" name="Rectangle 1"/>
          <p:cNvSpPr/>
          <p:nvPr/>
        </p:nvSpPr>
        <p:spPr>
          <a:xfrm>
            <a:off x="1676400" y="2133600"/>
            <a:ext cx="6705600" cy="2554545"/>
          </a:xfrm>
          <a:prstGeom prst="rect">
            <a:avLst/>
          </a:prstGeom>
        </p:spPr>
        <p:txBody>
          <a:bodyPr wrap="square">
            <a:spAutoFit/>
          </a:bodyPr>
          <a:lstStyle/>
          <a:p>
            <a:r>
              <a:rPr lang="en-US" sz="3200" dirty="0"/>
              <a:t>  After driving a sick student to an urgent care clinic in his personal car, varsity football coach Ned Winter faces possible termination for violating district policy. </a:t>
            </a:r>
          </a:p>
        </p:txBody>
      </p:sp>
    </p:spTree>
  </p:cSld>
  <p:clrMapOvr>
    <a:masterClrMapping/>
  </p:clrMapOvr>
  <p:transition>
    <p:zoom dir="in"/>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4"/>
          <p:cNvSpPr txBox="1">
            <a:spLocks noChangeArrowheads="1"/>
          </p:cNvSpPr>
          <p:nvPr/>
        </p:nvSpPr>
        <p:spPr bwMode="auto">
          <a:xfrm>
            <a:off x="304800" y="609600"/>
            <a:ext cx="6096000" cy="1006475"/>
          </a:xfrm>
          <a:prstGeom prst="rect">
            <a:avLst/>
          </a:prstGeom>
          <a:noFill/>
          <a:ln w="9525">
            <a:noFill/>
            <a:miter lim="800000"/>
            <a:headEnd/>
            <a:tailEnd/>
          </a:ln>
        </p:spPr>
        <p:txBody>
          <a:bodyPr>
            <a:prstTxWarp prst="textNoShape">
              <a:avLst/>
            </a:prstTxWarp>
            <a:spAutoFit/>
          </a:bodyPr>
          <a:lstStyle/>
          <a:p>
            <a:pPr>
              <a:spcBef>
                <a:spcPct val="50000"/>
              </a:spcBef>
            </a:pPr>
            <a:r>
              <a:rPr lang="en-US" sz="6000" dirty="0">
                <a:latin typeface="ChunkFive" pitchFamily="2" charset="0"/>
              </a:rPr>
              <a:t>Better lead</a:t>
            </a:r>
          </a:p>
        </p:txBody>
      </p:sp>
      <p:sp>
        <p:nvSpPr>
          <p:cNvPr id="44035" name="Text Box 5"/>
          <p:cNvSpPr txBox="1">
            <a:spLocks noChangeArrowheads="1"/>
          </p:cNvSpPr>
          <p:nvPr/>
        </p:nvSpPr>
        <p:spPr bwMode="auto">
          <a:xfrm>
            <a:off x="1447800" y="1752600"/>
            <a:ext cx="7010400" cy="2062103"/>
          </a:xfrm>
          <a:prstGeom prst="rect">
            <a:avLst/>
          </a:prstGeom>
          <a:noFill/>
          <a:ln w="9525">
            <a:noFill/>
            <a:miter lim="800000"/>
            <a:headEnd/>
            <a:tailEnd/>
          </a:ln>
        </p:spPr>
        <p:txBody>
          <a:bodyPr wrap="square">
            <a:prstTxWarp prst="textNoShape">
              <a:avLst/>
            </a:prstTxWarp>
            <a:spAutoFit/>
          </a:bodyPr>
          <a:lstStyle/>
          <a:p>
            <a:r>
              <a:rPr lang="en-US" sz="3200" baseline="-25000" dirty="0"/>
              <a:t>    </a:t>
            </a:r>
            <a:r>
              <a:rPr lang="en-US" sz="3200" dirty="0"/>
              <a:t>After four car accidents last month, Principal Stan Lebowski announced Friday that seniors will not be able to leave campus during lunch. </a:t>
            </a:r>
          </a:p>
        </p:txBody>
      </p:sp>
    </p:spTree>
  </p:cSld>
  <p:clrMapOvr>
    <a:masterClrMapping/>
  </p:clrMapOvr>
  <p:transition>
    <p:zoom dir="in"/>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609600" y="228600"/>
            <a:ext cx="7543800" cy="1938338"/>
          </a:xfrm>
          <a:prstGeom prst="rect">
            <a:avLst/>
          </a:prstGeom>
          <a:noFill/>
          <a:ln w="9525">
            <a:noFill/>
            <a:miter lim="800000"/>
            <a:headEnd/>
            <a:tailEnd/>
          </a:ln>
        </p:spPr>
        <p:txBody>
          <a:bodyPr>
            <a:prstTxWarp prst="textNoShape">
              <a:avLst/>
            </a:prstTxWarp>
            <a:spAutoFit/>
          </a:bodyPr>
          <a:lstStyle/>
          <a:p>
            <a:r>
              <a:rPr lang="en-US" sz="4000" dirty="0">
                <a:latin typeface="ChunkFive" pitchFamily="2" charset="0"/>
              </a:rPr>
              <a:t>Now that we know the type of lead we are looking for, how do we write a good lead? </a:t>
            </a:r>
          </a:p>
        </p:txBody>
      </p:sp>
      <p:sp>
        <p:nvSpPr>
          <p:cNvPr id="46083" name="Rectangle 4"/>
          <p:cNvSpPr>
            <a:spLocks noChangeArrowheads="1"/>
          </p:cNvSpPr>
          <p:nvPr/>
        </p:nvSpPr>
        <p:spPr bwMode="auto">
          <a:xfrm>
            <a:off x="1676400" y="2286000"/>
            <a:ext cx="6934200" cy="3785652"/>
          </a:xfrm>
          <a:prstGeom prst="rect">
            <a:avLst/>
          </a:prstGeom>
          <a:noFill/>
          <a:ln w="9525">
            <a:noFill/>
            <a:miter lim="800000"/>
            <a:headEnd/>
            <a:tailEnd/>
          </a:ln>
        </p:spPr>
        <p:txBody>
          <a:bodyPr>
            <a:prstTxWarp prst="textNoShape">
              <a:avLst/>
            </a:prstTxWarp>
            <a:spAutoFit/>
          </a:bodyPr>
          <a:lstStyle/>
          <a:p>
            <a:r>
              <a:rPr lang="en-US" dirty="0"/>
              <a:t>• Read the entire prompt.</a:t>
            </a:r>
          </a:p>
          <a:p>
            <a:r>
              <a:rPr lang="en-US" dirty="0"/>
              <a:t>• Find the newest information in the prompt.</a:t>
            </a:r>
          </a:p>
          <a:p>
            <a:r>
              <a:rPr lang="en-US" dirty="0"/>
              <a:t>• Beware of older, more controversial news.</a:t>
            </a:r>
          </a:p>
          <a:p>
            <a:r>
              <a:rPr lang="en-US" dirty="0"/>
              <a:t>• Write one to two sentences summarizing the “new” news including as many other Ws and H as possible. Avoid starting with a “who,” “where” or “when.” </a:t>
            </a:r>
          </a:p>
          <a:p>
            <a:r>
              <a:rPr lang="en-US" dirty="0"/>
              <a:t>• Write in third person, concise and to the point.</a:t>
            </a:r>
          </a:p>
          <a:p>
            <a:r>
              <a:rPr lang="en-US" dirty="0"/>
              <a:t>• Leave out the word “</a:t>
            </a:r>
            <a:r>
              <a:rPr lang="en-US" dirty="0" err="1"/>
              <a:t>Leaguetown</a:t>
            </a:r>
            <a:r>
              <a:rPr lang="en-US" dirty="0"/>
              <a:t>” unless necessary for understanding.</a:t>
            </a:r>
          </a:p>
          <a:p>
            <a:r>
              <a:rPr lang="en-US" dirty="0"/>
              <a:t>• Do not editorialize. </a:t>
            </a:r>
          </a:p>
        </p:txBody>
      </p:sp>
    </p:spTree>
  </p:cSld>
  <p:clrMapOvr>
    <a:masterClrMapping/>
  </p:clrMapOvr>
  <p:transition>
    <p:zoom dir="in"/>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26D8EEF-B64F-ED4E-BC57-3646CE0BB3DC}"/>
              </a:ext>
            </a:extLst>
          </p:cNvPr>
          <p:cNvPicPr>
            <a:picLocks noChangeAspect="1"/>
          </p:cNvPicPr>
          <p:nvPr/>
        </p:nvPicPr>
        <p:blipFill>
          <a:blip r:embed="rId2"/>
          <a:stretch>
            <a:fillRect/>
          </a:stretch>
        </p:blipFill>
        <p:spPr>
          <a:xfrm>
            <a:off x="1828800" y="-457200"/>
            <a:ext cx="5926282" cy="7669306"/>
          </a:xfrm>
          <a:prstGeom prst="rect">
            <a:avLst/>
          </a:prstGeom>
        </p:spPr>
      </p:pic>
    </p:spTree>
    <p:extLst>
      <p:ext uri="{BB962C8B-B14F-4D97-AF65-F5344CB8AC3E}">
        <p14:creationId xmlns:p14="http://schemas.microsoft.com/office/powerpoint/2010/main" val="1348105597"/>
      </p:ext>
    </p:extLst>
  </p:cSld>
  <p:clrMapOvr>
    <a:masterClrMapping/>
  </p:clrMapOvr>
  <p:transition>
    <p:zoom dir="in"/>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A90AC7F-B61D-0344-8F88-121082AC2A83}"/>
              </a:ext>
            </a:extLst>
          </p:cNvPr>
          <p:cNvPicPr>
            <a:picLocks noChangeAspect="1"/>
          </p:cNvPicPr>
          <p:nvPr/>
        </p:nvPicPr>
        <p:blipFill>
          <a:blip r:embed="rId2"/>
          <a:stretch>
            <a:fillRect/>
          </a:stretch>
        </p:blipFill>
        <p:spPr>
          <a:xfrm>
            <a:off x="1676400" y="0"/>
            <a:ext cx="6400800" cy="8283388"/>
          </a:xfrm>
          <a:prstGeom prst="rect">
            <a:avLst/>
          </a:prstGeom>
        </p:spPr>
      </p:pic>
    </p:spTree>
    <p:extLst>
      <p:ext uri="{BB962C8B-B14F-4D97-AF65-F5344CB8AC3E}">
        <p14:creationId xmlns:p14="http://schemas.microsoft.com/office/powerpoint/2010/main" val="1653672965"/>
      </p:ext>
    </p:extLst>
  </p:cSld>
  <p:clrMapOvr>
    <a:masterClrMapping/>
  </p:clrMapOvr>
  <p:transition>
    <p:zoom dir="in"/>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304800" y="838200"/>
            <a:ext cx="8458200" cy="1938992"/>
          </a:xfrm>
          <a:prstGeom prst="rect">
            <a:avLst/>
          </a:prstGeom>
          <a:noFill/>
          <a:ln w="9525">
            <a:noFill/>
            <a:miter lim="800000"/>
            <a:headEnd/>
            <a:tailEnd/>
          </a:ln>
        </p:spPr>
        <p:txBody>
          <a:bodyPr wrap="square">
            <a:prstTxWarp prst="textNoShape">
              <a:avLst/>
            </a:prstTxWarp>
            <a:spAutoFit/>
          </a:bodyPr>
          <a:lstStyle/>
          <a:p>
            <a:pPr algn="ctr">
              <a:spcBef>
                <a:spcPct val="50000"/>
              </a:spcBef>
            </a:pPr>
            <a:r>
              <a:rPr lang="en-US" sz="6000" dirty="0">
                <a:latin typeface="ChunkFive" pitchFamily="2" charset="0"/>
              </a:rPr>
              <a:t>What is essential for this lead?</a:t>
            </a:r>
          </a:p>
        </p:txBody>
      </p:sp>
    </p:spTree>
    <p:extLst>
      <p:ext uri="{BB962C8B-B14F-4D97-AF65-F5344CB8AC3E}">
        <p14:creationId xmlns:p14="http://schemas.microsoft.com/office/powerpoint/2010/main" val="1514121388"/>
      </p:ext>
    </p:extLst>
  </p:cSld>
  <p:clrMapOvr>
    <a:masterClrMapping/>
  </p:clrMapOvr>
  <p:transition>
    <p:zoom dir="in"/>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685800" y="381000"/>
            <a:ext cx="7265835" cy="1200329"/>
          </a:xfrm>
          <a:prstGeom prst="rect">
            <a:avLst/>
          </a:prstGeom>
          <a:noFill/>
          <a:ln w="9525">
            <a:noFill/>
            <a:miter lim="800000"/>
            <a:headEnd/>
            <a:tailEnd/>
          </a:ln>
        </p:spPr>
        <p:txBody>
          <a:bodyPr wrap="none">
            <a:prstTxWarp prst="textNoShape">
              <a:avLst/>
            </a:prstTxWarp>
            <a:spAutoFit/>
          </a:bodyPr>
          <a:lstStyle/>
          <a:p>
            <a:r>
              <a:rPr lang="en-US" sz="7200" dirty="0">
                <a:latin typeface="ChunkFive" pitchFamily="2" charset="0"/>
              </a:rPr>
              <a:t>News Writing …</a:t>
            </a:r>
          </a:p>
        </p:txBody>
      </p:sp>
      <p:sp>
        <p:nvSpPr>
          <p:cNvPr id="17411" name="Text Box 3"/>
          <p:cNvSpPr txBox="1">
            <a:spLocks noChangeArrowheads="1"/>
          </p:cNvSpPr>
          <p:nvPr/>
        </p:nvSpPr>
        <p:spPr bwMode="auto">
          <a:xfrm>
            <a:off x="1447800" y="1905000"/>
            <a:ext cx="6934200" cy="3354765"/>
          </a:xfrm>
          <a:prstGeom prst="rect">
            <a:avLst/>
          </a:prstGeom>
          <a:noFill/>
          <a:ln w="9525">
            <a:noFill/>
            <a:miter lim="800000"/>
            <a:headEnd/>
            <a:tailEnd/>
          </a:ln>
        </p:spPr>
        <p:txBody>
          <a:bodyPr>
            <a:prstTxWarp prst="textNoShape">
              <a:avLst/>
            </a:prstTxWarp>
            <a:spAutoFit/>
          </a:bodyPr>
          <a:lstStyle/>
          <a:p>
            <a:r>
              <a:rPr lang="en-US" sz="3200" dirty="0"/>
              <a:t>gives the reader information — starting with the most recent information/events. It flows from most important to least important.</a:t>
            </a:r>
          </a:p>
          <a:p>
            <a:endParaRPr lang="en-US" sz="3200" i="1" dirty="0"/>
          </a:p>
          <a:p>
            <a:r>
              <a:rPr lang="en-US" sz="3200" i="1" dirty="0"/>
              <a:t>“What is news? It is information only.” </a:t>
            </a:r>
          </a:p>
          <a:p>
            <a:pPr marL="457200" indent="-457200" algn="r">
              <a:buFontTx/>
              <a:buChar char="-"/>
            </a:pPr>
            <a:r>
              <a:rPr lang="en-US" sz="2000" i="1" dirty="0"/>
              <a:t>Walter Cronkite, former CBS News anchor</a:t>
            </a:r>
            <a:endParaRPr lang="en-US" sz="2000" dirty="0"/>
          </a:p>
        </p:txBody>
      </p:sp>
    </p:spTree>
  </p:cSld>
  <p:clrMapOvr>
    <a:masterClrMapping/>
  </p:clrMapOvr>
  <p:transition>
    <p:zoom dir="in"/>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533400" y="381000"/>
            <a:ext cx="6096000" cy="1006475"/>
          </a:xfrm>
          <a:prstGeom prst="rect">
            <a:avLst/>
          </a:prstGeom>
          <a:noFill/>
          <a:ln w="9525">
            <a:noFill/>
            <a:miter lim="800000"/>
            <a:headEnd/>
            <a:tailEnd/>
          </a:ln>
        </p:spPr>
        <p:txBody>
          <a:bodyPr>
            <a:prstTxWarp prst="textNoShape">
              <a:avLst/>
            </a:prstTxWarp>
            <a:spAutoFit/>
          </a:bodyPr>
          <a:lstStyle/>
          <a:p>
            <a:pPr>
              <a:spcBef>
                <a:spcPct val="50000"/>
              </a:spcBef>
            </a:pPr>
            <a:r>
              <a:rPr lang="en-US" sz="6000" dirty="0">
                <a:latin typeface="ChunkFive" pitchFamily="2" charset="0"/>
              </a:rPr>
              <a:t>Must haves …</a:t>
            </a:r>
          </a:p>
        </p:txBody>
      </p:sp>
      <p:sp>
        <p:nvSpPr>
          <p:cNvPr id="4" name="Rectangle 3"/>
          <p:cNvSpPr/>
          <p:nvPr/>
        </p:nvSpPr>
        <p:spPr>
          <a:xfrm>
            <a:off x="1219200" y="1524000"/>
            <a:ext cx="6858000" cy="5057795"/>
          </a:xfrm>
          <a:prstGeom prst="rect">
            <a:avLst/>
          </a:prstGeom>
        </p:spPr>
        <p:txBody>
          <a:bodyPr wrap="square">
            <a:spAutoFit/>
          </a:bodyPr>
          <a:lstStyle/>
          <a:p>
            <a:r>
              <a:rPr lang="en-US" sz="4400" baseline="-25000" dirty="0"/>
              <a:t>• 40 students who live in poverty will receive food backpacks.</a:t>
            </a:r>
          </a:p>
          <a:p>
            <a:r>
              <a:rPr lang="en-US" sz="4400" baseline="-25000" dirty="0"/>
              <a:t>• Backpack delivery starts this Friday.</a:t>
            </a:r>
          </a:p>
          <a:p>
            <a:r>
              <a:rPr lang="en-US" sz="4400" baseline="-25000" dirty="0"/>
              <a:t>• This is a National Honor Society initiative.</a:t>
            </a:r>
          </a:p>
          <a:p>
            <a:endParaRPr lang="en-US" sz="4400" baseline="-25000" dirty="0"/>
          </a:p>
          <a:p>
            <a:endParaRPr lang="en-US" sz="4400" baseline="-25000" dirty="0"/>
          </a:p>
          <a:p>
            <a:r>
              <a:rPr lang="en-US" sz="4400" baseline="-25000" dirty="0"/>
              <a:t>You ALWAYS want a TIME ELEMENT in your news lead.</a:t>
            </a:r>
          </a:p>
          <a:p>
            <a:endParaRPr lang="en-US" sz="4400" dirty="0"/>
          </a:p>
          <a:p>
            <a:endParaRPr lang="en-US" sz="4400" dirty="0"/>
          </a:p>
        </p:txBody>
      </p:sp>
    </p:spTree>
    <p:extLst>
      <p:ext uri="{BB962C8B-B14F-4D97-AF65-F5344CB8AC3E}">
        <p14:creationId xmlns:p14="http://schemas.microsoft.com/office/powerpoint/2010/main" val="1289758727"/>
      </p:ext>
    </p:extLst>
  </p:cSld>
  <p:clrMapOvr>
    <a:masterClrMapping/>
  </p:clrMapOvr>
  <p:transition>
    <p:zoom dir="in"/>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4"/>
          <p:cNvSpPr txBox="1">
            <a:spLocks noChangeArrowheads="1"/>
          </p:cNvSpPr>
          <p:nvPr/>
        </p:nvSpPr>
        <p:spPr bwMode="auto">
          <a:xfrm>
            <a:off x="457200" y="898525"/>
            <a:ext cx="6096000" cy="1006475"/>
          </a:xfrm>
          <a:prstGeom prst="rect">
            <a:avLst/>
          </a:prstGeom>
          <a:noFill/>
          <a:ln w="9525">
            <a:noFill/>
            <a:miter lim="800000"/>
            <a:headEnd/>
            <a:tailEnd/>
          </a:ln>
        </p:spPr>
        <p:txBody>
          <a:bodyPr>
            <a:prstTxWarp prst="textNoShape">
              <a:avLst/>
            </a:prstTxWarp>
            <a:spAutoFit/>
          </a:bodyPr>
          <a:lstStyle/>
          <a:p>
            <a:pPr>
              <a:spcBef>
                <a:spcPct val="50000"/>
              </a:spcBef>
            </a:pPr>
            <a:r>
              <a:rPr lang="en-US" sz="6000" dirty="0">
                <a:latin typeface="ChunkFive" pitchFamily="2" charset="0"/>
              </a:rPr>
              <a:t>Solid lead</a:t>
            </a:r>
          </a:p>
        </p:txBody>
      </p:sp>
      <p:sp>
        <p:nvSpPr>
          <p:cNvPr id="4" name="Rectangle 3"/>
          <p:cNvSpPr/>
          <p:nvPr/>
        </p:nvSpPr>
        <p:spPr>
          <a:xfrm>
            <a:off x="1066800" y="2090172"/>
            <a:ext cx="6858000" cy="3539430"/>
          </a:xfrm>
          <a:prstGeom prst="rect">
            <a:avLst/>
          </a:prstGeom>
        </p:spPr>
        <p:txBody>
          <a:bodyPr wrap="square">
            <a:spAutoFit/>
          </a:bodyPr>
          <a:lstStyle/>
          <a:p>
            <a:r>
              <a:rPr lang="en-US" sz="3200" baseline="-25000" dirty="0"/>
              <a:t>     </a:t>
            </a:r>
            <a:r>
              <a:rPr lang="en-US" sz="3200" dirty="0"/>
              <a:t>Forty elementary, middle and high school students who live in poverty will receive weekend food backpacks starting Friday as part of the National Honor Society latest community service project.</a:t>
            </a:r>
          </a:p>
          <a:p>
            <a:endParaRPr lang="en-US" sz="3200" dirty="0"/>
          </a:p>
        </p:txBody>
      </p:sp>
    </p:spTree>
    <p:extLst>
      <p:ext uri="{BB962C8B-B14F-4D97-AF65-F5344CB8AC3E}">
        <p14:creationId xmlns:p14="http://schemas.microsoft.com/office/powerpoint/2010/main" val="2612329072"/>
      </p:ext>
    </p:extLst>
  </p:cSld>
  <p:clrMapOvr>
    <a:masterClrMapping/>
  </p:clrMapOvr>
  <p:transition>
    <p:zoom dir="in"/>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2362200"/>
            <a:ext cx="7620000" cy="2062103"/>
          </a:xfrm>
          <a:prstGeom prst="rect">
            <a:avLst/>
          </a:prstGeom>
        </p:spPr>
        <p:txBody>
          <a:bodyPr wrap="square">
            <a:spAutoFit/>
          </a:bodyPr>
          <a:lstStyle/>
          <a:p>
            <a:r>
              <a:rPr lang="en-US" sz="3200" dirty="0"/>
              <a:t>    As part of its service project, the National Honor Society will distribute weekend food backpacks this Friday to 40 students who live poverty. </a:t>
            </a:r>
          </a:p>
        </p:txBody>
      </p:sp>
      <p:sp>
        <p:nvSpPr>
          <p:cNvPr id="4" name="Text Box 4"/>
          <p:cNvSpPr txBox="1">
            <a:spLocks noChangeArrowheads="1"/>
          </p:cNvSpPr>
          <p:nvPr/>
        </p:nvSpPr>
        <p:spPr bwMode="auto">
          <a:xfrm>
            <a:off x="457200" y="898525"/>
            <a:ext cx="7315200" cy="1015663"/>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sz="6000" dirty="0">
                <a:latin typeface="ChunkFive" pitchFamily="2" charset="0"/>
              </a:rPr>
              <a:t>Another solid lead</a:t>
            </a:r>
          </a:p>
        </p:txBody>
      </p:sp>
    </p:spTree>
    <p:extLst>
      <p:ext uri="{BB962C8B-B14F-4D97-AF65-F5344CB8AC3E}">
        <p14:creationId xmlns:p14="http://schemas.microsoft.com/office/powerpoint/2010/main" val="1464193804"/>
      </p:ext>
    </p:extLst>
  </p:cSld>
  <p:clrMapOvr>
    <a:masterClrMapping/>
  </p:clrMapOvr>
  <p:transition>
    <p:zoom dir="in"/>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ChangeArrowheads="1"/>
          </p:cNvSpPr>
          <p:nvPr/>
        </p:nvSpPr>
        <p:spPr bwMode="auto">
          <a:xfrm>
            <a:off x="1676400" y="1600200"/>
            <a:ext cx="2871299" cy="1938992"/>
          </a:xfrm>
          <a:prstGeom prst="rect">
            <a:avLst/>
          </a:prstGeom>
          <a:noFill/>
          <a:ln w="9525">
            <a:noFill/>
            <a:miter lim="800000"/>
            <a:headEnd/>
            <a:tailEnd/>
          </a:ln>
        </p:spPr>
        <p:txBody>
          <a:bodyPr wrap="none">
            <a:prstTxWarp prst="textNoShape">
              <a:avLst/>
            </a:prstTxWarp>
            <a:spAutoFit/>
          </a:bodyPr>
          <a:lstStyle/>
          <a:p>
            <a:r>
              <a:rPr lang="en-US" sz="6000" b="1" dirty="0">
                <a:solidFill>
                  <a:srgbClr val="03009C"/>
                </a:solidFill>
                <a:latin typeface="ChunkFive" pitchFamily="2" charset="0"/>
              </a:rPr>
              <a:t>Direct </a:t>
            </a:r>
          </a:p>
          <a:p>
            <a:r>
              <a:rPr lang="en-US" sz="6000" b="1" dirty="0">
                <a:solidFill>
                  <a:srgbClr val="03009C"/>
                </a:solidFill>
                <a:latin typeface="ChunkFive" pitchFamily="2" charset="0"/>
              </a:rPr>
              <a:t>Quotes</a:t>
            </a:r>
          </a:p>
        </p:txBody>
      </p:sp>
      <p:pic>
        <p:nvPicPr>
          <p:cNvPr id="47107" name="Picture 4"/>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143000" y="457200"/>
            <a:ext cx="7010400" cy="5943600"/>
          </a:xfrm>
          <a:prstGeom prst="rect">
            <a:avLst/>
          </a:prstGeom>
          <a:noFill/>
          <a:ln w="9525">
            <a:noFill/>
            <a:miter lim="800000"/>
            <a:headEnd/>
            <a:tailEnd/>
          </a:ln>
        </p:spPr>
      </p:pic>
      <p:sp>
        <p:nvSpPr>
          <p:cNvPr id="47108" name="Text Box 5"/>
          <p:cNvSpPr txBox="1">
            <a:spLocks noChangeArrowheads="1"/>
          </p:cNvSpPr>
          <p:nvPr/>
        </p:nvSpPr>
        <p:spPr bwMode="auto">
          <a:xfrm>
            <a:off x="1676400" y="1219200"/>
            <a:ext cx="23622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b="1" u="sng"/>
              <a:t>Let’s talk about</a:t>
            </a:r>
            <a:endParaRPr lang="en-US" b="1"/>
          </a:p>
        </p:txBody>
      </p:sp>
    </p:spTree>
  </p:cSld>
  <p:clrMapOvr>
    <a:masterClrMapping/>
  </p:clrMapOvr>
  <p:transition>
    <p:zoom dir="in"/>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457200" y="315913"/>
            <a:ext cx="6160661" cy="1107996"/>
          </a:xfrm>
          <a:prstGeom prst="rect">
            <a:avLst/>
          </a:prstGeom>
          <a:noFill/>
          <a:ln w="9525">
            <a:noFill/>
            <a:miter lim="800000"/>
            <a:headEnd/>
            <a:tailEnd/>
          </a:ln>
        </p:spPr>
        <p:txBody>
          <a:bodyPr wrap="none">
            <a:prstTxWarp prst="textNoShape">
              <a:avLst/>
            </a:prstTxWarp>
            <a:spAutoFit/>
          </a:bodyPr>
          <a:lstStyle/>
          <a:p>
            <a:r>
              <a:rPr lang="en-US" sz="6600" b="1" dirty="0">
                <a:solidFill>
                  <a:srgbClr val="000A93"/>
                </a:solidFill>
                <a:latin typeface="ChunkFive" pitchFamily="2" charset="0"/>
              </a:rPr>
              <a:t>Direct Quotes</a:t>
            </a:r>
          </a:p>
        </p:txBody>
      </p:sp>
      <p:sp>
        <p:nvSpPr>
          <p:cNvPr id="14339" name="Rectangle 3"/>
          <p:cNvSpPr>
            <a:spLocks noChangeArrowheads="1"/>
          </p:cNvSpPr>
          <p:nvPr/>
        </p:nvSpPr>
        <p:spPr bwMode="auto">
          <a:xfrm>
            <a:off x="609600" y="1524000"/>
            <a:ext cx="7391400" cy="1754326"/>
          </a:xfrm>
          <a:prstGeom prst="rect">
            <a:avLst/>
          </a:prstGeom>
          <a:noFill/>
          <a:ln w="9525">
            <a:noFill/>
            <a:miter lim="800000"/>
            <a:headEnd/>
            <a:tailEnd/>
          </a:ln>
        </p:spPr>
        <p:txBody>
          <a:bodyPr wrap="square">
            <a:prstTxWarp prst="textNoShape">
              <a:avLst/>
            </a:prstTxWarp>
            <a:spAutoFit/>
          </a:bodyPr>
          <a:lstStyle/>
          <a:p>
            <a:r>
              <a:rPr lang="en-US" sz="4400" b="1" dirty="0"/>
              <a:t>The KEY is …</a:t>
            </a:r>
          </a:p>
          <a:p>
            <a:r>
              <a:rPr lang="en-US" sz="3200" dirty="0"/>
              <a:t>to find the people and the quotes that matter to the story.  </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33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14339">
                                            <p:txEl>
                                              <p:pRg st="0" end="0"/>
                                            </p:txEl>
                                          </p:spTgt>
                                        </p:tgtEl>
                                        <p:attrNameLst>
                                          <p:attrName>style.visibility</p:attrName>
                                        </p:attrNameLst>
                                      </p:cBhvr>
                                      <p:to>
                                        <p:strVal val="visible"/>
                                      </p:to>
                                    </p:set>
                                    <p:anim calcmode="lin" valueType="num">
                                      <p:cBhvr additive="base">
                                        <p:cTn id="11" dur="500" fill="hold"/>
                                        <p:tgtEl>
                                          <p:spTgt spid="14339">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43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4339">
                                            <p:txEl>
                                              <p:pRg st="1" end="1"/>
                                            </p:txEl>
                                          </p:spTgt>
                                        </p:tgtEl>
                                        <p:attrNameLst>
                                          <p:attrName>style.visibility</p:attrName>
                                        </p:attrNameLst>
                                      </p:cBhvr>
                                      <p:to>
                                        <p:strVal val="visible"/>
                                      </p:to>
                                    </p:set>
                                    <p:anim calcmode="lin" valueType="num">
                                      <p:cBhvr additive="base">
                                        <p:cTn id="17" dur="500" fill="hold"/>
                                        <p:tgtEl>
                                          <p:spTgt spid="14339">
                                            <p:txEl>
                                              <p:pRg st="1" end="1"/>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4339">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build="p" autoUpdateAnimBg="0"/>
      <p:bldP spid="14339"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685800" y="1524000"/>
            <a:ext cx="7788275" cy="519113"/>
          </a:xfrm>
          <a:prstGeom prst="rect">
            <a:avLst/>
          </a:prstGeom>
          <a:noFill/>
          <a:ln w="9525">
            <a:noFill/>
            <a:miter lim="800000"/>
            <a:headEnd/>
            <a:tailEnd/>
          </a:ln>
        </p:spPr>
        <p:txBody>
          <a:bodyPr>
            <a:prstTxWarp prst="textNoShape">
              <a:avLst/>
            </a:prstTxWarp>
            <a:spAutoFit/>
          </a:bodyPr>
          <a:lstStyle/>
          <a:p>
            <a:pPr>
              <a:buFont typeface="Wingdings" pitchFamily="-106" charset="2"/>
              <a:buChar char="Ø"/>
            </a:pPr>
            <a:r>
              <a:rPr lang="en-US" sz="2800" dirty="0"/>
              <a:t> Can be longer than one sentence.</a:t>
            </a:r>
            <a:endParaRPr lang="en-US" dirty="0"/>
          </a:p>
        </p:txBody>
      </p:sp>
      <p:sp>
        <p:nvSpPr>
          <p:cNvPr id="13316" name="Rectangle 4"/>
          <p:cNvSpPr>
            <a:spLocks noChangeArrowheads="1"/>
          </p:cNvSpPr>
          <p:nvPr/>
        </p:nvSpPr>
        <p:spPr bwMode="auto">
          <a:xfrm>
            <a:off x="457200" y="392113"/>
            <a:ext cx="6160661" cy="1107996"/>
          </a:xfrm>
          <a:prstGeom prst="rect">
            <a:avLst/>
          </a:prstGeom>
          <a:noFill/>
          <a:ln w="9525">
            <a:noFill/>
            <a:miter lim="800000"/>
            <a:headEnd/>
            <a:tailEnd/>
          </a:ln>
        </p:spPr>
        <p:txBody>
          <a:bodyPr wrap="none">
            <a:prstTxWarp prst="textNoShape">
              <a:avLst/>
            </a:prstTxWarp>
            <a:spAutoFit/>
          </a:bodyPr>
          <a:lstStyle/>
          <a:p>
            <a:r>
              <a:rPr lang="en-US" sz="6600" b="1" dirty="0">
                <a:solidFill>
                  <a:srgbClr val="000A93"/>
                </a:solidFill>
                <a:latin typeface="ChunkFive" pitchFamily="2" charset="0"/>
              </a:rPr>
              <a:t>Direct Quotes:</a:t>
            </a:r>
          </a:p>
        </p:txBody>
      </p:sp>
      <p:sp>
        <p:nvSpPr>
          <p:cNvPr id="13317" name="Text Box 5"/>
          <p:cNvSpPr txBox="1">
            <a:spLocks noChangeArrowheads="1"/>
          </p:cNvSpPr>
          <p:nvPr/>
        </p:nvSpPr>
        <p:spPr bwMode="auto">
          <a:xfrm>
            <a:off x="685800" y="2133600"/>
            <a:ext cx="7924800" cy="946150"/>
          </a:xfrm>
          <a:prstGeom prst="rect">
            <a:avLst/>
          </a:prstGeom>
          <a:noFill/>
          <a:ln w="9525">
            <a:noFill/>
            <a:miter lim="800000"/>
            <a:headEnd/>
            <a:tailEnd/>
          </a:ln>
        </p:spPr>
        <p:txBody>
          <a:bodyPr>
            <a:prstTxWarp prst="textNoShape">
              <a:avLst/>
            </a:prstTxWarp>
            <a:spAutoFit/>
          </a:bodyPr>
          <a:lstStyle/>
          <a:p>
            <a:pPr>
              <a:buFont typeface="Wingdings" pitchFamily="-106" charset="2"/>
              <a:buChar char="Ø"/>
            </a:pPr>
            <a:r>
              <a:rPr lang="en-US" sz="2800"/>
              <a:t>Should have attribution after the first sentence of the quote.</a:t>
            </a:r>
            <a:endParaRPr lang="en-US"/>
          </a:p>
        </p:txBody>
      </p:sp>
      <p:sp>
        <p:nvSpPr>
          <p:cNvPr id="13318" name="Text Box 6"/>
          <p:cNvSpPr txBox="1">
            <a:spLocks noChangeArrowheads="1"/>
          </p:cNvSpPr>
          <p:nvPr/>
        </p:nvSpPr>
        <p:spPr bwMode="auto">
          <a:xfrm>
            <a:off x="685800" y="3124200"/>
            <a:ext cx="7848600" cy="1661993"/>
          </a:xfrm>
          <a:prstGeom prst="rect">
            <a:avLst/>
          </a:prstGeom>
          <a:noFill/>
          <a:ln w="9525">
            <a:noFill/>
            <a:miter lim="800000"/>
            <a:headEnd/>
            <a:tailEnd/>
          </a:ln>
        </p:spPr>
        <p:txBody>
          <a:bodyPr>
            <a:prstTxWarp prst="textNoShape">
              <a:avLst/>
            </a:prstTxWarp>
            <a:spAutoFit/>
          </a:bodyPr>
          <a:lstStyle/>
          <a:p>
            <a:pPr>
              <a:buFont typeface="Wingdings" pitchFamily="-106" charset="2"/>
              <a:buChar char="Ø"/>
            </a:pPr>
            <a:r>
              <a:rPr lang="en-US" sz="2800" dirty="0"/>
              <a:t>Attribution should be: Noun then verb. </a:t>
            </a:r>
          </a:p>
          <a:p>
            <a:pPr>
              <a:buFont typeface="Wingdings" pitchFamily="-106" charset="2"/>
              <a:buNone/>
            </a:pPr>
            <a:r>
              <a:rPr lang="en-US" sz="2800" dirty="0"/>
              <a:t>	Correct - senior Bob Rodriguez said.</a:t>
            </a:r>
          </a:p>
          <a:p>
            <a:pPr>
              <a:buFont typeface="Wingdings" pitchFamily="-106" charset="2"/>
              <a:buNone/>
            </a:pPr>
            <a:r>
              <a:rPr lang="en-US" sz="2800" dirty="0"/>
              <a:t>	Incorrect - said senior Bob Rodriguez.</a:t>
            </a:r>
          </a:p>
          <a:p>
            <a:pPr algn="r">
              <a:buFont typeface="Wingdings" pitchFamily="-106" charset="2"/>
              <a:buNone/>
            </a:pPr>
            <a:r>
              <a:rPr lang="en-US" sz="1800" i="1" dirty="0"/>
              <a:t>(unless you have an unusually long title)</a:t>
            </a:r>
            <a:endParaRPr lang="en-US" sz="2800" dirty="0"/>
          </a:p>
        </p:txBody>
      </p:sp>
      <p:sp>
        <p:nvSpPr>
          <p:cNvPr id="13319" name="Text Box 7"/>
          <p:cNvSpPr txBox="1">
            <a:spLocks noChangeArrowheads="1"/>
          </p:cNvSpPr>
          <p:nvPr/>
        </p:nvSpPr>
        <p:spPr bwMode="auto">
          <a:xfrm>
            <a:off x="680977" y="4765937"/>
            <a:ext cx="7696200" cy="946150"/>
          </a:xfrm>
          <a:prstGeom prst="rect">
            <a:avLst/>
          </a:prstGeom>
          <a:noFill/>
          <a:ln w="9525">
            <a:noFill/>
            <a:miter lim="800000"/>
            <a:headEnd/>
            <a:tailEnd/>
          </a:ln>
        </p:spPr>
        <p:txBody>
          <a:bodyPr>
            <a:prstTxWarp prst="textNoShape">
              <a:avLst/>
            </a:prstTxWarp>
            <a:spAutoFit/>
          </a:bodyPr>
          <a:lstStyle/>
          <a:p>
            <a:pPr>
              <a:spcBef>
                <a:spcPct val="50000"/>
              </a:spcBef>
              <a:buFont typeface="Wingdings" pitchFamily="-106" charset="2"/>
              <a:buChar char="Ø"/>
            </a:pPr>
            <a:r>
              <a:rPr lang="en-US" sz="2800" dirty="0"/>
              <a:t>Do not place two people’s direct quotes next to each other without a transition.</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3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13314">
                                            <p:txEl>
                                              <p:pRg st="0" end="0"/>
                                            </p:txEl>
                                          </p:spTgt>
                                        </p:tgtEl>
                                        <p:attrNameLst>
                                          <p:attrName>style.visibility</p:attrName>
                                        </p:attrNameLst>
                                      </p:cBhvr>
                                      <p:to>
                                        <p:strVal val="visible"/>
                                      </p:to>
                                    </p:set>
                                    <p:anim calcmode="lin" valueType="num">
                                      <p:cBhvr additive="base">
                                        <p:cTn id="11" dur="500" fill="hold"/>
                                        <p:tgtEl>
                                          <p:spTgt spid="13314">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331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6" fill="hold" grpId="0" nodeType="clickEffect">
                                  <p:stCondLst>
                                    <p:cond delay="0"/>
                                  </p:stCondLst>
                                  <p:childTnLst>
                                    <p:set>
                                      <p:cBhvr>
                                        <p:cTn id="16" dur="1" fill="hold">
                                          <p:stCondLst>
                                            <p:cond delay="0"/>
                                          </p:stCondLst>
                                        </p:cTn>
                                        <p:tgtEl>
                                          <p:spTgt spid="13317">
                                            <p:txEl>
                                              <p:pRg st="0" end="0"/>
                                            </p:txEl>
                                          </p:spTgt>
                                        </p:tgtEl>
                                        <p:attrNameLst>
                                          <p:attrName>style.visibility</p:attrName>
                                        </p:attrNameLst>
                                      </p:cBhvr>
                                      <p:to>
                                        <p:strVal val="visible"/>
                                      </p:to>
                                    </p:set>
                                    <p:anim calcmode="lin" valueType="num">
                                      <p:cBhvr additive="base">
                                        <p:cTn id="17" dur="500" fill="hold"/>
                                        <p:tgtEl>
                                          <p:spTgt spid="13317">
                                            <p:txEl>
                                              <p:pRg st="0" end="0"/>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133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9" fill="hold" grpId="0" nodeType="clickEffect">
                                  <p:stCondLst>
                                    <p:cond delay="0"/>
                                  </p:stCondLst>
                                  <p:childTnLst>
                                    <p:set>
                                      <p:cBhvr>
                                        <p:cTn id="22" dur="1" fill="hold">
                                          <p:stCondLst>
                                            <p:cond delay="0"/>
                                          </p:stCondLst>
                                        </p:cTn>
                                        <p:tgtEl>
                                          <p:spTgt spid="13318">
                                            <p:txEl>
                                              <p:pRg st="0" end="0"/>
                                            </p:txEl>
                                          </p:spTgt>
                                        </p:tgtEl>
                                        <p:attrNameLst>
                                          <p:attrName>style.visibility</p:attrName>
                                        </p:attrNameLst>
                                      </p:cBhvr>
                                      <p:to>
                                        <p:strVal val="visible"/>
                                      </p:to>
                                    </p:set>
                                    <p:anim calcmode="lin" valueType="num">
                                      <p:cBhvr additive="base">
                                        <p:cTn id="23" dur="500" fill="hold"/>
                                        <p:tgtEl>
                                          <p:spTgt spid="13318">
                                            <p:txEl>
                                              <p:pRg st="0" end="0"/>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3318">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9" fill="hold" grpId="0" nodeType="clickEffect">
                                  <p:stCondLst>
                                    <p:cond delay="0"/>
                                  </p:stCondLst>
                                  <p:childTnLst>
                                    <p:set>
                                      <p:cBhvr>
                                        <p:cTn id="28" dur="1" fill="hold">
                                          <p:stCondLst>
                                            <p:cond delay="0"/>
                                          </p:stCondLst>
                                        </p:cTn>
                                        <p:tgtEl>
                                          <p:spTgt spid="13318">
                                            <p:txEl>
                                              <p:pRg st="1" end="1"/>
                                            </p:txEl>
                                          </p:spTgt>
                                        </p:tgtEl>
                                        <p:attrNameLst>
                                          <p:attrName>style.visibility</p:attrName>
                                        </p:attrNameLst>
                                      </p:cBhvr>
                                      <p:to>
                                        <p:strVal val="visible"/>
                                      </p:to>
                                    </p:set>
                                    <p:anim calcmode="lin" valueType="num">
                                      <p:cBhvr additive="base">
                                        <p:cTn id="29" dur="500" fill="hold"/>
                                        <p:tgtEl>
                                          <p:spTgt spid="13318">
                                            <p:txEl>
                                              <p:pRg st="1" end="1"/>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13318">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9" fill="hold" grpId="0" nodeType="clickEffect">
                                  <p:stCondLst>
                                    <p:cond delay="0"/>
                                  </p:stCondLst>
                                  <p:childTnLst>
                                    <p:set>
                                      <p:cBhvr>
                                        <p:cTn id="34" dur="1" fill="hold">
                                          <p:stCondLst>
                                            <p:cond delay="0"/>
                                          </p:stCondLst>
                                        </p:cTn>
                                        <p:tgtEl>
                                          <p:spTgt spid="13318">
                                            <p:txEl>
                                              <p:pRg st="2" end="2"/>
                                            </p:txEl>
                                          </p:spTgt>
                                        </p:tgtEl>
                                        <p:attrNameLst>
                                          <p:attrName>style.visibility</p:attrName>
                                        </p:attrNameLst>
                                      </p:cBhvr>
                                      <p:to>
                                        <p:strVal val="visible"/>
                                      </p:to>
                                    </p:set>
                                    <p:anim calcmode="lin" valueType="num">
                                      <p:cBhvr additive="base">
                                        <p:cTn id="35" dur="500" fill="hold"/>
                                        <p:tgtEl>
                                          <p:spTgt spid="13318">
                                            <p:txEl>
                                              <p:pRg st="2" end="2"/>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13318">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9" fill="hold" grpId="0" nodeType="clickEffect">
                                  <p:stCondLst>
                                    <p:cond delay="0"/>
                                  </p:stCondLst>
                                  <p:childTnLst>
                                    <p:set>
                                      <p:cBhvr>
                                        <p:cTn id="40" dur="1" fill="hold">
                                          <p:stCondLst>
                                            <p:cond delay="0"/>
                                          </p:stCondLst>
                                        </p:cTn>
                                        <p:tgtEl>
                                          <p:spTgt spid="13318">
                                            <p:txEl>
                                              <p:pRg st="3" end="3"/>
                                            </p:txEl>
                                          </p:spTgt>
                                        </p:tgtEl>
                                        <p:attrNameLst>
                                          <p:attrName>style.visibility</p:attrName>
                                        </p:attrNameLst>
                                      </p:cBhvr>
                                      <p:to>
                                        <p:strVal val="visible"/>
                                      </p:to>
                                    </p:set>
                                    <p:anim calcmode="lin" valueType="num">
                                      <p:cBhvr additive="base">
                                        <p:cTn id="41" dur="500" fill="hold"/>
                                        <p:tgtEl>
                                          <p:spTgt spid="13318">
                                            <p:txEl>
                                              <p:pRg st="3" end="3"/>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13318">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6" fill="hold" grpId="0" nodeType="clickEffect">
                                  <p:stCondLst>
                                    <p:cond delay="0"/>
                                  </p:stCondLst>
                                  <p:childTnLst>
                                    <p:set>
                                      <p:cBhvr>
                                        <p:cTn id="46" dur="1" fill="hold">
                                          <p:stCondLst>
                                            <p:cond delay="0"/>
                                          </p:stCondLst>
                                        </p:cTn>
                                        <p:tgtEl>
                                          <p:spTgt spid="13319">
                                            <p:txEl>
                                              <p:pRg st="0" end="0"/>
                                            </p:txEl>
                                          </p:spTgt>
                                        </p:tgtEl>
                                        <p:attrNameLst>
                                          <p:attrName>style.visibility</p:attrName>
                                        </p:attrNameLst>
                                      </p:cBhvr>
                                      <p:to>
                                        <p:strVal val="visible"/>
                                      </p:to>
                                    </p:set>
                                    <p:anim calcmode="lin" valueType="num">
                                      <p:cBhvr additive="base">
                                        <p:cTn id="47" dur="500" fill="hold"/>
                                        <p:tgtEl>
                                          <p:spTgt spid="13319">
                                            <p:txEl>
                                              <p:pRg st="0" end="0"/>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1331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build="p" autoUpdateAnimBg="0"/>
      <p:bldP spid="13316" grpId="0" autoUpdateAnimBg="0"/>
      <p:bldP spid="13317" grpId="0" build="p" autoUpdateAnimBg="0"/>
      <p:bldP spid="13318" grpId="0" build="p" autoUpdateAnimBg="0"/>
      <p:bldP spid="13319"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457200" y="315913"/>
            <a:ext cx="6160661" cy="1107996"/>
          </a:xfrm>
          <a:prstGeom prst="rect">
            <a:avLst/>
          </a:prstGeom>
          <a:noFill/>
          <a:ln w="9525">
            <a:noFill/>
            <a:miter lim="800000"/>
            <a:headEnd/>
            <a:tailEnd/>
          </a:ln>
        </p:spPr>
        <p:txBody>
          <a:bodyPr wrap="none">
            <a:prstTxWarp prst="textNoShape">
              <a:avLst/>
            </a:prstTxWarp>
            <a:spAutoFit/>
          </a:bodyPr>
          <a:lstStyle/>
          <a:p>
            <a:r>
              <a:rPr lang="en-US" sz="6600" b="1" dirty="0">
                <a:solidFill>
                  <a:srgbClr val="000A93"/>
                </a:solidFill>
                <a:latin typeface="ChunkFive" pitchFamily="2" charset="0"/>
              </a:rPr>
              <a:t>Direct Quotes:</a:t>
            </a:r>
          </a:p>
        </p:txBody>
      </p:sp>
      <p:sp>
        <p:nvSpPr>
          <p:cNvPr id="14339" name="Rectangle 3"/>
          <p:cNvSpPr>
            <a:spLocks noChangeArrowheads="1"/>
          </p:cNvSpPr>
          <p:nvPr/>
        </p:nvSpPr>
        <p:spPr bwMode="auto">
          <a:xfrm>
            <a:off x="609600" y="1524000"/>
            <a:ext cx="7596188" cy="519113"/>
          </a:xfrm>
          <a:prstGeom prst="rect">
            <a:avLst/>
          </a:prstGeom>
          <a:noFill/>
          <a:ln w="9525">
            <a:noFill/>
            <a:miter lim="800000"/>
            <a:headEnd/>
            <a:tailEnd/>
          </a:ln>
        </p:spPr>
        <p:txBody>
          <a:bodyPr wrap="none">
            <a:prstTxWarp prst="textNoShape">
              <a:avLst/>
            </a:prstTxWarp>
            <a:spAutoFit/>
          </a:bodyPr>
          <a:lstStyle/>
          <a:p>
            <a:pPr>
              <a:buFont typeface="Wingdings" pitchFamily="-106" charset="2"/>
              <a:buChar char="Ø"/>
            </a:pPr>
            <a:r>
              <a:rPr lang="en-US" sz="2800"/>
              <a:t> Should not repeat the transition/lead before them.</a:t>
            </a:r>
          </a:p>
        </p:txBody>
      </p:sp>
      <p:sp>
        <p:nvSpPr>
          <p:cNvPr id="14340" name="Rectangle 4"/>
          <p:cNvSpPr>
            <a:spLocks noChangeArrowheads="1"/>
          </p:cNvSpPr>
          <p:nvPr/>
        </p:nvSpPr>
        <p:spPr bwMode="auto">
          <a:xfrm>
            <a:off x="609600" y="2133600"/>
            <a:ext cx="8001000" cy="2554545"/>
          </a:xfrm>
          <a:prstGeom prst="rect">
            <a:avLst/>
          </a:prstGeom>
          <a:noFill/>
          <a:ln w="9525">
            <a:noFill/>
            <a:miter lim="800000"/>
            <a:headEnd/>
            <a:tailEnd/>
          </a:ln>
        </p:spPr>
        <p:txBody>
          <a:bodyPr>
            <a:prstTxWarp prst="textNoShape">
              <a:avLst/>
            </a:prstTxWarp>
            <a:spAutoFit/>
          </a:bodyPr>
          <a:lstStyle/>
          <a:p>
            <a:pPr lvl="1">
              <a:buFont typeface="Wingdings" pitchFamily="-106" charset="2"/>
              <a:buNone/>
            </a:pPr>
            <a:r>
              <a:rPr lang="en-US" sz="3200" dirty="0"/>
              <a:t>For example:</a:t>
            </a:r>
          </a:p>
          <a:p>
            <a:pPr lvl="1" indent="457200">
              <a:buFont typeface="Wingdings" pitchFamily="-106" charset="2"/>
              <a:buNone/>
            </a:pPr>
            <a:endParaRPr lang="en-US" sz="3200" dirty="0"/>
          </a:p>
          <a:p>
            <a:r>
              <a:rPr lang="en-US" dirty="0"/>
              <a:t>     Muñoz said she believes this project will make a difference for students.</a:t>
            </a:r>
          </a:p>
          <a:p>
            <a:r>
              <a:rPr lang="en-US" dirty="0"/>
              <a:t>    “This program will definitely make a difference for these students,” Muñoz said. </a:t>
            </a:r>
          </a:p>
        </p:txBody>
      </p:sp>
    </p:spTree>
    <p:extLst>
      <p:ext uri="{BB962C8B-B14F-4D97-AF65-F5344CB8AC3E}">
        <p14:creationId xmlns:p14="http://schemas.microsoft.com/office/powerpoint/2010/main" val="345788463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33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14339">
                                            <p:txEl>
                                              <p:pRg st="0" end="0"/>
                                            </p:txEl>
                                          </p:spTgt>
                                        </p:tgtEl>
                                        <p:attrNameLst>
                                          <p:attrName>style.visibility</p:attrName>
                                        </p:attrNameLst>
                                      </p:cBhvr>
                                      <p:to>
                                        <p:strVal val="visible"/>
                                      </p:to>
                                    </p:set>
                                    <p:anim calcmode="lin" valueType="num">
                                      <p:cBhvr additive="base">
                                        <p:cTn id="11" dur="500" fill="hold"/>
                                        <p:tgtEl>
                                          <p:spTgt spid="14339">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43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2" fill="hold" grpId="0" nodeType="clickEffect">
                                  <p:stCondLst>
                                    <p:cond delay="0"/>
                                  </p:stCondLst>
                                  <p:childTnLst>
                                    <p:set>
                                      <p:cBhvr>
                                        <p:cTn id="16" dur="1" fill="hold">
                                          <p:stCondLst>
                                            <p:cond delay="0"/>
                                          </p:stCondLst>
                                        </p:cTn>
                                        <p:tgtEl>
                                          <p:spTgt spid="14340">
                                            <p:txEl>
                                              <p:pRg st="0" end="0"/>
                                            </p:txEl>
                                          </p:spTgt>
                                        </p:tgtEl>
                                        <p:attrNameLst>
                                          <p:attrName>style.visibility</p:attrName>
                                        </p:attrNameLst>
                                      </p:cBhvr>
                                      <p:to>
                                        <p:strVal val="visible"/>
                                      </p:to>
                                    </p:set>
                                    <p:anim calcmode="lin" valueType="num">
                                      <p:cBhvr additive="base">
                                        <p:cTn id="17" dur="500" fill="hold"/>
                                        <p:tgtEl>
                                          <p:spTgt spid="14340">
                                            <p:txEl>
                                              <p:pRg st="0" end="0"/>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434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build="p" autoUpdateAnimBg="0"/>
      <p:bldP spid="14339" grpId="0" build="p" autoUpdateAnimBg="0"/>
      <p:bldP spid="14340"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304800" y="468313"/>
            <a:ext cx="6160661" cy="1107996"/>
          </a:xfrm>
          <a:prstGeom prst="rect">
            <a:avLst/>
          </a:prstGeom>
          <a:noFill/>
          <a:ln w="9525">
            <a:noFill/>
            <a:miter lim="800000"/>
            <a:headEnd/>
            <a:tailEnd/>
          </a:ln>
        </p:spPr>
        <p:txBody>
          <a:bodyPr wrap="none">
            <a:prstTxWarp prst="textNoShape">
              <a:avLst/>
            </a:prstTxWarp>
            <a:spAutoFit/>
          </a:bodyPr>
          <a:lstStyle/>
          <a:p>
            <a:r>
              <a:rPr lang="en-US" sz="6600" b="1" dirty="0">
                <a:solidFill>
                  <a:srgbClr val="000A93"/>
                </a:solidFill>
                <a:latin typeface="ChunkFive" pitchFamily="2" charset="0"/>
              </a:rPr>
              <a:t>Direct Quotes:</a:t>
            </a:r>
            <a:endParaRPr lang="en-US" dirty="0">
              <a:latin typeface="ChunkFive" pitchFamily="2" charset="0"/>
            </a:endParaRPr>
          </a:p>
        </p:txBody>
      </p:sp>
      <p:sp>
        <p:nvSpPr>
          <p:cNvPr id="12291" name="Text Box 3"/>
          <p:cNvSpPr txBox="1">
            <a:spLocks noChangeArrowheads="1"/>
          </p:cNvSpPr>
          <p:nvPr/>
        </p:nvSpPr>
        <p:spPr bwMode="auto">
          <a:xfrm>
            <a:off x="762000" y="1600200"/>
            <a:ext cx="7483475" cy="4483279"/>
          </a:xfrm>
          <a:prstGeom prst="rect">
            <a:avLst/>
          </a:prstGeom>
          <a:noFill/>
          <a:ln w="9525">
            <a:noFill/>
            <a:miter lim="800000"/>
            <a:headEnd/>
            <a:tailEnd/>
          </a:ln>
        </p:spPr>
        <p:txBody>
          <a:bodyPr>
            <a:prstTxWarp prst="textNoShape">
              <a:avLst/>
            </a:prstTxWarp>
            <a:spAutoFit/>
          </a:bodyPr>
          <a:lstStyle/>
          <a:p>
            <a:pPr>
              <a:buFont typeface="Wingdings" pitchFamily="-106" charset="2"/>
              <a:buChar char="Ø"/>
            </a:pPr>
            <a:r>
              <a:rPr lang="en-US" dirty="0"/>
              <a:t> Should be linked to the paragraph before them. The quote should elaborate on the previous paragraph.</a:t>
            </a:r>
          </a:p>
          <a:p>
            <a:pPr lvl="1">
              <a:buFont typeface="Wingdings" pitchFamily="-106" charset="2"/>
              <a:buNone/>
            </a:pPr>
            <a:endParaRPr lang="en-US" b="1" dirty="0"/>
          </a:p>
          <a:p>
            <a:pPr lvl="1">
              <a:buFont typeface="Wingdings" pitchFamily="-106" charset="2"/>
              <a:buNone/>
            </a:pPr>
            <a:r>
              <a:rPr lang="en-US" b="1" dirty="0"/>
              <a:t>For example:</a:t>
            </a:r>
          </a:p>
          <a:p>
            <a:endParaRPr lang="en-US" sz="3200" baseline="30000" dirty="0"/>
          </a:p>
          <a:p>
            <a:r>
              <a:rPr lang="en-US" sz="2800" baseline="30000" dirty="0"/>
              <a:t>    </a:t>
            </a:r>
            <a:r>
              <a:rPr lang="en-US" baseline="30000" dirty="0"/>
              <a:t>  </a:t>
            </a:r>
            <a:r>
              <a:rPr lang="en-US" dirty="0"/>
              <a:t>High school counselor Nyssa Muñoz said poverty is not obvious here, but it exists.</a:t>
            </a:r>
          </a:p>
          <a:p>
            <a:r>
              <a:rPr lang="en-US" dirty="0"/>
              <a:t>   “Last month, two of our students were temporarily homeless when their parents lost their jobs,” she said. “I know we have children who go hungry each week because they don’t have enough food at their home.”</a:t>
            </a:r>
          </a:p>
          <a:p>
            <a:r>
              <a:rPr lang="en-US" dirty="0"/>
              <a:t> </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additive="base">
                                        <p:cTn id="7" dur="500" fill="hold"/>
                                        <p:tgtEl>
                                          <p:spTgt spid="1229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2291">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2291">
                                            <p:txEl>
                                              <p:pRg st="2" end="2"/>
                                            </p:txEl>
                                          </p:spTgt>
                                        </p:tgtEl>
                                        <p:attrNameLst>
                                          <p:attrName>style.visibility</p:attrName>
                                        </p:attrNameLst>
                                      </p:cBhvr>
                                      <p:to>
                                        <p:strVal val="visible"/>
                                      </p:to>
                                    </p:set>
                                    <p:anim calcmode="lin" valueType="num">
                                      <p:cBhvr additive="base">
                                        <p:cTn id="11" dur="500" fill="hold"/>
                                        <p:tgtEl>
                                          <p:spTgt spid="12291">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229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122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autoUpdateAnimBg="0"/>
      <p:bldP spid="12291"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
          <p:cNvSpPr>
            <a:spLocks noChangeArrowheads="1"/>
          </p:cNvSpPr>
          <p:nvPr/>
        </p:nvSpPr>
        <p:spPr bwMode="auto">
          <a:xfrm>
            <a:off x="457200" y="2286000"/>
            <a:ext cx="8382000" cy="1569660"/>
          </a:xfrm>
          <a:prstGeom prst="rect">
            <a:avLst/>
          </a:prstGeom>
          <a:noFill/>
          <a:ln w="9525">
            <a:noFill/>
            <a:miter lim="800000"/>
            <a:headEnd/>
            <a:tailEnd/>
          </a:ln>
        </p:spPr>
        <p:txBody>
          <a:bodyPr wrap="square">
            <a:prstTxWarp prst="textNoShape">
              <a:avLst/>
            </a:prstTxWarp>
            <a:spAutoFit/>
          </a:bodyPr>
          <a:lstStyle/>
          <a:p>
            <a:r>
              <a:rPr lang="en-US" dirty="0"/>
              <a:t>     Students will return backpacks to their counselors the following Monday, so NHS members can refill them for the next weekend. NHS president Nick </a:t>
            </a:r>
            <a:r>
              <a:rPr lang="en-US" dirty="0" err="1"/>
              <a:t>Stuess</a:t>
            </a:r>
            <a:r>
              <a:rPr lang="en-US" dirty="0"/>
              <a:t> suggested the project after seeing a similar campaign at his cousin’s church. </a:t>
            </a:r>
          </a:p>
        </p:txBody>
      </p:sp>
      <p:sp>
        <p:nvSpPr>
          <p:cNvPr id="51203" name="Rectangle 2"/>
          <p:cNvSpPr>
            <a:spLocks noChangeArrowheads="1"/>
          </p:cNvSpPr>
          <p:nvPr/>
        </p:nvSpPr>
        <p:spPr bwMode="auto">
          <a:xfrm>
            <a:off x="381000" y="381000"/>
            <a:ext cx="5105400" cy="646113"/>
          </a:xfrm>
          <a:prstGeom prst="rect">
            <a:avLst/>
          </a:prstGeom>
          <a:noFill/>
          <a:ln w="9525">
            <a:noFill/>
            <a:miter lim="800000"/>
            <a:headEnd/>
            <a:tailEnd/>
          </a:ln>
        </p:spPr>
        <p:txBody>
          <a:bodyPr>
            <a:prstTxWarp prst="textNoShape">
              <a:avLst/>
            </a:prstTxWarp>
            <a:spAutoFit/>
          </a:bodyPr>
          <a:lstStyle/>
          <a:p>
            <a:r>
              <a:rPr lang="en-US" sz="3600" b="1" dirty="0">
                <a:solidFill>
                  <a:srgbClr val="000A93"/>
                </a:solidFill>
                <a:latin typeface="ChunkFive" pitchFamily="2" charset="0"/>
              </a:rPr>
              <a:t>Next transition</a:t>
            </a:r>
            <a:endParaRPr lang="en-US" sz="3600" dirty="0">
              <a:latin typeface="ChunkFive" pitchFamily="2" charset="0"/>
            </a:endParaRPr>
          </a:p>
        </p:txBody>
      </p:sp>
      <p:sp>
        <p:nvSpPr>
          <p:cNvPr id="51204" name="Rectangle 3"/>
          <p:cNvSpPr>
            <a:spLocks noChangeArrowheads="1"/>
          </p:cNvSpPr>
          <p:nvPr/>
        </p:nvSpPr>
        <p:spPr bwMode="auto">
          <a:xfrm>
            <a:off x="5181600" y="4800600"/>
            <a:ext cx="3429000" cy="830263"/>
          </a:xfrm>
          <a:prstGeom prst="rect">
            <a:avLst/>
          </a:prstGeom>
          <a:noFill/>
          <a:ln w="9525">
            <a:noFill/>
            <a:miter lim="800000"/>
            <a:headEnd/>
            <a:tailEnd/>
          </a:ln>
        </p:spPr>
        <p:txBody>
          <a:bodyPr>
            <a:prstTxWarp prst="textNoShape">
              <a:avLst/>
            </a:prstTxWarp>
            <a:spAutoFit/>
          </a:bodyPr>
          <a:lstStyle/>
          <a:p>
            <a:r>
              <a:rPr lang="en-US" b="1" dirty="0">
                <a:solidFill>
                  <a:srgbClr val="000A93"/>
                </a:solidFill>
                <a:latin typeface="ChunkFive" pitchFamily="2" charset="0"/>
              </a:rPr>
              <a:t>What comes next? From whom?</a:t>
            </a:r>
            <a:endParaRPr lang="en-US" dirty="0">
              <a:latin typeface="ChunkFive" pitchFamily="2" charset="0"/>
            </a:endParaRPr>
          </a:p>
        </p:txBody>
      </p:sp>
    </p:spTree>
  </p:cSld>
  <p:clrMapOvr>
    <a:masterClrMapping/>
  </p:clrMapOvr>
  <p:transition>
    <p:zoom dir="in"/>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
          <p:cNvSpPr>
            <a:spLocks noChangeArrowheads="1"/>
          </p:cNvSpPr>
          <p:nvPr/>
        </p:nvSpPr>
        <p:spPr bwMode="auto">
          <a:xfrm>
            <a:off x="838200" y="2286000"/>
            <a:ext cx="7924800" cy="2308324"/>
          </a:xfrm>
          <a:prstGeom prst="rect">
            <a:avLst/>
          </a:prstGeom>
          <a:noFill/>
          <a:ln w="9525">
            <a:noFill/>
            <a:miter lim="800000"/>
            <a:headEnd/>
            <a:tailEnd/>
          </a:ln>
        </p:spPr>
        <p:txBody>
          <a:bodyPr wrap="square">
            <a:prstTxWarp prst="textNoShape">
              <a:avLst/>
            </a:prstTxWarp>
            <a:spAutoFit/>
          </a:bodyPr>
          <a:lstStyle/>
          <a:p>
            <a:r>
              <a:rPr lang="en-US" dirty="0"/>
              <a:t>   “His church partners with the local school district, and together they provide more than 1,000 weekend food backpacks each week,” </a:t>
            </a:r>
            <a:r>
              <a:rPr lang="en-US" dirty="0" err="1"/>
              <a:t>Stuess</a:t>
            </a:r>
            <a:r>
              <a:rPr lang="en-US" dirty="0"/>
              <a:t> said. “I thought it was a cool idea and something we could definitely do here — on a much smaller basis.”</a:t>
            </a:r>
          </a:p>
          <a:p>
            <a:pPr lvl="1" indent="457200">
              <a:buFont typeface="Wingdings" pitchFamily="-106" charset="2"/>
              <a:buNone/>
            </a:pPr>
            <a:r>
              <a:rPr lang="en-US" dirty="0"/>
              <a:t>   </a:t>
            </a:r>
          </a:p>
        </p:txBody>
      </p:sp>
      <p:sp>
        <p:nvSpPr>
          <p:cNvPr id="52227" name="Rectangle 2"/>
          <p:cNvSpPr>
            <a:spLocks noChangeArrowheads="1"/>
          </p:cNvSpPr>
          <p:nvPr/>
        </p:nvSpPr>
        <p:spPr bwMode="auto">
          <a:xfrm>
            <a:off x="533400" y="457200"/>
            <a:ext cx="6705600" cy="1200150"/>
          </a:xfrm>
          <a:prstGeom prst="rect">
            <a:avLst/>
          </a:prstGeom>
          <a:noFill/>
          <a:ln w="9525">
            <a:noFill/>
            <a:miter lim="800000"/>
            <a:headEnd/>
            <a:tailEnd/>
          </a:ln>
        </p:spPr>
        <p:txBody>
          <a:bodyPr>
            <a:prstTxWarp prst="textNoShape">
              <a:avLst/>
            </a:prstTxWarp>
            <a:spAutoFit/>
          </a:bodyPr>
          <a:lstStyle/>
          <a:p>
            <a:r>
              <a:rPr lang="en-US" sz="3600" b="1" dirty="0">
                <a:solidFill>
                  <a:srgbClr val="000A93"/>
                </a:solidFill>
                <a:latin typeface="ChunkFive" pitchFamily="2" charset="0"/>
              </a:rPr>
              <a:t>Direct quote – elaborates on previous transition</a:t>
            </a:r>
            <a:endParaRPr lang="en-US" sz="3600" dirty="0">
              <a:latin typeface="ChunkFive" pitchFamily="2" charset="0"/>
            </a:endParaRPr>
          </a:p>
        </p:txBody>
      </p:sp>
      <p:sp>
        <p:nvSpPr>
          <p:cNvPr id="52228" name="Rectangle 3"/>
          <p:cNvSpPr>
            <a:spLocks noChangeArrowheads="1"/>
          </p:cNvSpPr>
          <p:nvPr/>
        </p:nvSpPr>
        <p:spPr bwMode="auto">
          <a:xfrm>
            <a:off x="5638800" y="5410200"/>
            <a:ext cx="3098925" cy="461665"/>
          </a:xfrm>
          <a:prstGeom prst="rect">
            <a:avLst/>
          </a:prstGeom>
          <a:noFill/>
          <a:ln w="9525">
            <a:noFill/>
            <a:miter lim="800000"/>
            <a:headEnd/>
            <a:tailEnd/>
          </a:ln>
        </p:spPr>
        <p:txBody>
          <a:bodyPr wrap="none">
            <a:prstTxWarp prst="textNoShape">
              <a:avLst/>
            </a:prstTxWarp>
            <a:spAutoFit/>
          </a:bodyPr>
          <a:lstStyle/>
          <a:p>
            <a:r>
              <a:rPr lang="en-US" b="1" dirty="0">
                <a:solidFill>
                  <a:srgbClr val="000A93"/>
                </a:solidFill>
                <a:latin typeface="ChunkFive" pitchFamily="2" charset="0"/>
              </a:rPr>
              <a:t>What follows this?</a:t>
            </a:r>
            <a:endParaRPr lang="en-US" dirty="0">
              <a:latin typeface="ChunkFive" pitchFamily="2" charset="0"/>
            </a:endParaRPr>
          </a:p>
        </p:txBody>
      </p:sp>
    </p:spTree>
  </p:cSld>
  <p:clrMapOvr>
    <a:masterClrMapping/>
  </p:clrMapOvr>
  <p:transition>
    <p:zoom dir="in"/>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4638" y="152400"/>
            <a:ext cx="4271962" cy="6477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
          <p:cNvSpPr>
            <a:spLocks noChangeArrowheads="1"/>
          </p:cNvSpPr>
          <p:nvPr/>
        </p:nvSpPr>
        <p:spPr bwMode="auto">
          <a:xfrm>
            <a:off x="152400" y="609600"/>
            <a:ext cx="8610600" cy="4893647"/>
          </a:xfrm>
          <a:prstGeom prst="rect">
            <a:avLst/>
          </a:prstGeom>
          <a:noFill/>
          <a:ln w="9525">
            <a:noFill/>
            <a:miter lim="800000"/>
            <a:headEnd/>
            <a:tailEnd/>
          </a:ln>
        </p:spPr>
        <p:txBody>
          <a:bodyPr wrap="square">
            <a:prstTxWarp prst="textNoShape">
              <a:avLst/>
            </a:prstTxWarp>
            <a:spAutoFit/>
          </a:bodyPr>
          <a:lstStyle/>
          <a:p>
            <a:r>
              <a:rPr lang="en-US" sz="2200" dirty="0"/>
              <a:t>    </a:t>
            </a:r>
            <a:r>
              <a:rPr lang="en-US" dirty="0"/>
              <a:t>The backpacks, which NHS will assemble for this first time Thursday, will contain items such as canned goods, fruits and bread. Items will vary every week based on donations.</a:t>
            </a:r>
          </a:p>
          <a:p>
            <a:r>
              <a:rPr lang="en-US" dirty="0"/>
              <a:t>    “My mom can’t always afford groceries,” a junior, who will receive a backpack, said. “She works two jobs, but neither pays much. She was so relieved when I told her. She said she won’t have to go to the food pantry on the weekends anymore.”</a:t>
            </a:r>
          </a:p>
          <a:p>
            <a:r>
              <a:rPr lang="en-US" dirty="0"/>
              <a:t>    High school counselor Nyssa Muñoz said poverty is not obvious here, but it exists.</a:t>
            </a:r>
          </a:p>
          <a:p>
            <a:r>
              <a:rPr lang="en-US" dirty="0"/>
              <a:t>    “Last month, two of our students were temporarily homeless when their parents lost their jobs,” she said. “I know we have children who go hungry each week because they don’t have enough food at their home.”</a:t>
            </a:r>
          </a:p>
        </p:txBody>
      </p:sp>
      <p:sp>
        <p:nvSpPr>
          <p:cNvPr id="53251" name="Rectangle 2"/>
          <p:cNvSpPr>
            <a:spLocks noChangeArrowheads="1"/>
          </p:cNvSpPr>
          <p:nvPr/>
        </p:nvSpPr>
        <p:spPr bwMode="auto">
          <a:xfrm>
            <a:off x="228600" y="76200"/>
            <a:ext cx="5913798" cy="461665"/>
          </a:xfrm>
          <a:prstGeom prst="rect">
            <a:avLst/>
          </a:prstGeom>
          <a:noFill/>
          <a:ln w="9525">
            <a:noFill/>
            <a:miter lim="800000"/>
            <a:headEnd/>
            <a:tailEnd/>
          </a:ln>
        </p:spPr>
        <p:txBody>
          <a:bodyPr wrap="none">
            <a:prstTxWarp prst="textNoShape">
              <a:avLst/>
            </a:prstTxWarp>
            <a:spAutoFit/>
          </a:bodyPr>
          <a:lstStyle/>
          <a:p>
            <a:r>
              <a:rPr lang="en-US" b="1" dirty="0">
                <a:solidFill>
                  <a:srgbClr val="000A93"/>
                </a:solidFill>
                <a:latin typeface="ChunkFive" pitchFamily="2" charset="0"/>
              </a:rPr>
              <a:t>More transitions and quotes (linked)</a:t>
            </a:r>
            <a:endParaRPr lang="en-US" dirty="0">
              <a:latin typeface="ChunkFive" pitchFamily="2" charset="0"/>
            </a:endParaRPr>
          </a:p>
        </p:txBody>
      </p:sp>
    </p:spTree>
  </p:cSld>
  <p:clrMapOvr>
    <a:masterClrMapping/>
  </p:clrMapOvr>
  <p:transition>
    <p:zoom dir="in"/>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ChangeArrowheads="1"/>
          </p:cNvSpPr>
          <p:nvPr/>
        </p:nvSpPr>
        <p:spPr bwMode="auto">
          <a:xfrm>
            <a:off x="381000" y="1295400"/>
            <a:ext cx="8001000" cy="2554545"/>
          </a:xfrm>
          <a:prstGeom prst="rect">
            <a:avLst/>
          </a:prstGeom>
          <a:noFill/>
          <a:ln w="9525">
            <a:noFill/>
            <a:miter lim="800000"/>
            <a:headEnd/>
            <a:tailEnd/>
          </a:ln>
        </p:spPr>
        <p:txBody>
          <a:bodyPr wrap="square">
            <a:prstTxWarp prst="textNoShape">
              <a:avLst/>
            </a:prstTxWarp>
            <a:spAutoFit/>
          </a:bodyPr>
          <a:lstStyle/>
          <a:p>
            <a:pPr algn="ctr"/>
            <a:r>
              <a:rPr lang="en-US" sz="4000" b="1" dirty="0">
                <a:solidFill>
                  <a:srgbClr val="000A93"/>
                </a:solidFill>
                <a:latin typeface="ChunkFive" pitchFamily="2" charset="0"/>
              </a:rPr>
              <a:t>Who is important to your story? Which quotes are essential to your story? </a:t>
            </a:r>
          </a:p>
          <a:p>
            <a:pPr algn="ctr"/>
            <a:endParaRPr lang="en-US" sz="4000" b="1" dirty="0">
              <a:solidFill>
                <a:srgbClr val="000A93"/>
              </a:solidFill>
              <a:latin typeface="ChunkFive" pitchFamily="2" charset="0"/>
            </a:endParaRPr>
          </a:p>
        </p:txBody>
      </p:sp>
    </p:spTree>
    <p:extLst>
      <p:ext uri="{BB962C8B-B14F-4D97-AF65-F5344CB8AC3E}">
        <p14:creationId xmlns:p14="http://schemas.microsoft.com/office/powerpoint/2010/main" val="1045005536"/>
      </p:ext>
    </p:extLst>
  </p:cSld>
  <p:clrMapOvr>
    <a:masterClrMapping/>
  </p:clrMapOvr>
  <p:transition>
    <p:zoom dir="in"/>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p:cNvSpPr>
            <a:spLocks noChangeArrowheads="1"/>
          </p:cNvSpPr>
          <p:nvPr/>
        </p:nvSpPr>
        <p:spPr bwMode="auto">
          <a:xfrm>
            <a:off x="1590675" y="990600"/>
            <a:ext cx="4631717" cy="1015663"/>
          </a:xfrm>
          <a:prstGeom prst="rect">
            <a:avLst/>
          </a:prstGeom>
          <a:noFill/>
          <a:ln w="9525">
            <a:noFill/>
            <a:miter lim="800000"/>
            <a:headEnd/>
            <a:tailEnd/>
          </a:ln>
        </p:spPr>
        <p:txBody>
          <a:bodyPr wrap="none">
            <a:prstTxWarp prst="textNoShape">
              <a:avLst/>
            </a:prstTxWarp>
            <a:spAutoFit/>
          </a:bodyPr>
          <a:lstStyle/>
          <a:p>
            <a:r>
              <a:rPr lang="en-US" sz="6000" b="1" dirty="0">
                <a:solidFill>
                  <a:srgbClr val="000A93"/>
                </a:solidFill>
                <a:latin typeface="ChunkFive" pitchFamily="2" charset="0"/>
              </a:rPr>
              <a:t>Transitions</a:t>
            </a:r>
            <a:endParaRPr lang="en-US" sz="12000" b="1" dirty="0">
              <a:solidFill>
                <a:srgbClr val="000A93"/>
              </a:solidFill>
              <a:latin typeface="ChunkFive" pitchFamily="2" charset="0"/>
            </a:endParaRPr>
          </a:p>
        </p:txBody>
      </p:sp>
      <p:pic>
        <p:nvPicPr>
          <p:cNvPr id="58371" name="Picture 4"/>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914400" y="304800"/>
            <a:ext cx="8077200" cy="5943600"/>
          </a:xfrm>
          <a:prstGeom prst="rect">
            <a:avLst/>
          </a:prstGeom>
          <a:noFill/>
          <a:ln w="9525">
            <a:noFill/>
            <a:miter lim="800000"/>
            <a:headEnd/>
            <a:tailEnd/>
          </a:ln>
        </p:spPr>
      </p:pic>
      <p:sp>
        <p:nvSpPr>
          <p:cNvPr id="58372" name="Text Box 5"/>
          <p:cNvSpPr txBox="1">
            <a:spLocks noChangeArrowheads="1"/>
          </p:cNvSpPr>
          <p:nvPr/>
        </p:nvSpPr>
        <p:spPr bwMode="auto">
          <a:xfrm>
            <a:off x="1752600" y="762000"/>
            <a:ext cx="25146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b="1" u="sng"/>
              <a:t>Let’s talk about</a:t>
            </a:r>
          </a:p>
        </p:txBody>
      </p:sp>
    </p:spTree>
  </p:cSld>
  <p:clrMapOvr>
    <a:masterClrMapping/>
  </p:clrMapOvr>
  <p:transition>
    <p:zoom dir="in"/>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669925" y="328613"/>
            <a:ext cx="4631717" cy="1015663"/>
          </a:xfrm>
          <a:prstGeom prst="rect">
            <a:avLst/>
          </a:prstGeom>
          <a:noFill/>
          <a:ln w="9525">
            <a:noFill/>
            <a:miter lim="800000"/>
            <a:headEnd/>
            <a:tailEnd/>
          </a:ln>
        </p:spPr>
        <p:txBody>
          <a:bodyPr wrap="none">
            <a:prstTxWarp prst="textNoShape">
              <a:avLst/>
            </a:prstTxWarp>
            <a:spAutoFit/>
          </a:bodyPr>
          <a:lstStyle/>
          <a:p>
            <a:r>
              <a:rPr lang="en-US" sz="6000" b="1" dirty="0">
                <a:solidFill>
                  <a:srgbClr val="03009C"/>
                </a:solidFill>
                <a:latin typeface="ChunkFive" pitchFamily="2" charset="0"/>
              </a:rPr>
              <a:t>Transitions</a:t>
            </a:r>
            <a:endParaRPr lang="en-US" dirty="0">
              <a:solidFill>
                <a:srgbClr val="03009C"/>
              </a:solidFill>
              <a:latin typeface="ChunkFive" pitchFamily="2" charset="0"/>
            </a:endParaRPr>
          </a:p>
        </p:txBody>
      </p:sp>
      <p:sp>
        <p:nvSpPr>
          <p:cNvPr id="19459" name="Text Box 3"/>
          <p:cNvSpPr txBox="1">
            <a:spLocks noChangeArrowheads="1"/>
          </p:cNvSpPr>
          <p:nvPr/>
        </p:nvSpPr>
        <p:spPr bwMode="auto">
          <a:xfrm>
            <a:off x="838200" y="1371600"/>
            <a:ext cx="7848600" cy="946150"/>
          </a:xfrm>
          <a:prstGeom prst="rect">
            <a:avLst/>
          </a:prstGeom>
          <a:noFill/>
          <a:ln w="9525">
            <a:noFill/>
            <a:miter lim="800000"/>
            <a:headEnd/>
            <a:tailEnd/>
          </a:ln>
        </p:spPr>
        <p:txBody>
          <a:bodyPr>
            <a:prstTxWarp prst="textNoShape">
              <a:avLst/>
            </a:prstTxWarp>
            <a:spAutoFit/>
          </a:bodyPr>
          <a:lstStyle/>
          <a:p>
            <a:pPr>
              <a:buFont typeface="Wingdings" pitchFamily="-106" charset="2"/>
              <a:buChar char="Ø"/>
            </a:pPr>
            <a:r>
              <a:rPr lang="en-US" dirty="0"/>
              <a:t> VERY, VERY IMPORTANT. </a:t>
            </a:r>
            <a:r>
              <a:rPr lang="en-US" sz="2800" dirty="0"/>
              <a:t>Hold the story together. Link the paragraphs together.</a:t>
            </a:r>
          </a:p>
        </p:txBody>
      </p:sp>
      <p:sp>
        <p:nvSpPr>
          <p:cNvPr id="19460" name="Text Box 4"/>
          <p:cNvSpPr txBox="1">
            <a:spLocks noChangeArrowheads="1"/>
          </p:cNvSpPr>
          <p:nvPr/>
        </p:nvSpPr>
        <p:spPr bwMode="auto">
          <a:xfrm>
            <a:off x="762000" y="2362200"/>
            <a:ext cx="8077200" cy="2985433"/>
          </a:xfrm>
          <a:prstGeom prst="rect">
            <a:avLst/>
          </a:prstGeom>
          <a:noFill/>
          <a:ln w="9525">
            <a:noFill/>
            <a:miter lim="800000"/>
            <a:headEnd/>
            <a:tailEnd/>
          </a:ln>
        </p:spPr>
        <p:txBody>
          <a:bodyPr>
            <a:prstTxWarp prst="textNoShape">
              <a:avLst/>
            </a:prstTxWarp>
            <a:spAutoFit/>
          </a:bodyPr>
          <a:lstStyle/>
          <a:p>
            <a:pPr>
              <a:buFont typeface="Wingdings" pitchFamily="-106" charset="2"/>
              <a:buChar char="Ø"/>
            </a:pPr>
            <a:r>
              <a:rPr lang="en-US" sz="2800" dirty="0"/>
              <a:t>Can be fact, indirect quote or a partial quote.</a:t>
            </a:r>
          </a:p>
          <a:p>
            <a:pPr lvl="1">
              <a:buFont typeface="Wingdings" pitchFamily="-106" charset="2"/>
              <a:buNone/>
            </a:pPr>
            <a:endParaRPr lang="en-US" dirty="0"/>
          </a:p>
          <a:p>
            <a:pPr lvl="1">
              <a:buFont typeface="Wingdings" pitchFamily="-106" charset="2"/>
              <a:buNone/>
            </a:pPr>
            <a:r>
              <a:rPr lang="en-US" dirty="0"/>
              <a:t>For example - </a:t>
            </a:r>
            <a:r>
              <a:rPr lang="en-US" b="1" dirty="0"/>
              <a:t>FACT TRANSITION</a:t>
            </a:r>
            <a:r>
              <a:rPr lang="en-US" dirty="0"/>
              <a:t>:</a:t>
            </a:r>
          </a:p>
          <a:p>
            <a:pPr lvl="1"/>
            <a:r>
              <a:rPr lang="en-US" dirty="0"/>
              <a:t>	</a:t>
            </a:r>
          </a:p>
          <a:p>
            <a:r>
              <a:rPr lang="en-US" dirty="0"/>
              <a:t>       The backpacks, which NHS will assemble for this first time Thursday, will contain items such as canned goods, fruits and bread. Items will vary every week based on donations.</a:t>
            </a:r>
          </a:p>
          <a:p>
            <a:pPr lvl="1">
              <a:buFont typeface="Wingdings" pitchFamily="-106" charset="2"/>
              <a:buNone/>
            </a:pPr>
            <a:endParaRPr lang="en-US" baseline="30000" dirty="0"/>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4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19459">
                                            <p:txEl>
                                              <p:pRg st="0" end="0"/>
                                            </p:txEl>
                                          </p:spTgt>
                                        </p:tgtEl>
                                        <p:attrNameLst>
                                          <p:attrName>style.visibility</p:attrName>
                                        </p:attrNameLst>
                                      </p:cBhvr>
                                      <p:to>
                                        <p:strVal val="visible"/>
                                      </p:to>
                                    </p:set>
                                    <p:anim calcmode="lin" valueType="num">
                                      <p:cBhvr additive="base">
                                        <p:cTn id="11" dur="500" fill="hold"/>
                                        <p:tgtEl>
                                          <p:spTgt spid="19459">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945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6" fill="hold" grpId="0" nodeType="clickEffect">
                                  <p:stCondLst>
                                    <p:cond delay="0"/>
                                  </p:stCondLst>
                                  <p:childTnLst>
                                    <p:set>
                                      <p:cBhvr>
                                        <p:cTn id="16" dur="1" fill="hold">
                                          <p:stCondLst>
                                            <p:cond delay="0"/>
                                          </p:stCondLst>
                                        </p:cTn>
                                        <p:tgtEl>
                                          <p:spTgt spid="19460">
                                            <p:txEl>
                                              <p:pRg st="0" end="0"/>
                                            </p:txEl>
                                          </p:spTgt>
                                        </p:tgtEl>
                                        <p:attrNameLst>
                                          <p:attrName>style.visibility</p:attrName>
                                        </p:attrNameLst>
                                      </p:cBhvr>
                                      <p:to>
                                        <p:strVal val="visible"/>
                                      </p:to>
                                    </p:set>
                                    <p:anim calcmode="lin" valueType="num">
                                      <p:cBhvr additive="base">
                                        <p:cTn id="17" dur="500" fill="hold"/>
                                        <p:tgtEl>
                                          <p:spTgt spid="19460">
                                            <p:txEl>
                                              <p:pRg st="0" end="0"/>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19460">
                                            <p:txEl>
                                              <p:pRg st="0" end="0"/>
                                            </p:txEl>
                                          </p:spTgt>
                                        </p:tgtEl>
                                        <p:attrNameLst>
                                          <p:attrName>ppt_y</p:attrName>
                                        </p:attrNameLst>
                                      </p:cBhvr>
                                      <p:tavLst>
                                        <p:tav tm="0">
                                          <p:val>
                                            <p:strVal val="1+#ppt_h/2"/>
                                          </p:val>
                                        </p:tav>
                                        <p:tav tm="100000">
                                          <p:val>
                                            <p:strVal val="#ppt_y"/>
                                          </p:val>
                                        </p:tav>
                                      </p:tavLst>
                                    </p:anim>
                                  </p:childTnLst>
                                </p:cTn>
                              </p:par>
                              <p:par>
                                <p:cTn id="19" presetID="2" presetClass="entr" presetSubtype="6" fill="hold" grpId="0" nodeType="withEffect">
                                  <p:stCondLst>
                                    <p:cond delay="0"/>
                                  </p:stCondLst>
                                  <p:childTnLst>
                                    <p:set>
                                      <p:cBhvr>
                                        <p:cTn id="20" dur="1" fill="hold">
                                          <p:stCondLst>
                                            <p:cond delay="0"/>
                                          </p:stCondLst>
                                        </p:cTn>
                                        <p:tgtEl>
                                          <p:spTgt spid="19460">
                                            <p:txEl>
                                              <p:pRg st="2" end="2"/>
                                            </p:txEl>
                                          </p:spTgt>
                                        </p:tgtEl>
                                        <p:attrNameLst>
                                          <p:attrName>style.visibility</p:attrName>
                                        </p:attrNameLst>
                                      </p:cBhvr>
                                      <p:to>
                                        <p:strVal val="visible"/>
                                      </p:to>
                                    </p:set>
                                    <p:anim calcmode="lin" valueType="num">
                                      <p:cBhvr additive="base">
                                        <p:cTn id="21" dur="500" fill="hold"/>
                                        <p:tgtEl>
                                          <p:spTgt spid="19460">
                                            <p:txEl>
                                              <p:pRg st="2" end="2"/>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19460">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6" fill="hold" grpId="0" nodeType="withEffect">
                                  <p:stCondLst>
                                    <p:cond delay="0"/>
                                  </p:stCondLst>
                                  <p:childTnLst>
                                    <p:set>
                                      <p:cBhvr>
                                        <p:cTn id="24" dur="1" fill="hold">
                                          <p:stCondLst>
                                            <p:cond delay="0"/>
                                          </p:stCondLst>
                                        </p:cTn>
                                        <p:tgtEl>
                                          <p:spTgt spid="19460">
                                            <p:txEl>
                                              <p:pRg st="3" end="3"/>
                                            </p:txEl>
                                          </p:spTgt>
                                        </p:tgtEl>
                                        <p:attrNameLst>
                                          <p:attrName>style.visibility</p:attrName>
                                        </p:attrNameLst>
                                      </p:cBhvr>
                                      <p:to>
                                        <p:strVal val="visible"/>
                                      </p:to>
                                    </p:set>
                                    <p:anim calcmode="lin" valueType="num">
                                      <p:cBhvr additive="base">
                                        <p:cTn id="25" dur="500" fill="hold"/>
                                        <p:tgtEl>
                                          <p:spTgt spid="19460">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9460">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9460">
                                            <p:txEl>
                                              <p:pRg st="4" end="4"/>
                                            </p:txEl>
                                          </p:spTgt>
                                        </p:tgtEl>
                                        <p:attrNameLst>
                                          <p:attrName>style.visibility</p:attrName>
                                        </p:attrNameLst>
                                      </p:cBhvr>
                                      <p:to>
                                        <p:strVal val="visible"/>
                                      </p:to>
                                    </p:set>
                                    <p:anim calcmode="lin" valueType="num">
                                      <p:cBhvr additive="base">
                                        <p:cTn id="29" dur="500" fill="hold"/>
                                        <p:tgtEl>
                                          <p:spTgt spid="19460">
                                            <p:txEl>
                                              <p:pRg st="4" end="4"/>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1946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autoUpdateAnimBg="0"/>
      <p:bldP spid="19459" grpId="0" build="p" autoUpdateAnimBg="0"/>
      <p:bldP spid="19460" grpId="0" build="p"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304800" y="457200"/>
            <a:ext cx="5334000" cy="1006475"/>
          </a:xfrm>
          <a:prstGeom prst="rect">
            <a:avLst/>
          </a:prstGeom>
          <a:noFill/>
          <a:ln w="9525">
            <a:noFill/>
            <a:miter lim="800000"/>
            <a:headEnd/>
            <a:tailEnd/>
          </a:ln>
        </p:spPr>
        <p:txBody>
          <a:bodyPr>
            <a:prstTxWarp prst="textNoShape">
              <a:avLst/>
            </a:prstTxWarp>
            <a:spAutoFit/>
          </a:bodyPr>
          <a:lstStyle/>
          <a:p>
            <a:pPr>
              <a:spcBef>
                <a:spcPct val="50000"/>
              </a:spcBef>
            </a:pPr>
            <a:r>
              <a:rPr lang="en-US" sz="6000" b="1" dirty="0">
                <a:solidFill>
                  <a:srgbClr val="03009C"/>
                </a:solidFill>
                <a:latin typeface="ChunkFive" pitchFamily="2" charset="0"/>
              </a:rPr>
              <a:t>Transitions</a:t>
            </a:r>
          </a:p>
        </p:txBody>
      </p:sp>
      <p:sp>
        <p:nvSpPr>
          <p:cNvPr id="21507" name="Text Box 3"/>
          <p:cNvSpPr txBox="1">
            <a:spLocks noChangeArrowheads="1"/>
          </p:cNvSpPr>
          <p:nvPr/>
        </p:nvSpPr>
        <p:spPr bwMode="auto">
          <a:xfrm>
            <a:off x="762000" y="1524000"/>
            <a:ext cx="7848600" cy="2739211"/>
          </a:xfrm>
          <a:prstGeom prst="rect">
            <a:avLst/>
          </a:prstGeom>
          <a:noFill/>
          <a:ln w="9525">
            <a:noFill/>
            <a:miter lim="800000"/>
            <a:headEnd/>
            <a:tailEnd/>
          </a:ln>
        </p:spPr>
        <p:txBody>
          <a:bodyPr wrap="square">
            <a:prstTxWarp prst="textNoShape">
              <a:avLst/>
            </a:prstTxWarp>
            <a:spAutoFit/>
          </a:bodyPr>
          <a:lstStyle/>
          <a:p>
            <a:pPr>
              <a:buFont typeface="Wingdings" pitchFamily="-106" charset="2"/>
              <a:buChar char="Ø"/>
            </a:pPr>
            <a:r>
              <a:rPr lang="en-US" sz="2800" dirty="0"/>
              <a:t> Can be fact, indirect quote or a partial quote.</a:t>
            </a:r>
          </a:p>
          <a:p>
            <a:pPr lvl="1">
              <a:buFont typeface="Wingdings" pitchFamily="-106" charset="2"/>
              <a:buNone/>
            </a:pPr>
            <a:endParaRPr lang="en-US" dirty="0"/>
          </a:p>
          <a:p>
            <a:pPr lvl="1">
              <a:buFont typeface="Wingdings" pitchFamily="-106" charset="2"/>
              <a:buNone/>
            </a:pPr>
            <a:r>
              <a:rPr lang="en-US" dirty="0"/>
              <a:t>For example </a:t>
            </a:r>
            <a:r>
              <a:rPr lang="en-US" dirty="0">
                <a:solidFill>
                  <a:srgbClr val="66003B"/>
                </a:solidFill>
              </a:rPr>
              <a:t>- </a:t>
            </a:r>
            <a:r>
              <a:rPr lang="en-US" b="1" dirty="0"/>
              <a:t>INDIRECT QUOTE TRANSITION</a:t>
            </a:r>
            <a:r>
              <a:rPr lang="en-US" dirty="0"/>
              <a:t>:</a:t>
            </a:r>
          </a:p>
          <a:p>
            <a:r>
              <a:rPr lang="en-US" dirty="0"/>
              <a:t>     </a:t>
            </a:r>
          </a:p>
          <a:p>
            <a:r>
              <a:rPr lang="en-US" dirty="0"/>
              <a:t>    (IQ Transition) Muñoz said she believes this project will make a difference for students.</a:t>
            </a:r>
          </a:p>
          <a:p>
            <a:endParaRPr lang="en-US" dirty="0"/>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15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grpId="0" nodeType="clickEffect">
                                  <p:stCondLst>
                                    <p:cond delay="0"/>
                                  </p:stCondLst>
                                  <p:childTnLst>
                                    <p:set>
                                      <p:cBhvr>
                                        <p:cTn id="10" dur="1" fill="hold">
                                          <p:stCondLst>
                                            <p:cond delay="0"/>
                                          </p:stCondLst>
                                        </p:cTn>
                                        <p:tgtEl>
                                          <p:spTgt spid="21507"/>
                                        </p:tgtEl>
                                        <p:attrNameLst>
                                          <p:attrName>style.visibility</p:attrName>
                                        </p:attrNameLst>
                                      </p:cBhvr>
                                      <p:to>
                                        <p:strVal val="visible"/>
                                      </p:to>
                                    </p:set>
                                    <p:anim calcmode="lin" valueType="num">
                                      <p:cBhvr additive="base">
                                        <p:cTn id="11" dur="500" fill="hold"/>
                                        <p:tgtEl>
                                          <p:spTgt spid="21507"/>
                                        </p:tgtEl>
                                        <p:attrNameLst>
                                          <p:attrName>ppt_x</p:attrName>
                                        </p:attrNameLst>
                                      </p:cBhvr>
                                      <p:tavLst>
                                        <p:tav tm="0">
                                          <p:val>
                                            <p:strVal val="1+#ppt_w/2"/>
                                          </p:val>
                                        </p:tav>
                                        <p:tav tm="100000">
                                          <p:val>
                                            <p:strVal val="#ppt_x"/>
                                          </p:val>
                                        </p:tav>
                                      </p:tavLst>
                                    </p:anim>
                                    <p:anim calcmode="lin" valueType="num">
                                      <p:cBhvr additive="base">
                                        <p:cTn id="12" dur="500" fill="hold"/>
                                        <p:tgtEl>
                                          <p:spTgt spid="2150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autoUpdateAnimBg="0"/>
      <p:bldP spid="21507"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914400" y="1752600"/>
            <a:ext cx="7543800" cy="2739211"/>
          </a:xfrm>
          <a:prstGeom prst="rect">
            <a:avLst/>
          </a:prstGeom>
          <a:noFill/>
          <a:ln w="9525">
            <a:noFill/>
            <a:miter lim="800000"/>
            <a:headEnd/>
            <a:tailEnd/>
          </a:ln>
        </p:spPr>
        <p:txBody>
          <a:bodyPr>
            <a:prstTxWarp prst="textNoShape">
              <a:avLst/>
            </a:prstTxWarp>
            <a:spAutoFit/>
          </a:bodyPr>
          <a:lstStyle/>
          <a:p>
            <a:pPr>
              <a:buFont typeface="Wingdings" pitchFamily="-106" charset="2"/>
              <a:buChar char="Ø"/>
            </a:pPr>
            <a:r>
              <a:rPr lang="en-US" sz="2800" dirty="0"/>
              <a:t>Can be fact, indirect quote or a partial quote.</a:t>
            </a:r>
          </a:p>
          <a:p>
            <a:pPr lvl="1">
              <a:buFont typeface="Wingdings" pitchFamily="-106" charset="2"/>
              <a:buNone/>
            </a:pPr>
            <a:endParaRPr lang="en-US" dirty="0"/>
          </a:p>
          <a:p>
            <a:pPr lvl="1">
              <a:buFont typeface="Wingdings" pitchFamily="-106" charset="2"/>
              <a:buNone/>
            </a:pPr>
            <a:r>
              <a:rPr lang="en-US" dirty="0"/>
              <a:t>For example </a:t>
            </a:r>
            <a:r>
              <a:rPr lang="en-US" dirty="0">
                <a:solidFill>
                  <a:srgbClr val="66003B"/>
                </a:solidFill>
              </a:rPr>
              <a:t>- </a:t>
            </a:r>
            <a:r>
              <a:rPr lang="en-US" b="1" dirty="0"/>
              <a:t>PARTIAL QUOTE TRANSITION</a:t>
            </a:r>
            <a:r>
              <a:rPr lang="en-US" dirty="0"/>
              <a:t>:</a:t>
            </a:r>
          </a:p>
          <a:p>
            <a:r>
              <a:rPr lang="en-US" dirty="0"/>
              <a:t>        (PQ Transition) School board member Bob Quarles said he was “blown away” by the amount of food donated to the program.</a:t>
            </a:r>
          </a:p>
          <a:p>
            <a:endParaRPr lang="en-US" dirty="0"/>
          </a:p>
        </p:txBody>
      </p:sp>
      <p:sp>
        <p:nvSpPr>
          <p:cNvPr id="22531" name="Text Box 3"/>
          <p:cNvSpPr txBox="1">
            <a:spLocks noChangeArrowheads="1"/>
          </p:cNvSpPr>
          <p:nvPr/>
        </p:nvSpPr>
        <p:spPr bwMode="auto">
          <a:xfrm>
            <a:off x="533400" y="457200"/>
            <a:ext cx="5029200" cy="1006475"/>
          </a:xfrm>
          <a:prstGeom prst="rect">
            <a:avLst/>
          </a:prstGeom>
          <a:noFill/>
          <a:ln w="9525">
            <a:noFill/>
            <a:miter lim="800000"/>
            <a:headEnd/>
            <a:tailEnd/>
          </a:ln>
        </p:spPr>
        <p:txBody>
          <a:bodyPr>
            <a:prstTxWarp prst="textNoShape">
              <a:avLst/>
            </a:prstTxWarp>
            <a:spAutoFit/>
          </a:bodyPr>
          <a:lstStyle/>
          <a:p>
            <a:pPr>
              <a:spcBef>
                <a:spcPct val="50000"/>
              </a:spcBef>
            </a:pPr>
            <a:r>
              <a:rPr lang="en-US" sz="6000" b="1" dirty="0">
                <a:solidFill>
                  <a:srgbClr val="03009C"/>
                </a:solidFill>
                <a:latin typeface="ChunkFive" pitchFamily="2" charset="0"/>
              </a:rPr>
              <a:t>Transitions</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25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12" fill="hold" grpId="0" nodeType="clickEffect">
                                  <p:stCondLst>
                                    <p:cond delay="0"/>
                                  </p:stCondLst>
                                  <p:childTnLst>
                                    <p:set>
                                      <p:cBhvr>
                                        <p:cTn id="10" dur="1" fill="hold">
                                          <p:stCondLst>
                                            <p:cond delay="0"/>
                                          </p:stCondLst>
                                        </p:cTn>
                                        <p:tgtEl>
                                          <p:spTgt spid="22530"/>
                                        </p:tgtEl>
                                        <p:attrNameLst>
                                          <p:attrName>style.visibility</p:attrName>
                                        </p:attrNameLst>
                                      </p:cBhvr>
                                      <p:to>
                                        <p:strVal val="visible"/>
                                      </p:to>
                                    </p:set>
                                    <p:anim calcmode="lin" valueType="num">
                                      <p:cBhvr additive="base">
                                        <p:cTn id="11" dur="500" fill="hold"/>
                                        <p:tgtEl>
                                          <p:spTgt spid="22530"/>
                                        </p:tgtEl>
                                        <p:attrNameLst>
                                          <p:attrName>ppt_x</p:attrName>
                                        </p:attrNameLst>
                                      </p:cBhvr>
                                      <p:tavLst>
                                        <p:tav tm="0">
                                          <p:val>
                                            <p:strVal val="0-#ppt_w/2"/>
                                          </p:val>
                                        </p:tav>
                                        <p:tav tm="100000">
                                          <p:val>
                                            <p:strVal val="#ppt_x"/>
                                          </p:val>
                                        </p:tav>
                                      </p:tavLst>
                                    </p:anim>
                                    <p:anim calcmode="lin" valueType="num">
                                      <p:cBhvr additive="base">
                                        <p:cTn id="12" dur="500" fill="hold"/>
                                        <p:tgtEl>
                                          <p:spTgt spid="225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autoUpdateAnimBg="0"/>
      <p:bldP spid="22531"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914400" y="2057400"/>
            <a:ext cx="6858000" cy="4124206"/>
          </a:xfrm>
          <a:prstGeom prst="rect">
            <a:avLst/>
          </a:prstGeom>
          <a:noFill/>
          <a:ln w="9525">
            <a:noFill/>
            <a:miter lim="800000"/>
            <a:headEnd/>
            <a:tailEnd/>
          </a:ln>
        </p:spPr>
        <p:txBody>
          <a:bodyPr>
            <a:prstTxWarp prst="textNoShape">
              <a:avLst/>
            </a:prstTxWarp>
            <a:spAutoFit/>
          </a:bodyPr>
          <a:lstStyle/>
          <a:p>
            <a:pPr>
              <a:spcBef>
                <a:spcPct val="50000"/>
              </a:spcBef>
              <a:buFont typeface="Wingdings" pitchFamily="-106" charset="2"/>
              <a:buChar char="Ø"/>
            </a:pPr>
            <a:r>
              <a:rPr lang="en-US" sz="2800" dirty="0"/>
              <a:t>Use transitional words to help with the flow (as needed): After all, Also, Finally, In addition, However, Otherwise, Then</a:t>
            </a:r>
          </a:p>
          <a:p>
            <a:pPr>
              <a:spcBef>
                <a:spcPct val="50000"/>
              </a:spcBef>
              <a:buFont typeface="Wingdings" pitchFamily="-106" charset="2"/>
              <a:buNone/>
            </a:pPr>
            <a:r>
              <a:rPr lang="en-US" sz="2800" dirty="0"/>
              <a:t>	For example:</a:t>
            </a:r>
          </a:p>
          <a:p>
            <a:r>
              <a:rPr lang="en-US" sz="2800" dirty="0"/>
              <a:t>	</a:t>
            </a:r>
            <a:r>
              <a:rPr lang="en-US" sz="2800" baseline="30000" dirty="0"/>
              <a:t> </a:t>
            </a:r>
          </a:p>
          <a:p>
            <a:r>
              <a:rPr lang="en-US" sz="2600" dirty="0"/>
              <a:t>           </a:t>
            </a:r>
            <a:r>
              <a:rPr lang="en-US" dirty="0"/>
              <a:t>Also, the superintendent and school board members donated the 40 backpacks for the project</a:t>
            </a:r>
            <a:r>
              <a:rPr lang="en-US" sz="2600" dirty="0"/>
              <a:t>.  </a:t>
            </a:r>
          </a:p>
          <a:p>
            <a:endParaRPr lang="en-US" sz="2800" dirty="0"/>
          </a:p>
          <a:p>
            <a:endParaRPr lang="en-US" sz="2800" dirty="0"/>
          </a:p>
        </p:txBody>
      </p:sp>
      <p:sp>
        <p:nvSpPr>
          <p:cNvPr id="20483" name="Text Box 3"/>
          <p:cNvSpPr txBox="1">
            <a:spLocks noChangeArrowheads="1"/>
          </p:cNvSpPr>
          <p:nvPr/>
        </p:nvSpPr>
        <p:spPr bwMode="auto">
          <a:xfrm>
            <a:off x="533400" y="685800"/>
            <a:ext cx="4953000" cy="1006475"/>
          </a:xfrm>
          <a:prstGeom prst="rect">
            <a:avLst/>
          </a:prstGeom>
          <a:noFill/>
          <a:ln w="9525">
            <a:noFill/>
            <a:miter lim="800000"/>
            <a:headEnd/>
            <a:tailEnd/>
          </a:ln>
        </p:spPr>
        <p:txBody>
          <a:bodyPr>
            <a:prstTxWarp prst="textNoShape">
              <a:avLst/>
            </a:prstTxWarp>
            <a:spAutoFit/>
          </a:bodyPr>
          <a:lstStyle/>
          <a:p>
            <a:pPr>
              <a:spcBef>
                <a:spcPct val="50000"/>
              </a:spcBef>
            </a:pPr>
            <a:r>
              <a:rPr lang="en-US" sz="6000" b="1" dirty="0">
                <a:solidFill>
                  <a:srgbClr val="03009C"/>
                </a:solidFill>
                <a:latin typeface="ChunkFive" pitchFamily="2" charset="0"/>
              </a:rPr>
              <a:t>Transitions</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48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9" fill="hold" grpId="0" nodeType="clickEffect">
                                  <p:stCondLst>
                                    <p:cond delay="0"/>
                                  </p:stCondLst>
                                  <p:childTnLst>
                                    <p:set>
                                      <p:cBhvr>
                                        <p:cTn id="10" dur="1" fill="hold">
                                          <p:stCondLst>
                                            <p:cond delay="0"/>
                                          </p:stCondLst>
                                        </p:cTn>
                                        <p:tgtEl>
                                          <p:spTgt spid="20482"/>
                                        </p:tgtEl>
                                        <p:attrNameLst>
                                          <p:attrName>style.visibility</p:attrName>
                                        </p:attrNameLst>
                                      </p:cBhvr>
                                      <p:to>
                                        <p:strVal val="visible"/>
                                      </p:to>
                                    </p:set>
                                    <p:anim calcmode="lin" valueType="num">
                                      <p:cBhvr additive="base">
                                        <p:cTn id="11" dur="500" fill="hold"/>
                                        <p:tgtEl>
                                          <p:spTgt spid="20482"/>
                                        </p:tgtEl>
                                        <p:attrNameLst>
                                          <p:attrName>ppt_x</p:attrName>
                                        </p:attrNameLst>
                                      </p:cBhvr>
                                      <p:tavLst>
                                        <p:tav tm="0">
                                          <p:val>
                                            <p:strVal val="0-#ppt_w/2"/>
                                          </p:val>
                                        </p:tav>
                                        <p:tav tm="100000">
                                          <p:val>
                                            <p:strVal val="#ppt_x"/>
                                          </p:val>
                                        </p:tav>
                                      </p:tavLst>
                                    </p:anim>
                                    <p:anim calcmode="lin" valueType="num">
                                      <p:cBhvr additive="base">
                                        <p:cTn id="12" dur="500" fill="hold"/>
                                        <p:tgtEl>
                                          <p:spTgt spid="2048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autoUpdateAnimBg="0"/>
      <p:bldP spid="20483"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2133600"/>
            <a:ext cx="7924800" cy="3847207"/>
          </a:xfrm>
          <a:prstGeom prst="rect">
            <a:avLst/>
          </a:prstGeom>
        </p:spPr>
        <p:txBody>
          <a:bodyPr wrap="square">
            <a:spAutoFit/>
          </a:bodyPr>
          <a:lstStyle/>
          <a:p>
            <a:pPr>
              <a:spcBef>
                <a:spcPct val="50000"/>
              </a:spcBef>
              <a:buFont typeface="Wingdings" pitchFamily="-106" charset="2"/>
              <a:buChar char="Ø"/>
            </a:pPr>
            <a:r>
              <a:rPr lang="en-US" sz="3200" dirty="0"/>
              <a:t> Use parts of the direct quotes and information from the situation to create the transition. </a:t>
            </a:r>
          </a:p>
          <a:p>
            <a:pPr>
              <a:spcBef>
                <a:spcPct val="50000"/>
              </a:spcBef>
              <a:buFont typeface="Wingdings" pitchFamily="-106" charset="2"/>
              <a:buChar char="Ø"/>
            </a:pPr>
            <a:r>
              <a:rPr lang="en-US" sz="3200" dirty="0"/>
              <a:t> Beware of “weak” words like “some” or “most” leading your transitions. For ex: Some students think …</a:t>
            </a:r>
          </a:p>
          <a:p>
            <a:pPr>
              <a:spcBef>
                <a:spcPct val="50000"/>
              </a:spcBef>
              <a:buFont typeface="Wingdings" pitchFamily="-106" charset="2"/>
              <a:buNone/>
            </a:pPr>
            <a:r>
              <a:rPr lang="en-US" dirty="0"/>
              <a:t>	</a:t>
            </a:r>
          </a:p>
        </p:txBody>
      </p:sp>
      <p:sp>
        <p:nvSpPr>
          <p:cNvPr id="3" name="Text Box 3"/>
          <p:cNvSpPr txBox="1">
            <a:spLocks noChangeArrowheads="1"/>
          </p:cNvSpPr>
          <p:nvPr/>
        </p:nvSpPr>
        <p:spPr bwMode="auto">
          <a:xfrm>
            <a:off x="533400" y="685800"/>
            <a:ext cx="4953000" cy="1006475"/>
          </a:xfrm>
          <a:prstGeom prst="rect">
            <a:avLst/>
          </a:prstGeom>
          <a:noFill/>
          <a:ln w="9525">
            <a:noFill/>
            <a:miter lim="800000"/>
            <a:headEnd/>
            <a:tailEnd/>
          </a:ln>
        </p:spPr>
        <p:txBody>
          <a:bodyPr>
            <a:prstTxWarp prst="textNoShape">
              <a:avLst/>
            </a:prstTxWarp>
            <a:spAutoFit/>
          </a:bodyPr>
          <a:lstStyle/>
          <a:p>
            <a:pPr>
              <a:spcBef>
                <a:spcPct val="50000"/>
              </a:spcBef>
            </a:pPr>
            <a:r>
              <a:rPr lang="en-US" sz="6000" b="1" dirty="0">
                <a:solidFill>
                  <a:srgbClr val="03009C"/>
                </a:solidFill>
                <a:latin typeface="ChunkFive" pitchFamily="2" charset="0"/>
              </a:rPr>
              <a:t>Transitions</a:t>
            </a:r>
          </a:p>
        </p:txBody>
      </p:sp>
    </p:spTree>
    <p:extLst>
      <p:ext uri="{BB962C8B-B14F-4D97-AF65-F5344CB8AC3E}">
        <p14:creationId xmlns:p14="http://schemas.microsoft.com/office/powerpoint/2010/main" val="327634291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76200" y="76200"/>
            <a:ext cx="4953000" cy="707886"/>
          </a:xfrm>
          <a:prstGeom prst="rect">
            <a:avLst/>
          </a:prstGeom>
          <a:noFill/>
          <a:ln w="9525">
            <a:noFill/>
            <a:miter lim="800000"/>
            <a:headEnd/>
            <a:tailEnd/>
          </a:ln>
        </p:spPr>
        <p:txBody>
          <a:bodyPr>
            <a:prstTxWarp prst="textNoShape">
              <a:avLst/>
            </a:prstTxWarp>
            <a:spAutoFit/>
          </a:bodyPr>
          <a:lstStyle/>
          <a:p>
            <a:pPr>
              <a:spcBef>
                <a:spcPct val="50000"/>
              </a:spcBef>
            </a:pPr>
            <a:r>
              <a:rPr lang="en-US" sz="4000" b="1" dirty="0">
                <a:solidFill>
                  <a:srgbClr val="03009C"/>
                </a:solidFill>
                <a:latin typeface="ChunkFive" pitchFamily="2" charset="0"/>
              </a:rPr>
              <a:t>For example</a:t>
            </a:r>
          </a:p>
        </p:txBody>
      </p:sp>
      <p:sp>
        <p:nvSpPr>
          <p:cNvPr id="3" name="Rectangle 2"/>
          <p:cNvSpPr/>
          <p:nvPr/>
        </p:nvSpPr>
        <p:spPr>
          <a:xfrm>
            <a:off x="381000" y="762000"/>
            <a:ext cx="8305800" cy="2616101"/>
          </a:xfrm>
          <a:prstGeom prst="rect">
            <a:avLst/>
          </a:prstGeom>
        </p:spPr>
        <p:txBody>
          <a:bodyPr wrap="square">
            <a:spAutoFit/>
          </a:bodyPr>
          <a:lstStyle/>
          <a:p>
            <a:r>
              <a:rPr lang="en-US" cap="all" dirty="0" err="1"/>
              <a:t>nyssa</a:t>
            </a:r>
            <a:r>
              <a:rPr lang="en-US" cap="all" dirty="0"/>
              <a:t> </a:t>
            </a:r>
            <a:r>
              <a:rPr lang="en-US" cap="all" dirty="0" err="1"/>
              <a:t>muñoz</a:t>
            </a:r>
            <a:r>
              <a:rPr lang="en-US" cap="all" dirty="0"/>
              <a:t>, high school counselor</a:t>
            </a:r>
          </a:p>
          <a:p>
            <a:r>
              <a:rPr lang="en-US" sz="2000" dirty="0">
                <a:solidFill>
                  <a:srgbClr val="FF0000"/>
                </a:solidFill>
              </a:rPr>
              <a:t>“Poverty is hidden in </a:t>
            </a:r>
            <a:r>
              <a:rPr lang="en-US" sz="2000" dirty="0" err="1">
                <a:solidFill>
                  <a:srgbClr val="FF0000"/>
                </a:solidFill>
              </a:rPr>
              <a:t>Leaguetown</a:t>
            </a:r>
            <a:r>
              <a:rPr lang="en-US" sz="2000" dirty="0">
                <a:solidFill>
                  <a:srgbClr val="FF0000"/>
                </a:solidFill>
              </a:rPr>
              <a:t>, but we definitely have it. </a:t>
            </a:r>
            <a:r>
              <a:rPr lang="en-US" sz="2000" dirty="0">
                <a:solidFill>
                  <a:srgbClr val="0070C0"/>
                </a:solidFill>
              </a:rPr>
              <a:t>Last month, two of our students were temporarily homeless when their parents lost their jobs. I know we have children who go hungry each week because they don’t have enough food at their home</a:t>
            </a:r>
            <a:r>
              <a:rPr lang="en-US" sz="2000" dirty="0"/>
              <a:t>, but that is not something we broadcast to all students. I am so proud of the NHS for taking on this initiative. It’s huge, and it’s not a one-time </a:t>
            </a:r>
            <a:r>
              <a:rPr lang="en-US" sz="2000" dirty="0" err="1"/>
              <a:t>committment</a:t>
            </a:r>
            <a:r>
              <a:rPr lang="en-US" sz="2000" dirty="0"/>
              <a:t>. It’s an every-week </a:t>
            </a:r>
            <a:r>
              <a:rPr lang="en-US" sz="2000" dirty="0" err="1"/>
              <a:t>committment</a:t>
            </a:r>
            <a:r>
              <a:rPr lang="en-US" sz="2000" dirty="0"/>
              <a:t> that will make a difference in our town.</a:t>
            </a:r>
          </a:p>
        </p:txBody>
      </p:sp>
      <p:sp>
        <p:nvSpPr>
          <p:cNvPr id="4" name="Rectangle 3"/>
          <p:cNvSpPr/>
          <p:nvPr/>
        </p:nvSpPr>
        <p:spPr>
          <a:xfrm>
            <a:off x="2209800" y="3811013"/>
            <a:ext cx="6400800" cy="2677656"/>
          </a:xfrm>
          <a:prstGeom prst="rect">
            <a:avLst/>
          </a:prstGeom>
        </p:spPr>
        <p:txBody>
          <a:bodyPr wrap="square">
            <a:spAutoFit/>
          </a:bodyPr>
          <a:lstStyle/>
          <a:p>
            <a:r>
              <a:rPr lang="en-US" sz="2000" dirty="0"/>
              <a:t>     </a:t>
            </a:r>
            <a:r>
              <a:rPr lang="en-US" dirty="0">
                <a:solidFill>
                  <a:srgbClr val="FF0000"/>
                </a:solidFill>
              </a:rPr>
              <a:t>High school counselor Nyssa Muñoz said poverty is not obvious here, but it exists.</a:t>
            </a:r>
          </a:p>
          <a:p>
            <a:r>
              <a:rPr lang="en-US" dirty="0"/>
              <a:t>     </a:t>
            </a:r>
            <a:r>
              <a:rPr lang="en-US" dirty="0">
                <a:solidFill>
                  <a:srgbClr val="0070C0"/>
                </a:solidFill>
              </a:rPr>
              <a:t>“Last month, two of our students were temporarily homeless when their parents lost their jobs,” she said. “I know we have children who go hungry each week because they don’t have enough food at their home.”</a:t>
            </a:r>
          </a:p>
        </p:txBody>
      </p:sp>
      <p:sp>
        <p:nvSpPr>
          <p:cNvPr id="5" name="Text Box 3"/>
          <p:cNvSpPr txBox="1">
            <a:spLocks noChangeArrowheads="1"/>
          </p:cNvSpPr>
          <p:nvPr/>
        </p:nvSpPr>
        <p:spPr bwMode="auto">
          <a:xfrm>
            <a:off x="457200" y="4191000"/>
            <a:ext cx="1752600" cy="400110"/>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sz="2000" dirty="0">
                <a:solidFill>
                  <a:srgbClr val="03009C"/>
                </a:solidFill>
                <a:latin typeface="ChunkFive" pitchFamily="2" charset="0"/>
                <a:cs typeface="Impact"/>
              </a:rPr>
              <a:t>Transition</a:t>
            </a:r>
          </a:p>
        </p:txBody>
      </p:sp>
      <p:sp>
        <p:nvSpPr>
          <p:cNvPr id="8" name="Rectangle 7"/>
          <p:cNvSpPr/>
          <p:nvPr/>
        </p:nvSpPr>
        <p:spPr>
          <a:xfrm>
            <a:off x="533400" y="5410200"/>
            <a:ext cx="1728358" cy="400110"/>
          </a:xfrm>
          <a:prstGeom prst="rect">
            <a:avLst/>
          </a:prstGeom>
        </p:spPr>
        <p:txBody>
          <a:bodyPr wrap="none">
            <a:spAutoFit/>
          </a:bodyPr>
          <a:lstStyle/>
          <a:p>
            <a:pPr>
              <a:spcBef>
                <a:spcPct val="50000"/>
              </a:spcBef>
            </a:pPr>
            <a:r>
              <a:rPr lang="en-US" sz="2000" dirty="0">
                <a:solidFill>
                  <a:srgbClr val="03009C"/>
                </a:solidFill>
                <a:latin typeface="ChunkFive" pitchFamily="2" charset="0"/>
                <a:cs typeface="Impact"/>
              </a:rPr>
              <a:t>Direct Quote</a:t>
            </a:r>
          </a:p>
        </p:txBody>
      </p:sp>
    </p:spTree>
    <p:extLst>
      <p:ext uri="{BB962C8B-B14F-4D97-AF65-F5344CB8AC3E}">
        <p14:creationId xmlns:p14="http://schemas.microsoft.com/office/powerpoint/2010/main" val="3901501812"/>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5"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76200" y="76200"/>
            <a:ext cx="4953000" cy="707886"/>
          </a:xfrm>
          <a:prstGeom prst="rect">
            <a:avLst/>
          </a:prstGeom>
          <a:noFill/>
          <a:ln w="9525">
            <a:noFill/>
            <a:miter lim="800000"/>
            <a:headEnd/>
            <a:tailEnd/>
          </a:ln>
        </p:spPr>
        <p:txBody>
          <a:bodyPr>
            <a:prstTxWarp prst="textNoShape">
              <a:avLst/>
            </a:prstTxWarp>
            <a:spAutoFit/>
          </a:bodyPr>
          <a:lstStyle/>
          <a:p>
            <a:pPr>
              <a:spcBef>
                <a:spcPct val="50000"/>
              </a:spcBef>
            </a:pPr>
            <a:r>
              <a:rPr lang="en-US" sz="4000" b="1" dirty="0">
                <a:solidFill>
                  <a:srgbClr val="66003B"/>
                </a:solidFill>
                <a:latin typeface="ChunkFive" pitchFamily="2" charset="0"/>
              </a:rPr>
              <a:t>For example</a:t>
            </a:r>
          </a:p>
        </p:txBody>
      </p:sp>
      <p:sp>
        <p:nvSpPr>
          <p:cNvPr id="3" name="Rectangle 2"/>
          <p:cNvSpPr/>
          <p:nvPr/>
        </p:nvSpPr>
        <p:spPr>
          <a:xfrm>
            <a:off x="381000" y="762000"/>
            <a:ext cx="8305800" cy="3129062"/>
          </a:xfrm>
          <a:prstGeom prst="rect">
            <a:avLst/>
          </a:prstGeom>
        </p:spPr>
        <p:txBody>
          <a:bodyPr wrap="square">
            <a:spAutoFit/>
          </a:bodyPr>
          <a:lstStyle/>
          <a:p>
            <a:r>
              <a:rPr lang="en-US" b="1" baseline="30000" dirty="0"/>
              <a:t>•</a:t>
            </a:r>
            <a:r>
              <a:rPr lang="en-US" b="1" dirty="0"/>
              <a:t> </a:t>
            </a:r>
            <a:r>
              <a:rPr lang="en-US" b="1" baseline="30000" dirty="0"/>
              <a:t>From the situation:</a:t>
            </a:r>
          </a:p>
          <a:p>
            <a:r>
              <a:rPr lang="en-US" dirty="0"/>
              <a:t>This week, the club will meet to fill the backpacks for the first time, and each backpack will get two cans of chicken, noodles, spaghetti sauce, a four-pack of pudding, four cans of soup, a bag of apples, four cans of vegetables, a box of cereal, a loaf of bread and a jar of peanut butter. The food will vary each week depending on donations. </a:t>
            </a:r>
          </a:p>
          <a:p>
            <a:endParaRPr lang="en-US" sz="2000" baseline="30000" dirty="0">
              <a:solidFill>
                <a:srgbClr val="3366FF"/>
              </a:solidFill>
            </a:endParaRPr>
          </a:p>
          <a:p>
            <a:endParaRPr lang="en-US" baseline="30000" dirty="0"/>
          </a:p>
        </p:txBody>
      </p:sp>
      <p:sp>
        <p:nvSpPr>
          <p:cNvPr id="4" name="Rectangle 3"/>
          <p:cNvSpPr/>
          <p:nvPr/>
        </p:nvSpPr>
        <p:spPr>
          <a:xfrm>
            <a:off x="2209800" y="4191000"/>
            <a:ext cx="6400800" cy="1938992"/>
          </a:xfrm>
          <a:prstGeom prst="rect">
            <a:avLst/>
          </a:prstGeom>
        </p:spPr>
        <p:txBody>
          <a:bodyPr wrap="square">
            <a:spAutoFit/>
          </a:bodyPr>
          <a:lstStyle/>
          <a:p>
            <a:r>
              <a:rPr lang="en-US" dirty="0"/>
              <a:t>  The backpacks, which NHS will assemble for this first time Thursday, will contain items such as canned goods, fruits and bread. Items will vary every week based on donations.</a:t>
            </a:r>
          </a:p>
          <a:p>
            <a:endParaRPr lang="en-US" dirty="0"/>
          </a:p>
        </p:txBody>
      </p:sp>
      <p:sp>
        <p:nvSpPr>
          <p:cNvPr id="5" name="Text Box 3"/>
          <p:cNvSpPr txBox="1">
            <a:spLocks noChangeArrowheads="1"/>
          </p:cNvSpPr>
          <p:nvPr/>
        </p:nvSpPr>
        <p:spPr bwMode="auto">
          <a:xfrm>
            <a:off x="457200" y="4191000"/>
            <a:ext cx="1752600" cy="400110"/>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sz="2000" dirty="0">
                <a:solidFill>
                  <a:srgbClr val="66003B"/>
                </a:solidFill>
                <a:latin typeface="ChunkFive" pitchFamily="2" charset="0"/>
                <a:cs typeface="Impact"/>
              </a:rPr>
              <a:t>Transition</a:t>
            </a:r>
          </a:p>
        </p:txBody>
      </p:sp>
    </p:spTree>
    <p:extLst>
      <p:ext uri="{BB962C8B-B14F-4D97-AF65-F5344CB8AC3E}">
        <p14:creationId xmlns:p14="http://schemas.microsoft.com/office/powerpoint/2010/main" val="2736816306"/>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5"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762000" y="914400"/>
            <a:ext cx="7620000" cy="3785652"/>
          </a:xfrm>
          <a:prstGeom prst="rect">
            <a:avLst/>
          </a:prstGeom>
          <a:noFill/>
          <a:ln w="9525">
            <a:noFill/>
            <a:miter lim="800000"/>
            <a:headEnd/>
            <a:tailEnd/>
          </a:ln>
        </p:spPr>
        <p:txBody>
          <a:bodyPr>
            <a:prstTxWarp prst="textNoShape">
              <a:avLst/>
            </a:prstTxWarp>
            <a:spAutoFit/>
          </a:bodyPr>
          <a:lstStyle/>
          <a:p>
            <a:r>
              <a:rPr lang="en-US" sz="8000" dirty="0">
                <a:solidFill>
                  <a:srgbClr val="03009C"/>
                </a:solidFill>
                <a:latin typeface="ChunkFive" pitchFamily="2" charset="0"/>
              </a:rPr>
              <a:t>Let’s start at the beginning with … LEADS.</a:t>
            </a:r>
          </a:p>
        </p:txBody>
      </p:sp>
    </p:spTree>
  </p:cSld>
  <p:clrMapOvr>
    <a:masterClrMapping/>
  </p:clrMapOvr>
  <p:transition>
    <p:zoom dir="in"/>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a:srcRect/>
          <a:stretch>
            <a:fillRect/>
          </a:stretch>
        </p:blipFill>
        <p:spPr bwMode="auto">
          <a:xfrm>
            <a:off x="2814638" y="152400"/>
            <a:ext cx="4271962" cy="6477000"/>
          </a:xfrm>
          <a:prstGeom prst="rect">
            <a:avLst/>
          </a:prstGeom>
          <a:noFill/>
          <a:ln w="9525">
            <a:noFill/>
            <a:miter lim="800000"/>
            <a:headEnd/>
            <a:tailEnd/>
          </a:ln>
        </p:spPr>
      </p:pic>
      <p:sp>
        <p:nvSpPr>
          <p:cNvPr id="23555" name="Text Box 3"/>
          <p:cNvSpPr txBox="1">
            <a:spLocks noChangeArrowheads="1"/>
          </p:cNvSpPr>
          <p:nvPr/>
        </p:nvSpPr>
        <p:spPr bwMode="auto">
          <a:xfrm>
            <a:off x="598487" y="675620"/>
            <a:ext cx="2644775" cy="1200329"/>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dirty="0">
                <a:solidFill>
                  <a:schemeClr val="accent2"/>
                </a:solidFill>
              </a:rPr>
              <a:t>What should you avoid starting your lead with?</a:t>
            </a:r>
            <a:endParaRPr lang="en-US" dirty="0"/>
          </a:p>
        </p:txBody>
      </p:sp>
      <p:sp>
        <p:nvSpPr>
          <p:cNvPr id="23556" name="Text Box 4"/>
          <p:cNvSpPr txBox="1">
            <a:spLocks noChangeArrowheads="1"/>
          </p:cNvSpPr>
          <p:nvPr/>
        </p:nvSpPr>
        <p:spPr bwMode="auto">
          <a:xfrm>
            <a:off x="304800" y="2209800"/>
            <a:ext cx="2133600" cy="1938992"/>
          </a:xfrm>
          <a:prstGeom prst="rect">
            <a:avLst/>
          </a:prstGeom>
          <a:noFill/>
          <a:ln w="9525">
            <a:noFill/>
            <a:miter lim="800000"/>
            <a:headEnd/>
            <a:tailEnd/>
          </a:ln>
        </p:spPr>
        <p:txBody>
          <a:bodyPr wrap="square">
            <a:prstTxWarp prst="textNoShape">
              <a:avLst/>
            </a:prstTxWarp>
            <a:spAutoFit/>
          </a:bodyPr>
          <a:lstStyle/>
          <a:p>
            <a:r>
              <a:rPr lang="en-US" dirty="0">
                <a:solidFill>
                  <a:schemeClr val="hlink"/>
                </a:solidFill>
              </a:rPr>
              <a:t>What is attribution? What needs attribution in a news story?</a:t>
            </a:r>
            <a:endParaRPr lang="en-US" dirty="0"/>
          </a:p>
        </p:txBody>
      </p:sp>
      <p:sp>
        <p:nvSpPr>
          <p:cNvPr id="23557" name="Text Box 5"/>
          <p:cNvSpPr txBox="1">
            <a:spLocks noChangeArrowheads="1"/>
          </p:cNvSpPr>
          <p:nvPr/>
        </p:nvSpPr>
        <p:spPr bwMode="auto">
          <a:xfrm>
            <a:off x="568670" y="5257800"/>
            <a:ext cx="2301875" cy="1200329"/>
          </a:xfrm>
          <a:prstGeom prst="rect">
            <a:avLst/>
          </a:prstGeom>
          <a:noFill/>
          <a:ln w="9525">
            <a:noFill/>
            <a:miter lim="800000"/>
            <a:headEnd/>
            <a:tailEnd/>
          </a:ln>
        </p:spPr>
        <p:txBody>
          <a:bodyPr wrap="square">
            <a:prstTxWarp prst="textNoShape">
              <a:avLst/>
            </a:prstTxWarp>
            <a:spAutoFit/>
          </a:bodyPr>
          <a:lstStyle/>
          <a:p>
            <a:r>
              <a:rPr lang="en-US" dirty="0">
                <a:solidFill>
                  <a:srgbClr val="000A93"/>
                </a:solidFill>
              </a:rPr>
              <a:t>Who should always be quoted in your story?</a:t>
            </a:r>
          </a:p>
        </p:txBody>
      </p:sp>
      <p:sp>
        <p:nvSpPr>
          <p:cNvPr id="23558" name="Text Box 6"/>
          <p:cNvSpPr txBox="1">
            <a:spLocks noChangeArrowheads="1"/>
          </p:cNvSpPr>
          <p:nvPr/>
        </p:nvSpPr>
        <p:spPr bwMode="auto">
          <a:xfrm>
            <a:off x="6477000" y="4050214"/>
            <a:ext cx="2230438" cy="1200329"/>
          </a:xfrm>
          <a:prstGeom prst="rect">
            <a:avLst/>
          </a:prstGeom>
          <a:noFill/>
          <a:ln w="9525">
            <a:noFill/>
            <a:miter lim="800000"/>
            <a:headEnd/>
            <a:tailEnd/>
          </a:ln>
        </p:spPr>
        <p:txBody>
          <a:bodyPr>
            <a:prstTxWarp prst="textNoShape">
              <a:avLst/>
            </a:prstTxWarp>
            <a:spAutoFit/>
          </a:bodyPr>
          <a:lstStyle/>
          <a:p>
            <a:r>
              <a:rPr lang="en-US" dirty="0">
                <a:solidFill>
                  <a:schemeClr val="hlink"/>
                </a:solidFill>
              </a:rPr>
              <a:t>What is a “must-have” for your lead?</a:t>
            </a:r>
            <a:endParaRPr lang="en-US" dirty="0"/>
          </a:p>
        </p:txBody>
      </p:sp>
      <p:sp>
        <p:nvSpPr>
          <p:cNvPr id="23559" name="Text Box 7"/>
          <p:cNvSpPr txBox="1">
            <a:spLocks noChangeArrowheads="1"/>
          </p:cNvSpPr>
          <p:nvPr/>
        </p:nvSpPr>
        <p:spPr bwMode="auto">
          <a:xfrm>
            <a:off x="7269163" y="2508250"/>
            <a:ext cx="1692275" cy="1187450"/>
          </a:xfrm>
          <a:prstGeom prst="rect">
            <a:avLst/>
          </a:prstGeom>
          <a:noFill/>
          <a:ln w="9525">
            <a:noFill/>
            <a:miter lim="800000"/>
            <a:headEnd/>
            <a:tailEnd/>
          </a:ln>
        </p:spPr>
        <p:txBody>
          <a:bodyPr>
            <a:prstTxWarp prst="textNoShape">
              <a:avLst/>
            </a:prstTxWarp>
            <a:spAutoFit/>
          </a:bodyPr>
          <a:lstStyle/>
          <a:p>
            <a:r>
              <a:rPr lang="en-US" dirty="0">
                <a:solidFill>
                  <a:srgbClr val="66003B"/>
                </a:solidFill>
              </a:rPr>
              <a:t>What can a transition be?</a:t>
            </a:r>
          </a:p>
        </p:txBody>
      </p:sp>
      <p:sp>
        <p:nvSpPr>
          <p:cNvPr id="23562" name="Text Box 10"/>
          <p:cNvSpPr txBox="1">
            <a:spLocks noChangeArrowheads="1"/>
          </p:cNvSpPr>
          <p:nvPr/>
        </p:nvSpPr>
        <p:spPr bwMode="auto">
          <a:xfrm>
            <a:off x="7086600" y="192727"/>
            <a:ext cx="1920875" cy="1917700"/>
          </a:xfrm>
          <a:prstGeom prst="rect">
            <a:avLst/>
          </a:prstGeom>
          <a:noFill/>
          <a:ln w="9525">
            <a:noFill/>
            <a:miter lim="800000"/>
            <a:headEnd/>
            <a:tailEnd/>
          </a:ln>
        </p:spPr>
        <p:txBody>
          <a:bodyPr>
            <a:prstTxWarp prst="textNoShape">
              <a:avLst/>
            </a:prstTxWarp>
            <a:spAutoFit/>
          </a:bodyPr>
          <a:lstStyle/>
          <a:p>
            <a:r>
              <a:rPr lang="en-US" dirty="0">
                <a:solidFill>
                  <a:srgbClr val="5A31E7"/>
                </a:solidFill>
              </a:rPr>
              <a:t>Following a transition, what should a direct quote do?</a:t>
            </a:r>
          </a:p>
        </p:txBody>
      </p:sp>
      <p:sp>
        <p:nvSpPr>
          <p:cNvPr id="23563" name="Text Box 11"/>
          <p:cNvSpPr txBox="1">
            <a:spLocks noChangeArrowheads="1"/>
          </p:cNvSpPr>
          <p:nvPr/>
        </p:nvSpPr>
        <p:spPr bwMode="auto">
          <a:xfrm>
            <a:off x="381000" y="144463"/>
            <a:ext cx="2743059" cy="523220"/>
          </a:xfrm>
          <a:prstGeom prst="rect">
            <a:avLst/>
          </a:prstGeom>
          <a:noFill/>
          <a:ln w="9525">
            <a:noFill/>
            <a:miter lim="800000"/>
            <a:headEnd/>
            <a:tailEnd/>
          </a:ln>
        </p:spPr>
        <p:txBody>
          <a:bodyPr wrap="none">
            <a:prstTxWarp prst="textNoShape">
              <a:avLst/>
            </a:prstTxWarp>
            <a:spAutoFit/>
          </a:bodyPr>
          <a:lstStyle/>
          <a:p>
            <a:r>
              <a:rPr lang="en-US" sz="2800" dirty="0">
                <a:solidFill>
                  <a:srgbClr val="66003B"/>
                </a:solidFill>
                <a:latin typeface="ChunkFive" pitchFamily="2" charset="0"/>
              </a:rPr>
              <a:t>Let’s Review …</a:t>
            </a:r>
            <a:endParaRPr lang="en-US" dirty="0">
              <a:solidFill>
                <a:srgbClr val="66003B"/>
              </a:solidFill>
              <a:latin typeface="ChunkFive" pitchFamily="2" charset="0"/>
            </a:endParaRPr>
          </a:p>
        </p:txBody>
      </p:sp>
      <p:sp>
        <p:nvSpPr>
          <p:cNvPr id="2" name="Rectangle 1"/>
          <p:cNvSpPr/>
          <p:nvPr/>
        </p:nvSpPr>
        <p:spPr>
          <a:xfrm>
            <a:off x="6934200" y="5429072"/>
            <a:ext cx="2209800" cy="1200328"/>
          </a:xfrm>
          <a:prstGeom prst="rect">
            <a:avLst/>
          </a:prstGeom>
        </p:spPr>
        <p:txBody>
          <a:bodyPr wrap="square">
            <a:spAutoFit/>
          </a:bodyPr>
          <a:lstStyle/>
          <a:p>
            <a:r>
              <a:rPr lang="en-US" dirty="0">
                <a:solidFill>
                  <a:srgbClr val="66003B"/>
                </a:solidFill>
              </a:rPr>
              <a:t>What can you use to create transitions?</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563">
                                            <p:txEl>
                                              <p:pRg st="0" end="0"/>
                                            </p:txEl>
                                          </p:spTgt>
                                        </p:tgtEl>
                                        <p:attrNameLst>
                                          <p:attrName>style.visibility</p:attrName>
                                        </p:attrNameLst>
                                      </p:cBhvr>
                                      <p:to>
                                        <p:strVal val="visible"/>
                                      </p:to>
                                    </p:set>
                                    <p:anim calcmode="lin" valueType="num">
                                      <p:cBhvr additive="base">
                                        <p:cTn id="7" dur="500" fill="hold"/>
                                        <p:tgtEl>
                                          <p:spTgt spid="235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35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554"/>
                                        </p:tgtEl>
                                        <p:attrNameLst>
                                          <p:attrName>style.visibility</p:attrName>
                                        </p:attrNameLst>
                                      </p:cBhvr>
                                      <p:to>
                                        <p:strVal val="visible"/>
                                      </p:to>
                                    </p:set>
                                    <p:anim calcmode="lin" valueType="num">
                                      <p:cBhvr additive="base">
                                        <p:cTn id="13" dur="500" fill="hold"/>
                                        <p:tgtEl>
                                          <p:spTgt spid="23554"/>
                                        </p:tgtEl>
                                        <p:attrNameLst>
                                          <p:attrName>ppt_x</p:attrName>
                                        </p:attrNameLst>
                                      </p:cBhvr>
                                      <p:tavLst>
                                        <p:tav tm="0">
                                          <p:val>
                                            <p:strVal val="#ppt_x"/>
                                          </p:val>
                                        </p:tav>
                                        <p:tav tm="100000">
                                          <p:val>
                                            <p:strVal val="#ppt_x"/>
                                          </p:val>
                                        </p:tav>
                                      </p:tavLst>
                                    </p:anim>
                                    <p:anim calcmode="lin" valueType="num">
                                      <p:cBhvr additive="base">
                                        <p:cTn id="14" dur="500" fill="hold"/>
                                        <p:tgtEl>
                                          <p:spTgt spid="2355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3555">
                                            <p:txEl>
                                              <p:pRg st="0" end="0"/>
                                            </p:txEl>
                                          </p:spTgt>
                                        </p:tgtEl>
                                        <p:attrNameLst>
                                          <p:attrName>style.visibility</p:attrName>
                                        </p:attrNameLst>
                                      </p:cBhvr>
                                      <p:to>
                                        <p:strVal val="visible"/>
                                      </p:to>
                                    </p:set>
                                    <p:anim calcmode="lin" valueType="num">
                                      <p:cBhvr additive="base">
                                        <p:cTn id="19" dur="500" fill="hold"/>
                                        <p:tgtEl>
                                          <p:spTgt spid="23555">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35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3556">
                                            <p:txEl>
                                              <p:pRg st="0" end="0"/>
                                            </p:txEl>
                                          </p:spTgt>
                                        </p:tgtEl>
                                        <p:attrNameLst>
                                          <p:attrName>style.visibility</p:attrName>
                                        </p:attrNameLst>
                                      </p:cBhvr>
                                      <p:to>
                                        <p:strVal val="visible"/>
                                      </p:to>
                                    </p:set>
                                    <p:anim calcmode="lin" valueType="num">
                                      <p:cBhvr additive="base">
                                        <p:cTn id="25" dur="500" fill="hold"/>
                                        <p:tgtEl>
                                          <p:spTgt spid="23556">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355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3557">
                                            <p:txEl>
                                              <p:pRg st="0" end="0"/>
                                            </p:txEl>
                                          </p:spTgt>
                                        </p:tgtEl>
                                        <p:attrNameLst>
                                          <p:attrName>style.visibility</p:attrName>
                                        </p:attrNameLst>
                                      </p:cBhvr>
                                      <p:to>
                                        <p:strVal val="visible"/>
                                      </p:to>
                                    </p:set>
                                    <p:anim calcmode="lin" valueType="num">
                                      <p:cBhvr additive="base">
                                        <p:cTn id="31" dur="500" fill="hold"/>
                                        <p:tgtEl>
                                          <p:spTgt spid="23557">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355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3562">
                                            <p:txEl>
                                              <p:pRg st="0" end="0"/>
                                            </p:txEl>
                                          </p:spTgt>
                                        </p:tgtEl>
                                        <p:attrNameLst>
                                          <p:attrName>style.visibility</p:attrName>
                                        </p:attrNameLst>
                                      </p:cBhvr>
                                      <p:to>
                                        <p:strVal val="visible"/>
                                      </p:to>
                                    </p:set>
                                    <p:anim calcmode="lin" valueType="num">
                                      <p:cBhvr additive="base">
                                        <p:cTn id="37" dur="500" fill="hold"/>
                                        <p:tgtEl>
                                          <p:spTgt spid="23562">
                                            <p:txEl>
                                              <p:pRg st="0" end="0"/>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356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3559">
                                            <p:txEl>
                                              <p:pRg st="0" end="0"/>
                                            </p:txEl>
                                          </p:spTgt>
                                        </p:tgtEl>
                                        <p:attrNameLst>
                                          <p:attrName>style.visibility</p:attrName>
                                        </p:attrNameLst>
                                      </p:cBhvr>
                                      <p:to>
                                        <p:strVal val="visible"/>
                                      </p:to>
                                    </p:set>
                                    <p:anim calcmode="lin" valueType="num">
                                      <p:cBhvr additive="base">
                                        <p:cTn id="43" dur="500" fill="hold"/>
                                        <p:tgtEl>
                                          <p:spTgt spid="23559">
                                            <p:txEl>
                                              <p:pRg st="0" end="0"/>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355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23558">
                                            <p:txEl>
                                              <p:pRg st="0" end="0"/>
                                            </p:txEl>
                                          </p:spTgt>
                                        </p:tgtEl>
                                        <p:attrNameLst>
                                          <p:attrName>style.visibility</p:attrName>
                                        </p:attrNameLst>
                                      </p:cBhvr>
                                      <p:to>
                                        <p:strVal val="visible"/>
                                      </p:to>
                                    </p:set>
                                    <p:anim calcmode="lin" valueType="num">
                                      <p:cBhvr additive="base">
                                        <p:cTn id="49" dur="500" fill="hold"/>
                                        <p:tgtEl>
                                          <p:spTgt spid="23558">
                                            <p:txEl>
                                              <p:pRg st="0" end="0"/>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3558">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autoUpdateAnimBg="0"/>
      <p:bldP spid="23556" grpId="0" build="p" autoUpdateAnimBg="0"/>
      <p:bldP spid="23557" grpId="0" build="p" autoUpdateAnimBg="0"/>
      <p:bldP spid="23558" grpId="0" build="p" autoUpdateAnimBg="0"/>
      <p:bldP spid="23559" grpId="0" build="p" autoUpdateAnimBg="0"/>
      <p:bldP spid="23562" grpId="0" build="p" autoUpdateAnimBg="0"/>
      <p:bldP spid="23563" grpId="0" build="p"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52400"/>
            <a:ext cx="8001000" cy="769441"/>
          </a:xfrm>
          <a:prstGeom prst="rect">
            <a:avLst/>
          </a:prstGeom>
        </p:spPr>
        <p:txBody>
          <a:bodyPr wrap="square">
            <a:spAutoFit/>
          </a:bodyPr>
          <a:lstStyle/>
          <a:p>
            <a:pPr>
              <a:spcBef>
                <a:spcPct val="50000"/>
              </a:spcBef>
            </a:pPr>
            <a:r>
              <a:rPr lang="en-US" sz="4400" b="1" dirty="0">
                <a:solidFill>
                  <a:srgbClr val="03009C"/>
                </a:solidFill>
                <a:latin typeface="ChunkFive" pitchFamily="2" charset="0"/>
              </a:rPr>
              <a:t>Just say no …</a:t>
            </a:r>
          </a:p>
        </p:txBody>
      </p:sp>
      <p:sp>
        <p:nvSpPr>
          <p:cNvPr id="3" name="TextBox 2">
            <a:extLst>
              <a:ext uri="{FF2B5EF4-FFF2-40B4-BE49-F238E27FC236}">
                <a16:creationId xmlns:a16="http://schemas.microsoft.com/office/drawing/2014/main" id="{28BA7915-3F9B-624A-8AFE-3A15803AF75B}"/>
              </a:ext>
            </a:extLst>
          </p:cNvPr>
          <p:cNvSpPr txBox="1"/>
          <p:nvPr/>
        </p:nvSpPr>
        <p:spPr>
          <a:xfrm>
            <a:off x="838200" y="1066800"/>
            <a:ext cx="7543800" cy="5632311"/>
          </a:xfrm>
          <a:prstGeom prst="rect">
            <a:avLst/>
          </a:prstGeom>
          <a:noFill/>
        </p:spPr>
        <p:txBody>
          <a:bodyPr wrap="square" numCol="2" spcCol="91440" rtlCol="0">
            <a:spAutoFit/>
          </a:bodyPr>
          <a:lstStyle/>
          <a:p>
            <a:pPr marL="342900" indent="-342900">
              <a:spcBef>
                <a:spcPct val="50000"/>
              </a:spcBef>
              <a:buFont typeface="Wingdings" pitchFamily="2" charset="2"/>
              <a:buChar char="§"/>
            </a:pPr>
            <a:r>
              <a:rPr lang="en-US" dirty="0"/>
              <a:t>Using the word “</a:t>
            </a:r>
            <a:r>
              <a:rPr lang="en-US" dirty="0" err="1"/>
              <a:t>Leaguetown</a:t>
            </a:r>
            <a:r>
              <a:rPr lang="en-US" dirty="0"/>
              <a:t>”</a:t>
            </a:r>
          </a:p>
          <a:p>
            <a:pPr marL="342900" indent="-342900">
              <a:spcBef>
                <a:spcPct val="50000"/>
              </a:spcBef>
              <a:buFont typeface="Wingdings" pitchFamily="2" charset="2"/>
              <a:buChar char="§"/>
            </a:pPr>
            <a:r>
              <a:rPr lang="en-US" dirty="0"/>
              <a:t>Writing a feature lead</a:t>
            </a:r>
          </a:p>
          <a:p>
            <a:pPr marL="342900" indent="-342900">
              <a:spcBef>
                <a:spcPct val="50000"/>
              </a:spcBef>
              <a:buFont typeface="Wingdings" pitchFamily="2" charset="2"/>
              <a:buChar char="§"/>
            </a:pPr>
            <a:r>
              <a:rPr lang="en-US" dirty="0"/>
              <a:t> Adding facts</a:t>
            </a:r>
          </a:p>
          <a:p>
            <a:pPr marL="342900" indent="-342900">
              <a:spcBef>
                <a:spcPct val="50000"/>
              </a:spcBef>
              <a:buFont typeface="Wingdings" pitchFamily="2" charset="2"/>
              <a:buChar char="§"/>
            </a:pPr>
            <a:r>
              <a:rPr lang="en-US" dirty="0"/>
              <a:t>Editorializing - Keep your opinion out of the story</a:t>
            </a:r>
          </a:p>
          <a:p>
            <a:pPr marL="342900" indent="-342900">
              <a:spcBef>
                <a:spcPct val="50000"/>
              </a:spcBef>
              <a:buFont typeface="Wingdings" pitchFamily="2" charset="2"/>
              <a:buChar char="§"/>
            </a:pPr>
            <a:r>
              <a:rPr lang="en-US" dirty="0"/>
              <a:t> Using first and second person. Common error: “our school”</a:t>
            </a:r>
          </a:p>
          <a:p>
            <a:pPr marL="342900" indent="-342900">
              <a:spcBef>
                <a:spcPct val="50000"/>
              </a:spcBef>
              <a:buFont typeface="Wingdings" pitchFamily="2" charset="2"/>
              <a:buChar char="§"/>
            </a:pPr>
            <a:r>
              <a:rPr lang="en-US" dirty="0"/>
              <a:t>Messy handwriting, poor grammar and spelling</a:t>
            </a:r>
          </a:p>
          <a:p>
            <a:pPr marL="342900" indent="-342900">
              <a:spcBef>
                <a:spcPct val="50000"/>
              </a:spcBef>
              <a:buFont typeface="Wingdings" pitchFamily="2" charset="2"/>
              <a:buChar char="§"/>
            </a:pPr>
            <a:r>
              <a:rPr lang="en-US" dirty="0"/>
              <a:t> Paragraphs too long</a:t>
            </a:r>
          </a:p>
          <a:p>
            <a:pPr marL="342900" indent="-342900">
              <a:spcBef>
                <a:spcPct val="50000"/>
              </a:spcBef>
              <a:buFont typeface="Wingdings" pitchFamily="2" charset="2"/>
              <a:buChar char="§"/>
            </a:pPr>
            <a:r>
              <a:rPr lang="en-US" dirty="0"/>
              <a:t> Misspelling names in the story</a:t>
            </a:r>
          </a:p>
          <a:p>
            <a:pPr marL="342900" indent="-342900">
              <a:spcBef>
                <a:spcPct val="50000"/>
              </a:spcBef>
              <a:buFont typeface="Wingdings" pitchFamily="2" charset="2"/>
              <a:buChar char="§"/>
            </a:pPr>
            <a:r>
              <a:rPr lang="en-US" dirty="0"/>
              <a:t>Trying to use all of the information</a:t>
            </a:r>
          </a:p>
          <a:p>
            <a:pPr marL="342900" indent="-342900">
              <a:spcBef>
                <a:spcPct val="50000"/>
              </a:spcBef>
              <a:buFont typeface="Wingdings" pitchFamily="2" charset="2"/>
              <a:buChar char="§"/>
            </a:pPr>
            <a:r>
              <a:rPr lang="en-US" dirty="0"/>
              <a:t>Stacking quotes</a:t>
            </a:r>
          </a:p>
          <a:p>
            <a:pPr marL="342900" indent="-342900">
              <a:spcBef>
                <a:spcPct val="50000"/>
              </a:spcBef>
              <a:buFont typeface="Wingdings" pitchFamily="2" charset="2"/>
              <a:buChar char="§"/>
            </a:pPr>
            <a:r>
              <a:rPr lang="en-US" dirty="0"/>
              <a:t> Forgetting to use student quotes</a:t>
            </a:r>
          </a:p>
          <a:p>
            <a:pPr marL="342900" indent="-342900">
              <a:spcBef>
                <a:spcPct val="50000"/>
              </a:spcBef>
              <a:buFont typeface="Wingdings" pitchFamily="2" charset="2"/>
              <a:buChar char="§"/>
            </a:pPr>
            <a:r>
              <a:rPr lang="en-US" dirty="0"/>
              <a:t> Start your transition with “Most students” or “Some students”</a:t>
            </a:r>
          </a:p>
          <a:p>
            <a:endParaRPr lang="en-US" dirty="0"/>
          </a:p>
        </p:txBody>
      </p:sp>
    </p:spTree>
  </p:cSld>
  <p:clrMapOvr>
    <a:masterClrMapping/>
  </p:clrMapOvr>
  <p:transition>
    <p:zoom dir="in"/>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 Box 3"/>
          <p:cNvSpPr txBox="1">
            <a:spLocks noChangeArrowheads="1"/>
          </p:cNvSpPr>
          <p:nvPr/>
        </p:nvSpPr>
        <p:spPr bwMode="auto">
          <a:xfrm>
            <a:off x="304800" y="381000"/>
            <a:ext cx="8763000" cy="830997"/>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sz="4800" b="1" dirty="0">
                <a:solidFill>
                  <a:srgbClr val="03009C"/>
                </a:solidFill>
                <a:latin typeface="ChunkFive" pitchFamily="2" charset="0"/>
              </a:rPr>
              <a:t>Checklist for News Stories</a:t>
            </a:r>
            <a:endParaRPr lang="en-US" sz="4400" b="1" dirty="0">
              <a:solidFill>
                <a:srgbClr val="03009C"/>
              </a:solidFill>
              <a:latin typeface="ChunkFive" pitchFamily="2" charset="0"/>
            </a:endParaRPr>
          </a:p>
        </p:txBody>
      </p:sp>
      <p:sp>
        <p:nvSpPr>
          <p:cNvPr id="25604" name="Text Box 4"/>
          <p:cNvSpPr txBox="1">
            <a:spLocks noChangeArrowheads="1"/>
          </p:cNvSpPr>
          <p:nvPr/>
        </p:nvSpPr>
        <p:spPr bwMode="auto">
          <a:xfrm>
            <a:off x="914400" y="1600200"/>
            <a:ext cx="6858000" cy="4524315"/>
          </a:xfrm>
          <a:prstGeom prst="rect">
            <a:avLst/>
          </a:prstGeom>
          <a:noFill/>
          <a:ln w="9525">
            <a:noFill/>
            <a:miter lim="800000"/>
            <a:headEnd/>
            <a:tailEnd/>
          </a:ln>
        </p:spPr>
        <p:txBody>
          <a:bodyPr>
            <a:prstTxWarp prst="textNoShape">
              <a:avLst/>
            </a:prstTxWarp>
            <a:spAutoFit/>
          </a:bodyPr>
          <a:lstStyle/>
          <a:p>
            <a:pPr>
              <a:spcBef>
                <a:spcPct val="50000"/>
              </a:spcBef>
              <a:buFont typeface="Wingdings" pitchFamily="-106" charset="2"/>
              <a:buChar char="ü"/>
            </a:pPr>
            <a:r>
              <a:rPr lang="en-US" dirty="0"/>
              <a:t> Are the most important and recent facts first?</a:t>
            </a:r>
          </a:p>
          <a:p>
            <a:pPr>
              <a:spcBef>
                <a:spcPct val="50000"/>
              </a:spcBef>
              <a:buFont typeface="Wingdings" pitchFamily="-106" charset="2"/>
              <a:buChar char="ü"/>
            </a:pPr>
            <a:r>
              <a:rPr lang="en-US" dirty="0"/>
              <a:t> Is the story accurate? Are the sources identified fully?</a:t>
            </a:r>
          </a:p>
          <a:p>
            <a:pPr>
              <a:spcBef>
                <a:spcPct val="50000"/>
              </a:spcBef>
              <a:buFont typeface="Wingdings" pitchFamily="-106" charset="2"/>
              <a:buChar char="ü"/>
            </a:pPr>
            <a:r>
              <a:rPr lang="en-US" dirty="0"/>
              <a:t> Are the paragraphs short?</a:t>
            </a:r>
          </a:p>
          <a:p>
            <a:pPr>
              <a:spcBef>
                <a:spcPct val="50000"/>
              </a:spcBef>
              <a:buFont typeface="Wingdings" pitchFamily="-106" charset="2"/>
              <a:buChar char="ü"/>
            </a:pPr>
            <a:r>
              <a:rPr lang="en-US" dirty="0"/>
              <a:t> Is the sentence structure varied in the story?</a:t>
            </a:r>
          </a:p>
          <a:p>
            <a:pPr>
              <a:spcBef>
                <a:spcPct val="50000"/>
              </a:spcBef>
              <a:buFont typeface="Wingdings" pitchFamily="-106" charset="2"/>
              <a:buChar char="ü"/>
            </a:pPr>
            <a:r>
              <a:rPr lang="en-US" dirty="0"/>
              <a:t> Is the story neat and double-spaced so that it is easy to read?</a:t>
            </a:r>
          </a:p>
          <a:p>
            <a:pPr>
              <a:spcBef>
                <a:spcPct val="50000"/>
              </a:spcBef>
              <a:buFont typeface="Wingdings" pitchFamily="-106" charset="2"/>
              <a:buChar char="ü"/>
            </a:pPr>
            <a:r>
              <a:rPr lang="en-US" dirty="0"/>
              <a:t> Does your story flow?</a:t>
            </a:r>
          </a:p>
          <a:p>
            <a:pPr>
              <a:spcBef>
                <a:spcPct val="50000"/>
              </a:spcBef>
              <a:buFont typeface="Wingdings" pitchFamily="-106" charset="2"/>
              <a:buChar char="ü"/>
            </a:pPr>
            <a:r>
              <a:rPr lang="en-US" dirty="0"/>
              <a:t> Did you use active voice?</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4" fill="hold" grpId="0" nodeType="clickEffect">
                                  <p:stCondLst>
                                    <p:cond delay="0"/>
                                  </p:stCondLst>
                                  <p:childTnLst>
                                    <p:set>
                                      <p:cBhvr>
                                        <p:cTn id="6" dur="1" fill="hold">
                                          <p:stCondLst>
                                            <p:cond delay="0"/>
                                          </p:stCondLst>
                                        </p:cTn>
                                        <p:tgtEl>
                                          <p:spTgt spid="25603"/>
                                        </p:tgtEl>
                                        <p:attrNameLst>
                                          <p:attrName>style.visibility</p:attrName>
                                        </p:attrNameLst>
                                      </p:cBhvr>
                                      <p:to>
                                        <p:strVal val="visible"/>
                                      </p:to>
                                    </p:set>
                                    <p:anim calcmode="lin" valueType="num">
                                      <p:cBhvr>
                                        <p:cTn id="7" dur="500" fill="hold"/>
                                        <p:tgtEl>
                                          <p:spTgt spid="25603"/>
                                        </p:tgtEl>
                                        <p:attrNameLst>
                                          <p:attrName>ppt_x</p:attrName>
                                        </p:attrNameLst>
                                      </p:cBhvr>
                                      <p:tavLst>
                                        <p:tav tm="0">
                                          <p:val>
                                            <p:strVal val="#ppt_x"/>
                                          </p:val>
                                        </p:tav>
                                        <p:tav tm="100000">
                                          <p:val>
                                            <p:strVal val="#ppt_x"/>
                                          </p:val>
                                        </p:tav>
                                      </p:tavLst>
                                    </p:anim>
                                    <p:anim calcmode="lin" valueType="num">
                                      <p:cBhvr>
                                        <p:cTn id="8" dur="500" fill="hold"/>
                                        <p:tgtEl>
                                          <p:spTgt spid="25603"/>
                                        </p:tgtEl>
                                        <p:attrNameLst>
                                          <p:attrName>ppt_y</p:attrName>
                                        </p:attrNameLst>
                                      </p:cBhvr>
                                      <p:tavLst>
                                        <p:tav tm="0">
                                          <p:val>
                                            <p:strVal val="#ppt_y+#ppt_h/2"/>
                                          </p:val>
                                        </p:tav>
                                        <p:tav tm="100000">
                                          <p:val>
                                            <p:strVal val="#ppt_y"/>
                                          </p:val>
                                        </p:tav>
                                      </p:tavLst>
                                    </p:anim>
                                    <p:anim calcmode="lin" valueType="num">
                                      <p:cBhvr>
                                        <p:cTn id="9" dur="500" fill="hold"/>
                                        <p:tgtEl>
                                          <p:spTgt spid="25603"/>
                                        </p:tgtEl>
                                        <p:attrNameLst>
                                          <p:attrName>ppt_w</p:attrName>
                                        </p:attrNameLst>
                                      </p:cBhvr>
                                      <p:tavLst>
                                        <p:tav tm="0">
                                          <p:val>
                                            <p:strVal val="#ppt_w"/>
                                          </p:val>
                                        </p:tav>
                                        <p:tav tm="100000">
                                          <p:val>
                                            <p:strVal val="#ppt_w"/>
                                          </p:val>
                                        </p:tav>
                                      </p:tavLst>
                                    </p:anim>
                                    <p:anim calcmode="lin" valueType="num">
                                      <p:cBhvr>
                                        <p:cTn id="10" dur="500" fill="hold"/>
                                        <p:tgtEl>
                                          <p:spTgt spid="25603"/>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5604"/>
                                        </p:tgtEl>
                                        <p:attrNameLst>
                                          <p:attrName>style.visibility</p:attrName>
                                        </p:attrNameLst>
                                      </p:cBhvr>
                                      <p:to>
                                        <p:strVal val="visible"/>
                                      </p:to>
                                    </p:set>
                                    <p:anim calcmode="lin" valueType="num">
                                      <p:cBhvr additive="base">
                                        <p:cTn id="15" dur="500" fill="hold"/>
                                        <p:tgtEl>
                                          <p:spTgt spid="25604"/>
                                        </p:tgtEl>
                                        <p:attrNameLst>
                                          <p:attrName>ppt_x</p:attrName>
                                        </p:attrNameLst>
                                      </p:cBhvr>
                                      <p:tavLst>
                                        <p:tav tm="0">
                                          <p:val>
                                            <p:strVal val="#ppt_x"/>
                                          </p:val>
                                        </p:tav>
                                        <p:tav tm="100000">
                                          <p:val>
                                            <p:strVal val="#ppt_x"/>
                                          </p:val>
                                        </p:tav>
                                      </p:tavLst>
                                    </p:anim>
                                    <p:anim calcmode="lin" valueType="num">
                                      <p:cBhvr additive="base">
                                        <p:cTn id="16" dur="500" fill="hold"/>
                                        <p:tgtEl>
                                          <p:spTgt spid="256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autoUpdateAnimBg="0"/>
      <p:bldP spid="25604" grpId="0"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ChangeArrowheads="1"/>
          </p:cNvSpPr>
          <p:nvPr/>
        </p:nvSpPr>
        <p:spPr bwMode="auto">
          <a:xfrm>
            <a:off x="152400" y="55563"/>
            <a:ext cx="6306535" cy="1938992"/>
          </a:xfrm>
          <a:prstGeom prst="rect">
            <a:avLst/>
          </a:prstGeom>
          <a:noFill/>
          <a:ln w="9525">
            <a:noFill/>
            <a:miter lim="800000"/>
            <a:headEnd/>
            <a:tailEnd/>
          </a:ln>
        </p:spPr>
        <p:txBody>
          <a:bodyPr wrap="none">
            <a:prstTxWarp prst="textNoShape">
              <a:avLst/>
            </a:prstTxWarp>
            <a:spAutoFit/>
          </a:bodyPr>
          <a:lstStyle/>
          <a:p>
            <a:r>
              <a:rPr lang="en-US" sz="6000" dirty="0">
                <a:solidFill>
                  <a:srgbClr val="03009C"/>
                </a:solidFill>
                <a:latin typeface="ChunkFive" pitchFamily="2" charset="0"/>
              </a:rPr>
              <a:t>What will make </a:t>
            </a:r>
          </a:p>
          <a:p>
            <a:r>
              <a:rPr lang="en-US" sz="6000" dirty="0">
                <a:solidFill>
                  <a:srgbClr val="03009C"/>
                </a:solidFill>
                <a:latin typeface="ChunkFive" pitchFamily="2" charset="0"/>
              </a:rPr>
              <a:t>the difference?</a:t>
            </a:r>
            <a:endParaRPr lang="en-US" sz="4400" b="1" dirty="0">
              <a:solidFill>
                <a:srgbClr val="03009C"/>
              </a:solidFill>
              <a:latin typeface="ChunkFive" pitchFamily="2" charset="0"/>
            </a:endParaRPr>
          </a:p>
        </p:txBody>
      </p:sp>
      <p:sp>
        <p:nvSpPr>
          <p:cNvPr id="74755" name="Text Box 3"/>
          <p:cNvSpPr txBox="1">
            <a:spLocks noChangeArrowheads="1"/>
          </p:cNvSpPr>
          <p:nvPr/>
        </p:nvSpPr>
        <p:spPr bwMode="auto">
          <a:xfrm>
            <a:off x="1066800" y="2514600"/>
            <a:ext cx="8077200" cy="1860550"/>
          </a:xfrm>
          <a:prstGeom prst="rect">
            <a:avLst/>
          </a:prstGeom>
          <a:noFill/>
          <a:ln w="9525">
            <a:noFill/>
            <a:miter lim="800000"/>
            <a:headEnd/>
            <a:tailEnd/>
          </a:ln>
        </p:spPr>
        <p:txBody>
          <a:bodyPr>
            <a:prstTxWarp prst="textNoShape">
              <a:avLst/>
            </a:prstTxWarp>
            <a:spAutoFit/>
          </a:bodyPr>
          <a:lstStyle/>
          <a:p>
            <a:pPr>
              <a:buFont typeface="Wingdings" pitchFamily="-106" charset="2"/>
              <a:buChar char="§"/>
            </a:pPr>
            <a:r>
              <a:rPr lang="en-US" sz="3600" dirty="0"/>
              <a:t> </a:t>
            </a:r>
            <a:r>
              <a:rPr lang="en-US" sz="4400" dirty="0"/>
              <a:t>Getting the news peg in the lead</a:t>
            </a:r>
            <a:endParaRPr lang="en-US" sz="3600" dirty="0"/>
          </a:p>
          <a:p>
            <a:pPr>
              <a:buFont typeface="Wingdings" pitchFamily="-106" charset="2"/>
              <a:buChar char="Ø"/>
            </a:pPr>
            <a:endParaRPr lang="en-US" sz="3600" dirty="0"/>
          </a:p>
          <a:p>
            <a:pPr>
              <a:buFont typeface="Wingdings" pitchFamily="-106" charset="2"/>
              <a:buChar char="Ø"/>
            </a:pPr>
            <a:endParaRPr lang="en-US" sz="3600" dirty="0"/>
          </a:p>
        </p:txBody>
      </p:sp>
      <p:pic>
        <p:nvPicPr>
          <p:cNvPr id="74756" name="Picture 4"/>
          <p:cNvPicPr>
            <a:picLocks noChangeAspect="1" noChangeArrowheads="1"/>
          </p:cNvPicPr>
          <p:nvPr/>
        </p:nvPicPr>
        <p:blipFill>
          <a:blip r:embed="rId3"/>
          <a:srcRect/>
          <a:stretch>
            <a:fillRect/>
          </a:stretch>
        </p:blipFill>
        <p:spPr bwMode="auto">
          <a:xfrm>
            <a:off x="6019800" y="1025059"/>
            <a:ext cx="1066800" cy="908050"/>
          </a:xfrm>
          <a:prstGeom prst="rect">
            <a:avLst/>
          </a:prstGeom>
          <a:noFill/>
          <a:ln w="9525">
            <a:noFill/>
            <a:miter lim="800000"/>
            <a:headEnd/>
            <a:tailEnd/>
          </a:ln>
        </p:spPr>
      </p:pic>
    </p:spTree>
  </p:cSld>
  <p:clrMapOvr>
    <a:masterClrMapping/>
  </p:clrMapOvr>
  <p:transition>
    <p:zoom dir="in"/>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ChangeArrowheads="1"/>
          </p:cNvSpPr>
          <p:nvPr/>
        </p:nvSpPr>
        <p:spPr bwMode="auto">
          <a:xfrm>
            <a:off x="152400" y="55563"/>
            <a:ext cx="6306535" cy="1938992"/>
          </a:xfrm>
          <a:prstGeom prst="rect">
            <a:avLst/>
          </a:prstGeom>
          <a:noFill/>
          <a:ln w="9525">
            <a:noFill/>
            <a:miter lim="800000"/>
            <a:headEnd/>
            <a:tailEnd/>
          </a:ln>
        </p:spPr>
        <p:txBody>
          <a:bodyPr wrap="none">
            <a:prstTxWarp prst="textNoShape">
              <a:avLst/>
            </a:prstTxWarp>
            <a:spAutoFit/>
          </a:bodyPr>
          <a:lstStyle/>
          <a:p>
            <a:r>
              <a:rPr lang="en-US" sz="6000" dirty="0">
                <a:solidFill>
                  <a:srgbClr val="03009C"/>
                </a:solidFill>
                <a:latin typeface="ChunkFive" pitchFamily="2" charset="0"/>
              </a:rPr>
              <a:t>What will make </a:t>
            </a:r>
          </a:p>
          <a:p>
            <a:r>
              <a:rPr lang="en-US" sz="6000" dirty="0">
                <a:solidFill>
                  <a:srgbClr val="03009C"/>
                </a:solidFill>
                <a:latin typeface="ChunkFive" pitchFamily="2" charset="0"/>
              </a:rPr>
              <a:t>the difference?</a:t>
            </a:r>
            <a:endParaRPr lang="en-US" sz="4400" b="1" dirty="0">
              <a:solidFill>
                <a:srgbClr val="03009C"/>
              </a:solidFill>
              <a:latin typeface="ChunkFive" pitchFamily="2" charset="0"/>
            </a:endParaRPr>
          </a:p>
        </p:txBody>
      </p:sp>
      <p:sp>
        <p:nvSpPr>
          <p:cNvPr id="76803" name="Text Box 3"/>
          <p:cNvSpPr txBox="1">
            <a:spLocks noChangeArrowheads="1"/>
          </p:cNvSpPr>
          <p:nvPr/>
        </p:nvSpPr>
        <p:spPr bwMode="auto">
          <a:xfrm>
            <a:off x="1066800" y="2514600"/>
            <a:ext cx="8077200" cy="823913"/>
          </a:xfrm>
          <a:prstGeom prst="rect">
            <a:avLst/>
          </a:prstGeom>
          <a:noFill/>
          <a:ln w="9525">
            <a:noFill/>
            <a:miter lim="800000"/>
            <a:headEnd/>
            <a:tailEnd/>
          </a:ln>
        </p:spPr>
        <p:txBody>
          <a:bodyPr>
            <a:prstTxWarp prst="textNoShape">
              <a:avLst/>
            </a:prstTxWarp>
            <a:spAutoFit/>
          </a:bodyPr>
          <a:lstStyle/>
          <a:p>
            <a:pPr>
              <a:buFont typeface="Wingdings" pitchFamily="-106" charset="2"/>
              <a:buChar char="§"/>
            </a:pPr>
            <a:r>
              <a:rPr lang="en-US" sz="4800"/>
              <a:t> Using the T/Q formula</a:t>
            </a:r>
          </a:p>
        </p:txBody>
      </p:sp>
      <p:pic>
        <p:nvPicPr>
          <p:cNvPr id="76804" name="Picture 4"/>
          <p:cNvPicPr>
            <a:picLocks noChangeAspect="1" noChangeArrowheads="1"/>
          </p:cNvPicPr>
          <p:nvPr/>
        </p:nvPicPr>
        <p:blipFill>
          <a:blip r:embed="rId3"/>
          <a:srcRect/>
          <a:stretch>
            <a:fillRect/>
          </a:stretch>
        </p:blipFill>
        <p:spPr bwMode="auto">
          <a:xfrm>
            <a:off x="6096000" y="1048707"/>
            <a:ext cx="1066800" cy="908050"/>
          </a:xfrm>
          <a:prstGeom prst="rect">
            <a:avLst/>
          </a:prstGeom>
          <a:noFill/>
          <a:ln w="9525">
            <a:noFill/>
            <a:miter lim="800000"/>
            <a:headEnd/>
            <a:tailEnd/>
          </a:ln>
        </p:spPr>
      </p:pic>
    </p:spTree>
  </p:cSld>
  <p:clrMapOvr>
    <a:masterClrMapping/>
  </p:clrMapOvr>
  <p:transition>
    <p:zoom dir="in"/>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ChangeArrowheads="1"/>
          </p:cNvSpPr>
          <p:nvPr/>
        </p:nvSpPr>
        <p:spPr bwMode="auto">
          <a:xfrm>
            <a:off x="152400" y="55563"/>
            <a:ext cx="6306535" cy="1938992"/>
          </a:xfrm>
          <a:prstGeom prst="rect">
            <a:avLst/>
          </a:prstGeom>
          <a:noFill/>
          <a:ln w="9525">
            <a:noFill/>
            <a:miter lim="800000"/>
            <a:headEnd/>
            <a:tailEnd/>
          </a:ln>
        </p:spPr>
        <p:txBody>
          <a:bodyPr wrap="none">
            <a:prstTxWarp prst="textNoShape">
              <a:avLst/>
            </a:prstTxWarp>
            <a:spAutoFit/>
          </a:bodyPr>
          <a:lstStyle/>
          <a:p>
            <a:r>
              <a:rPr lang="en-US" sz="6000" dirty="0">
                <a:solidFill>
                  <a:srgbClr val="03009C"/>
                </a:solidFill>
                <a:latin typeface="ChunkFive" pitchFamily="2" charset="0"/>
              </a:rPr>
              <a:t>What will make </a:t>
            </a:r>
          </a:p>
          <a:p>
            <a:r>
              <a:rPr lang="en-US" sz="6000" dirty="0">
                <a:solidFill>
                  <a:srgbClr val="03009C"/>
                </a:solidFill>
                <a:latin typeface="ChunkFive" pitchFamily="2" charset="0"/>
              </a:rPr>
              <a:t>the difference?</a:t>
            </a:r>
            <a:endParaRPr lang="en-US" sz="4400" b="1" dirty="0">
              <a:solidFill>
                <a:srgbClr val="03009C"/>
              </a:solidFill>
              <a:latin typeface="ChunkFive" pitchFamily="2" charset="0"/>
            </a:endParaRPr>
          </a:p>
        </p:txBody>
      </p:sp>
      <p:sp>
        <p:nvSpPr>
          <p:cNvPr id="78851" name="Text Box 3"/>
          <p:cNvSpPr txBox="1">
            <a:spLocks noChangeArrowheads="1"/>
          </p:cNvSpPr>
          <p:nvPr/>
        </p:nvSpPr>
        <p:spPr bwMode="auto">
          <a:xfrm>
            <a:off x="1066800" y="2514600"/>
            <a:ext cx="8077200" cy="1555750"/>
          </a:xfrm>
          <a:prstGeom prst="rect">
            <a:avLst/>
          </a:prstGeom>
          <a:noFill/>
          <a:ln w="9525">
            <a:noFill/>
            <a:miter lim="800000"/>
            <a:headEnd/>
            <a:tailEnd/>
          </a:ln>
        </p:spPr>
        <p:txBody>
          <a:bodyPr>
            <a:prstTxWarp prst="textNoShape">
              <a:avLst/>
            </a:prstTxWarp>
            <a:spAutoFit/>
          </a:bodyPr>
          <a:lstStyle/>
          <a:p>
            <a:pPr>
              <a:buFont typeface="Wingdings" pitchFamily="-106" charset="2"/>
              <a:buChar char="§"/>
            </a:pPr>
            <a:r>
              <a:rPr lang="en-US" sz="4800"/>
              <a:t> Using the “correct” sources and quotes</a:t>
            </a:r>
          </a:p>
        </p:txBody>
      </p:sp>
      <p:pic>
        <p:nvPicPr>
          <p:cNvPr id="78852" name="Picture 4"/>
          <p:cNvPicPr>
            <a:picLocks noChangeAspect="1" noChangeArrowheads="1"/>
          </p:cNvPicPr>
          <p:nvPr/>
        </p:nvPicPr>
        <p:blipFill>
          <a:blip r:embed="rId3"/>
          <a:srcRect/>
          <a:stretch>
            <a:fillRect/>
          </a:stretch>
        </p:blipFill>
        <p:spPr bwMode="auto">
          <a:xfrm>
            <a:off x="5925535" y="1025059"/>
            <a:ext cx="1066800" cy="908050"/>
          </a:xfrm>
          <a:prstGeom prst="rect">
            <a:avLst/>
          </a:prstGeom>
          <a:noFill/>
          <a:ln w="9525">
            <a:noFill/>
            <a:miter lim="800000"/>
            <a:headEnd/>
            <a:tailEnd/>
          </a:ln>
        </p:spPr>
      </p:pic>
    </p:spTree>
  </p:cSld>
  <p:clrMapOvr>
    <a:masterClrMapping/>
  </p:clrMapOvr>
  <p:transition>
    <p:zoom dir="in"/>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ChangeArrowheads="1"/>
          </p:cNvSpPr>
          <p:nvPr/>
        </p:nvSpPr>
        <p:spPr bwMode="auto">
          <a:xfrm>
            <a:off x="52387" y="-138113"/>
            <a:ext cx="6064481" cy="830997"/>
          </a:xfrm>
          <a:prstGeom prst="rect">
            <a:avLst/>
          </a:prstGeom>
          <a:noFill/>
          <a:ln w="9525">
            <a:noFill/>
            <a:miter lim="800000"/>
            <a:headEnd/>
            <a:tailEnd/>
          </a:ln>
        </p:spPr>
        <p:txBody>
          <a:bodyPr wrap="none">
            <a:prstTxWarp prst="textNoShape">
              <a:avLst/>
            </a:prstTxWarp>
            <a:spAutoFit/>
          </a:bodyPr>
          <a:lstStyle/>
          <a:p>
            <a:r>
              <a:rPr lang="en-US" sz="4800" b="1" dirty="0">
                <a:solidFill>
                  <a:srgbClr val="000A93"/>
                </a:solidFill>
                <a:latin typeface="ChunkFive" pitchFamily="2" charset="0"/>
              </a:rPr>
              <a:t>What went wrong?</a:t>
            </a:r>
          </a:p>
        </p:txBody>
      </p:sp>
      <p:sp>
        <p:nvSpPr>
          <p:cNvPr id="82947" name="Rectangle 3"/>
          <p:cNvSpPr>
            <a:spLocks noChangeArrowheads="1"/>
          </p:cNvSpPr>
          <p:nvPr/>
        </p:nvSpPr>
        <p:spPr bwMode="auto">
          <a:xfrm>
            <a:off x="381000" y="685800"/>
            <a:ext cx="8686800" cy="7171194"/>
          </a:xfrm>
          <a:prstGeom prst="rect">
            <a:avLst/>
          </a:prstGeom>
          <a:noFill/>
          <a:ln w="9525">
            <a:noFill/>
            <a:miter lim="800000"/>
            <a:headEnd/>
            <a:tailEnd/>
          </a:ln>
        </p:spPr>
        <p:txBody>
          <a:bodyPr wrap="square">
            <a:prstTxWarp prst="textNoShape">
              <a:avLst/>
            </a:prstTxWarp>
            <a:spAutoFit/>
          </a:bodyPr>
          <a:lstStyle/>
          <a:p>
            <a:r>
              <a:rPr lang="en-US" sz="2000" dirty="0"/>
              <a:t>    In the last 10 years, there have been 288 school shootings. In 2018, 10 people — two teachers and eight students — were killed in the Santa Fe High School shooting. School shooting are on the rise.</a:t>
            </a:r>
          </a:p>
          <a:p>
            <a:r>
              <a:rPr lang="en-US" sz="2000" dirty="0"/>
              <a:t>    Because of this, </a:t>
            </a:r>
            <a:r>
              <a:rPr lang="en-US" sz="2000" dirty="0" err="1"/>
              <a:t>Leaguetown</a:t>
            </a:r>
            <a:r>
              <a:rPr lang="en-US" sz="2000" dirty="0"/>
              <a:t> teachers and staff will receive a two-day training on active shooter situations if the school board approves Superintendent Raul Leal’s proposal Wednesday. The training, provided by Blanket Security, would cost $42,000. </a:t>
            </a:r>
          </a:p>
          <a:p>
            <a:r>
              <a:rPr lang="en-US" sz="2000" dirty="0"/>
              <a:t>     Leal said, “Blanket Security has been endorsed by the FBI. Yes, it is expensive, but can we put a price tag on our students’ lives?” </a:t>
            </a:r>
          </a:p>
          <a:p>
            <a:r>
              <a:rPr lang="en-US" sz="2000" dirty="0"/>
              <a:t>    The local police department offered to do training at the schools for free, but Leal declined the offer. Police chief Weiss said his officers participated in Advanced Law Enforcement Rapid Response Training (ALERRT) last year. </a:t>
            </a:r>
          </a:p>
          <a:p>
            <a:r>
              <a:rPr lang="en-US" sz="2000" dirty="0"/>
              <a:t>    “We wouldn’t charge the district anything,” Weis said. “Several officers, including myself, have attended the training twice so that we could become trainers.” </a:t>
            </a:r>
          </a:p>
          <a:p>
            <a:r>
              <a:rPr lang="en-US" sz="2000" dirty="0"/>
              <a:t>    “We always are told, ‘There’s no money,’” </a:t>
            </a:r>
            <a:r>
              <a:rPr lang="en-US" sz="2000" dirty="0" err="1"/>
              <a:t>senoir</a:t>
            </a:r>
            <a:r>
              <a:rPr lang="en-US" sz="2000" dirty="0"/>
              <a:t> Bo Reynolds said. “If there is no money, where is the superintendent getting the money for this training?” </a:t>
            </a:r>
          </a:p>
          <a:p>
            <a:r>
              <a:rPr lang="en-US" sz="2000" dirty="0"/>
              <a:t>    Most teachers think they need the training. </a:t>
            </a:r>
          </a:p>
          <a:p>
            <a:r>
              <a:rPr lang="en-US" sz="2000" dirty="0"/>
              <a:t>    “I am glad our town is safe and peaceful, but I don’t think our officers are the best to train our staff,” Leal said.</a:t>
            </a:r>
          </a:p>
          <a:p>
            <a:endParaRPr lang="en-US" sz="2000" dirty="0"/>
          </a:p>
          <a:p>
            <a:endParaRPr lang="en-US" sz="2000" dirty="0"/>
          </a:p>
          <a:p>
            <a:endParaRPr lang="en-US" sz="2000" dirty="0"/>
          </a:p>
        </p:txBody>
      </p:sp>
    </p:spTree>
  </p:cSld>
  <p:clrMapOvr>
    <a:masterClrMapping/>
  </p:clrMapOvr>
  <p:transition>
    <p:zoom dir="in"/>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ChangeArrowheads="1"/>
          </p:cNvSpPr>
          <p:nvPr/>
        </p:nvSpPr>
        <p:spPr bwMode="auto">
          <a:xfrm>
            <a:off x="533400" y="533400"/>
            <a:ext cx="6629400" cy="823913"/>
          </a:xfrm>
          <a:prstGeom prst="rect">
            <a:avLst/>
          </a:prstGeom>
          <a:noFill/>
          <a:ln w="9525">
            <a:noFill/>
            <a:miter lim="800000"/>
            <a:headEnd/>
            <a:tailEnd/>
          </a:ln>
        </p:spPr>
        <p:txBody>
          <a:bodyPr>
            <a:prstTxWarp prst="textNoShape">
              <a:avLst/>
            </a:prstTxWarp>
            <a:spAutoFit/>
          </a:bodyPr>
          <a:lstStyle/>
          <a:p>
            <a:r>
              <a:rPr lang="en-US" sz="4800" b="1" dirty="0">
                <a:solidFill>
                  <a:srgbClr val="000A93"/>
                </a:solidFill>
                <a:latin typeface="ChunkFive" pitchFamily="2" charset="0"/>
              </a:rPr>
              <a:t>Contest Day</a:t>
            </a:r>
          </a:p>
        </p:txBody>
      </p:sp>
      <p:sp>
        <p:nvSpPr>
          <p:cNvPr id="84995" name="Rectangle 3"/>
          <p:cNvSpPr>
            <a:spLocks noChangeArrowheads="1"/>
          </p:cNvSpPr>
          <p:nvPr/>
        </p:nvSpPr>
        <p:spPr bwMode="auto">
          <a:xfrm>
            <a:off x="914400" y="1524000"/>
            <a:ext cx="7543800" cy="4838700"/>
          </a:xfrm>
          <a:prstGeom prst="rect">
            <a:avLst/>
          </a:prstGeom>
          <a:noFill/>
          <a:ln w="9525">
            <a:noFill/>
            <a:miter lim="800000"/>
            <a:headEnd/>
            <a:tailEnd/>
          </a:ln>
        </p:spPr>
        <p:txBody>
          <a:bodyPr>
            <a:prstTxWarp prst="textNoShape">
              <a:avLst/>
            </a:prstTxWarp>
            <a:spAutoFit/>
          </a:bodyPr>
          <a:lstStyle/>
          <a:p>
            <a:pPr marL="457200" indent="-457200">
              <a:spcBef>
                <a:spcPct val="50000"/>
              </a:spcBef>
              <a:buFont typeface="Arial" pitchFamily="-106" charset="0"/>
              <a:buAutoNum type="arabicPeriod"/>
            </a:pPr>
            <a:r>
              <a:rPr lang="en-US">
                <a:solidFill>
                  <a:srgbClr val="66003B"/>
                </a:solidFill>
              </a:rPr>
              <a:t>Read the entire prompt.</a:t>
            </a:r>
          </a:p>
          <a:p>
            <a:pPr marL="457200" indent="-457200">
              <a:spcBef>
                <a:spcPct val="50000"/>
              </a:spcBef>
              <a:buFont typeface="Arial" pitchFamily="-106" charset="0"/>
              <a:buAutoNum type="arabicPeriod"/>
            </a:pPr>
            <a:r>
              <a:rPr lang="en-US">
                <a:solidFill>
                  <a:srgbClr val="66003B"/>
                </a:solidFill>
              </a:rPr>
              <a:t>Review it again, looking for the newest information. Underline that information.</a:t>
            </a:r>
          </a:p>
          <a:p>
            <a:pPr marL="457200" indent="-457200">
              <a:spcBef>
                <a:spcPct val="50000"/>
              </a:spcBef>
              <a:buFont typeface="Arial" pitchFamily="-106" charset="0"/>
              <a:buAutoNum type="arabicPeriod"/>
            </a:pPr>
            <a:r>
              <a:rPr lang="en-US">
                <a:solidFill>
                  <a:srgbClr val="66003B"/>
                </a:solidFill>
              </a:rPr>
              <a:t>Highlight or underline the 5Ws and H.</a:t>
            </a:r>
          </a:p>
          <a:p>
            <a:pPr marL="457200" indent="-457200">
              <a:spcBef>
                <a:spcPct val="50000"/>
              </a:spcBef>
              <a:buFont typeface="Arial" pitchFamily="-106" charset="0"/>
              <a:buAutoNum type="arabicPeriod"/>
            </a:pPr>
            <a:r>
              <a:rPr lang="en-US">
                <a:solidFill>
                  <a:srgbClr val="66003B"/>
                </a:solidFill>
              </a:rPr>
              <a:t>Highlight or underline the most important people interviewed. Highlight or underline the most essential quotes.</a:t>
            </a:r>
          </a:p>
          <a:p>
            <a:pPr marL="457200" indent="-457200">
              <a:spcBef>
                <a:spcPct val="50000"/>
              </a:spcBef>
              <a:buFont typeface="Arial" pitchFamily="-106" charset="0"/>
              <a:buAutoNum type="arabicPeriod"/>
            </a:pPr>
            <a:r>
              <a:rPr lang="en-US">
                <a:solidFill>
                  <a:srgbClr val="66003B"/>
                </a:solidFill>
              </a:rPr>
              <a:t>Scratch out stupid, inane quotes.</a:t>
            </a:r>
          </a:p>
          <a:p>
            <a:pPr marL="457200" indent="-457200">
              <a:spcBef>
                <a:spcPct val="50000"/>
              </a:spcBef>
              <a:buFont typeface="Arial" pitchFamily="-106" charset="0"/>
              <a:buAutoNum type="arabicPeriod"/>
            </a:pPr>
            <a:r>
              <a:rPr lang="en-US">
                <a:solidFill>
                  <a:srgbClr val="66003B"/>
                </a:solidFill>
              </a:rPr>
              <a:t>Pay attention to the “Additional Information.”</a:t>
            </a:r>
          </a:p>
          <a:p>
            <a:pPr marL="457200" indent="-457200">
              <a:spcBef>
                <a:spcPct val="50000"/>
              </a:spcBef>
              <a:buFont typeface="Arial" pitchFamily="-106" charset="0"/>
              <a:buAutoNum type="arabicPeriod"/>
            </a:pPr>
            <a:r>
              <a:rPr lang="en-US">
                <a:solidFill>
                  <a:srgbClr val="66003B"/>
                </a:solidFill>
              </a:rPr>
              <a:t>Write your lead. How, why or what lead. </a:t>
            </a:r>
          </a:p>
        </p:txBody>
      </p:sp>
    </p:spTree>
  </p:cSld>
  <p:clrMapOvr>
    <a:masterClrMapping/>
  </p:clrMapOvr>
  <p:transition>
    <p:zoom dir="in"/>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ChangeArrowheads="1"/>
          </p:cNvSpPr>
          <p:nvPr/>
        </p:nvSpPr>
        <p:spPr bwMode="auto">
          <a:xfrm>
            <a:off x="685800" y="457200"/>
            <a:ext cx="3910045" cy="830997"/>
          </a:xfrm>
          <a:prstGeom prst="rect">
            <a:avLst/>
          </a:prstGeom>
          <a:noFill/>
          <a:ln w="9525">
            <a:noFill/>
            <a:miter lim="800000"/>
            <a:headEnd/>
            <a:tailEnd/>
          </a:ln>
        </p:spPr>
        <p:txBody>
          <a:bodyPr wrap="none">
            <a:prstTxWarp prst="textNoShape">
              <a:avLst/>
            </a:prstTxWarp>
            <a:spAutoFit/>
          </a:bodyPr>
          <a:lstStyle/>
          <a:p>
            <a:r>
              <a:rPr lang="en-US" sz="4800" b="1" dirty="0">
                <a:solidFill>
                  <a:srgbClr val="000A93"/>
                </a:solidFill>
                <a:latin typeface="ChunkFive" pitchFamily="2" charset="0"/>
              </a:rPr>
              <a:t>Contest Day</a:t>
            </a:r>
          </a:p>
        </p:txBody>
      </p:sp>
      <p:sp>
        <p:nvSpPr>
          <p:cNvPr id="87043" name="Rectangle 4"/>
          <p:cNvSpPr>
            <a:spLocks noChangeArrowheads="1"/>
          </p:cNvSpPr>
          <p:nvPr/>
        </p:nvSpPr>
        <p:spPr bwMode="auto">
          <a:xfrm>
            <a:off x="533400" y="1371600"/>
            <a:ext cx="7924800" cy="4838700"/>
          </a:xfrm>
          <a:prstGeom prst="rect">
            <a:avLst/>
          </a:prstGeom>
          <a:noFill/>
          <a:ln w="9525">
            <a:noFill/>
            <a:miter lim="800000"/>
            <a:headEnd/>
            <a:tailEnd/>
          </a:ln>
        </p:spPr>
        <p:txBody>
          <a:bodyPr>
            <a:prstTxWarp prst="textNoShape">
              <a:avLst/>
            </a:prstTxWarp>
            <a:spAutoFit/>
          </a:bodyPr>
          <a:lstStyle/>
          <a:p>
            <a:pPr marL="457200" indent="-457200">
              <a:spcBef>
                <a:spcPct val="50000"/>
              </a:spcBef>
              <a:buFont typeface="Arial" pitchFamily="-106" charset="0"/>
              <a:buNone/>
            </a:pPr>
            <a:r>
              <a:rPr lang="en-US">
                <a:solidFill>
                  <a:srgbClr val="66003B"/>
                </a:solidFill>
              </a:rPr>
              <a:t>8. Write an additional info. paragraph if needed.</a:t>
            </a:r>
          </a:p>
          <a:p>
            <a:pPr marL="457200" indent="-457200">
              <a:spcBef>
                <a:spcPct val="50000"/>
              </a:spcBef>
              <a:buFont typeface="Arial" pitchFamily="-106" charset="0"/>
              <a:buNone/>
            </a:pPr>
            <a:r>
              <a:rPr lang="en-US">
                <a:solidFill>
                  <a:srgbClr val="66003B"/>
                </a:solidFill>
              </a:rPr>
              <a:t>9. Use a direct quote (more than one sentence is okay).</a:t>
            </a:r>
          </a:p>
          <a:p>
            <a:pPr marL="457200" indent="-457200">
              <a:spcBef>
                <a:spcPct val="50000"/>
              </a:spcBef>
              <a:buFont typeface="Arial" pitchFamily="-106" charset="0"/>
              <a:buNone/>
            </a:pPr>
            <a:r>
              <a:rPr lang="en-US">
                <a:solidFill>
                  <a:srgbClr val="66003B"/>
                </a:solidFill>
              </a:rPr>
              <a:t>10. Write a transition about the next most important thing.</a:t>
            </a:r>
          </a:p>
          <a:p>
            <a:pPr marL="457200" indent="-457200">
              <a:spcBef>
                <a:spcPct val="50000"/>
              </a:spcBef>
              <a:buFont typeface="Arial" pitchFamily="-106" charset="0"/>
              <a:buNone/>
            </a:pPr>
            <a:r>
              <a:rPr lang="en-US">
                <a:solidFill>
                  <a:srgbClr val="66003B"/>
                </a:solidFill>
              </a:rPr>
              <a:t>11. Use a direct quote directly related to the transition above. If it’s an indirect quote transition, use a direct quote from that same person.</a:t>
            </a:r>
          </a:p>
          <a:p>
            <a:pPr marL="457200" indent="-457200">
              <a:spcBef>
                <a:spcPct val="50000"/>
              </a:spcBef>
              <a:buFont typeface="Arial" pitchFamily="-106" charset="0"/>
              <a:buNone/>
            </a:pPr>
            <a:r>
              <a:rPr lang="en-US">
                <a:solidFill>
                  <a:srgbClr val="66003B"/>
                </a:solidFill>
              </a:rPr>
              <a:t>12. Write another transition about the next most important thing.</a:t>
            </a:r>
          </a:p>
          <a:p>
            <a:pPr marL="457200" indent="-457200">
              <a:spcBef>
                <a:spcPct val="50000"/>
              </a:spcBef>
              <a:buFont typeface="Arial" pitchFamily="-106" charset="0"/>
              <a:buNone/>
            </a:pPr>
            <a:r>
              <a:rPr lang="en-US">
                <a:solidFill>
                  <a:srgbClr val="66003B"/>
                </a:solidFill>
              </a:rPr>
              <a:t>13. Another direct quote.</a:t>
            </a:r>
          </a:p>
          <a:p>
            <a:pPr marL="457200" indent="-457200">
              <a:spcBef>
                <a:spcPct val="50000"/>
              </a:spcBef>
              <a:buFont typeface="Arial" pitchFamily="-106" charset="0"/>
              <a:buNone/>
            </a:pPr>
            <a:r>
              <a:rPr lang="en-US">
                <a:solidFill>
                  <a:srgbClr val="66003B"/>
                </a:solidFill>
              </a:rPr>
              <a:t>14. Keep going.</a:t>
            </a:r>
          </a:p>
        </p:txBody>
      </p:sp>
    </p:spTree>
  </p:cSld>
  <p:clrMapOvr>
    <a:masterClrMapping/>
  </p:clrMapOvr>
  <p:transition>
    <p:zoom dir="in"/>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F2E319-6952-224F-AD80-D99A495F67C8}"/>
              </a:ext>
            </a:extLst>
          </p:cNvPr>
          <p:cNvSpPr txBox="1"/>
          <p:nvPr/>
        </p:nvSpPr>
        <p:spPr>
          <a:xfrm>
            <a:off x="1676400" y="2514600"/>
            <a:ext cx="5943600" cy="1077218"/>
          </a:xfrm>
          <a:prstGeom prst="rect">
            <a:avLst/>
          </a:prstGeom>
          <a:noFill/>
        </p:spPr>
        <p:txBody>
          <a:bodyPr wrap="square" rtlCol="0">
            <a:spAutoFit/>
          </a:bodyPr>
          <a:lstStyle/>
          <a:p>
            <a:pPr algn="ctr"/>
            <a:r>
              <a:rPr lang="en-US" sz="3200" dirty="0">
                <a:solidFill>
                  <a:srgbClr val="03009C"/>
                </a:solidFill>
                <a:latin typeface="ChunkFive" pitchFamily="2" charset="0"/>
              </a:rPr>
              <a:t>Jeanne Acton</a:t>
            </a:r>
          </a:p>
          <a:p>
            <a:pPr algn="ctr"/>
            <a:r>
              <a:rPr lang="en-US" sz="3200" dirty="0" err="1">
                <a:solidFill>
                  <a:srgbClr val="03009C"/>
                </a:solidFill>
                <a:latin typeface="ChunkFive" pitchFamily="2" charset="0"/>
              </a:rPr>
              <a:t>jacton@uiltexas.org</a:t>
            </a:r>
            <a:endParaRPr lang="en-US" sz="3200" dirty="0">
              <a:solidFill>
                <a:srgbClr val="03009C"/>
              </a:solidFill>
              <a:latin typeface="ChunkFive" pitchFamily="2" charset="0"/>
            </a:endParaRPr>
          </a:p>
        </p:txBody>
      </p:sp>
    </p:spTree>
    <p:extLst>
      <p:ext uri="{BB962C8B-B14F-4D97-AF65-F5344CB8AC3E}">
        <p14:creationId xmlns:p14="http://schemas.microsoft.com/office/powerpoint/2010/main" val="2786201476"/>
      </p:ext>
    </p:extLst>
  </p:cSld>
  <p:clrMapOvr>
    <a:masterClrMapping/>
  </p:clrMapOvr>
  <p:transition>
    <p:zoom dir="in"/>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718864A-AACF-4145-9329-21A0773D81FA}"/>
              </a:ext>
            </a:extLst>
          </p:cNvPr>
          <p:cNvSpPr txBox="1"/>
          <p:nvPr/>
        </p:nvSpPr>
        <p:spPr>
          <a:xfrm>
            <a:off x="838200" y="533400"/>
            <a:ext cx="7467600" cy="5078313"/>
          </a:xfrm>
          <a:prstGeom prst="rect">
            <a:avLst/>
          </a:prstGeom>
          <a:noFill/>
        </p:spPr>
        <p:txBody>
          <a:bodyPr wrap="square" rtlCol="0">
            <a:spAutoFit/>
          </a:bodyPr>
          <a:lstStyle/>
          <a:p>
            <a:r>
              <a:rPr lang="en-US" sz="6000" dirty="0">
                <a:latin typeface="ChunkFive" pitchFamily="2" charset="0"/>
              </a:rPr>
              <a:t>Leads</a:t>
            </a:r>
          </a:p>
          <a:p>
            <a:endParaRPr lang="en-US" dirty="0"/>
          </a:p>
          <a:p>
            <a:r>
              <a:rPr lang="en-US" sz="3200" dirty="0"/>
              <a:t>It’s the most important information. Focus on the newest information. Focus on the future.</a:t>
            </a:r>
          </a:p>
          <a:p>
            <a:endParaRPr lang="en-US" dirty="0"/>
          </a:p>
          <a:p>
            <a:endParaRPr lang="en-US" dirty="0"/>
          </a:p>
          <a:p>
            <a:endParaRPr lang="en-US" dirty="0"/>
          </a:p>
          <a:p>
            <a:endParaRPr lang="en-US" dirty="0"/>
          </a:p>
          <a:p>
            <a:r>
              <a:rPr lang="en-US" i="1" dirty="0"/>
              <a:t>Question to ask yourself:</a:t>
            </a:r>
          </a:p>
          <a:p>
            <a:r>
              <a:rPr lang="en-US" i="1" dirty="0"/>
              <a:t>What do my readers need to know most?</a:t>
            </a:r>
          </a:p>
        </p:txBody>
      </p:sp>
    </p:spTree>
  </p:cSld>
  <p:clrMapOvr>
    <a:masterClrMapping/>
  </p:clrMapOvr>
  <p:transition>
    <p:zoom dir="in"/>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1143000" y="381000"/>
            <a:ext cx="3886200" cy="1641475"/>
          </a:xfrm>
          <a:prstGeom prst="rect">
            <a:avLst/>
          </a:prstGeom>
          <a:noFill/>
          <a:ln w="9525">
            <a:noFill/>
            <a:miter lim="800000"/>
            <a:headEnd/>
            <a:tailEnd/>
          </a:ln>
        </p:spPr>
        <p:txBody>
          <a:bodyPr>
            <a:prstTxWarp prst="textNoShape">
              <a:avLst/>
            </a:prstTxWarp>
            <a:spAutoFit/>
          </a:bodyPr>
          <a:lstStyle/>
          <a:p>
            <a:r>
              <a:rPr lang="en-US" sz="10000" dirty="0">
                <a:solidFill>
                  <a:srgbClr val="03009C"/>
                </a:solidFill>
                <a:latin typeface="ChunkFive" pitchFamily="2" charset="0"/>
              </a:rPr>
              <a:t>Leads</a:t>
            </a:r>
            <a:endParaRPr lang="en-US" dirty="0">
              <a:latin typeface="ChunkFive" pitchFamily="2" charset="0"/>
            </a:endParaRPr>
          </a:p>
        </p:txBody>
      </p:sp>
      <p:sp>
        <p:nvSpPr>
          <p:cNvPr id="26627" name="Text Box 3"/>
          <p:cNvSpPr txBox="1">
            <a:spLocks noChangeArrowheads="1"/>
          </p:cNvSpPr>
          <p:nvPr/>
        </p:nvSpPr>
        <p:spPr bwMode="auto">
          <a:xfrm>
            <a:off x="1143000" y="2209800"/>
            <a:ext cx="7254875" cy="3600986"/>
          </a:xfrm>
          <a:prstGeom prst="rect">
            <a:avLst/>
          </a:prstGeom>
          <a:noFill/>
          <a:ln w="9525">
            <a:noFill/>
            <a:miter lim="800000"/>
            <a:headEnd/>
            <a:tailEnd/>
          </a:ln>
        </p:spPr>
        <p:txBody>
          <a:bodyPr wrap="square">
            <a:prstTxWarp prst="textNoShape">
              <a:avLst/>
            </a:prstTxWarp>
            <a:spAutoFit/>
          </a:bodyPr>
          <a:lstStyle/>
          <a:p>
            <a:r>
              <a:rPr lang="en-US" sz="3600" dirty="0"/>
              <a:t>Most leads for the News Writing Contest should be summary leads.  That means they summarize the five </a:t>
            </a:r>
            <a:r>
              <a:rPr lang="en-US" sz="3600" dirty="0" err="1"/>
              <a:t>Ws</a:t>
            </a:r>
            <a:r>
              <a:rPr lang="en-US" sz="3600" dirty="0"/>
              <a:t> and H of the story, starting off with the most important W or H.</a:t>
            </a:r>
            <a:endParaRPr lang="en-US" dirty="0"/>
          </a:p>
          <a:p>
            <a:endParaRPr lang="en-US" dirty="0"/>
          </a:p>
          <a:p>
            <a:endParaRPr lang="en-US" dirty="0"/>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6626"/>
                                        </p:tgtEl>
                                        <p:attrNameLst>
                                          <p:attrName>style.visibility</p:attrName>
                                        </p:attrNameLst>
                                      </p:cBhvr>
                                      <p:to>
                                        <p:strVal val="visible"/>
                                      </p:to>
                                    </p:set>
                                    <p:anim calcmode="lin" valueType="num">
                                      <p:cBhvr additive="base">
                                        <p:cTn id="7" dur="500" fill="hold"/>
                                        <p:tgtEl>
                                          <p:spTgt spid="26626"/>
                                        </p:tgtEl>
                                        <p:attrNameLst>
                                          <p:attrName>ppt_x</p:attrName>
                                        </p:attrNameLst>
                                      </p:cBhvr>
                                      <p:tavLst>
                                        <p:tav tm="0">
                                          <p:val>
                                            <p:strVal val="0-#ppt_w/2"/>
                                          </p:val>
                                        </p:tav>
                                        <p:tav tm="100000">
                                          <p:val>
                                            <p:strVal val="#ppt_x"/>
                                          </p:val>
                                        </p:tav>
                                      </p:tavLst>
                                    </p:anim>
                                    <p:anim calcmode="lin" valueType="num">
                                      <p:cBhvr additive="base">
                                        <p:cTn id="8" dur="500" fill="hold"/>
                                        <p:tgtEl>
                                          <p:spTgt spid="2662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26627"/>
                                        </p:tgtEl>
                                        <p:attrNameLst>
                                          <p:attrName>style.visibility</p:attrName>
                                        </p:attrNameLst>
                                      </p:cBhvr>
                                      <p:to>
                                        <p:strVal val="visible"/>
                                      </p:to>
                                    </p:set>
                                    <p:anim calcmode="lin" valueType="num">
                                      <p:cBhvr additive="base">
                                        <p:cTn id="13" dur="500" fill="hold"/>
                                        <p:tgtEl>
                                          <p:spTgt spid="26627"/>
                                        </p:tgtEl>
                                        <p:attrNameLst>
                                          <p:attrName>ppt_x</p:attrName>
                                        </p:attrNameLst>
                                      </p:cBhvr>
                                      <p:tavLst>
                                        <p:tav tm="0">
                                          <p:val>
                                            <p:strVal val="0-#ppt_w/2"/>
                                          </p:val>
                                        </p:tav>
                                        <p:tav tm="100000">
                                          <p:val>
                                            <p:strVal val="#ppt_x"/>
                                          </p:val>
                                        </p:tav>
                                      </p:tavLst>
                                    </p:anim>
                                    <p:anim calcmode="lin" valueType="num">
                                      <p:cBhvr additive="base">
                                        <p:cTn id="14" dur="500" fill="hold"/>
                                        <p:tgtEl>
                                          <p:spTgt spid="266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autoUpdateAnimBg="0"/>
      <p:bldP spid="26627"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1DC0BD4-E935-8F41-BE6C-E14E7F850A62}"/>
              </a:ext>
            </a:extLst>
          </p:cNvPr>
          <p:cNvSpPr txBox="1"/>
          <p:nvPr/>
        </p:nvSpPr>
        <p:spPr>
          <a:xfrm>
            <a:off x="381000" y="304800"/>
            <a:ext cx="8229600" cy="5632311"/>
          </a:xfrm>
          <a:prstGeom prst="rect">
            <a:avLst/>
          </a:prstGeom>
          <a:noFill/>
        </p:spPr>
        <p:txBody>
          <a:bodyPr wrap="square" rtlCol="0">
            <a:spAutoFit/>
          </a:bodyPr>
          <a:lstStyle/>
          <a:p>
            <a:r>
              <a:rPr lang="en-US" sz="6000" dirty="0">
                <a:latin typeface="ChunkFive" pitchFamily="2" charset="0"/>
              </a:rPr>
              <a:t>Types of News Leads (5W and H)</a:t>
            </a:r>
          </a:p>
          <a:p>
            <a:endParaRPr lang="en-US" dirty="0"/>
          </a:p>
          <a:p>
            <a:r>
              <a:rPr lang="en-US" sz="4400" b="1" dirty="0"/>
              <a:t>Rarely use these …</a:t>
            </a:r>
          </a:p>
          <a:p>
            <a:endParaRPr lang="en-US" dirty="0"/>
          </a:p>
          <a:p>
            <a:pPr marL="342900" indent="-342900">
              <a:buFont typeface="Arial" panose="020B0604020202020204" pitchFamily="34" charset="0"/>
              <a:buChar char="•"/>
            </a:pPr>
            <a:r>
              <a:rPr lang="en-US" sz="2800" dirty="0"/>
              <a:t>Who lead*</a:t>
            </a:r>
          </a:p>
          <a:p>
            <a:pPr marL="342900" indent="-342900">
              <a:buFont typeface="Arial" panose="020B0604020202020204" pitchFamily="34" charset="0"/>
              <a:buChar char="•"/>
            </a:pPr>
            <a:r>
              <a:rPr lang="en-US" sz="2800" dirty="0"/>
              <a:t>When lead*</a:t>
            </a:r>
          </a:p>
          <a:p>
            <a:pPr marL="342900" indent="-342900">
              <a:buFont typeface="Arial" panose="020B0604020202020204" pitchFamily="34" charset="0"/>
              <a:buChar char="•"/>
            </a:pPr>
            <a:r>
              <a:rPr lang="en-US" sz="2800" dirty="0"/>
              <a:t>Where lead*</a:t>
            </a:r>
          </a:p>
          <a:p>
            <a:r>
              <a:rPr lang="en-US" dirty="0"/>
              <a:t> </a:t>
            </a:r>
          </a:p>
          <a:p>
            <a:r>
              <a:rPr lang="en-US" sz="2000" dirty="0"/>
              <a:t>*Unless this is the most significant information of the story or the most unique information of the story.</a:t>
            </a:r>
          </a:p>
        </p:txBody>
      </p:sp>
    </p:spTree>
  </p:cSld>
  <p:clrMapOvr>
    <a:masterClrMapping/>
  </p:clrMapOvr>
  <p:transition>
    <p:zoom dir="in"/>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900880D-177D-ED42-8B3D-CF87CD12FEB2}"/>
              </a:ext>
            </a:extLst>
          </p:cNvPr>
          <p:cNvSpPr txBox="1"/>
          <p:nvPr/>
        </p:nvSpPr>
        <p:spPr>
          <a:xfrm>
            <a:off x="381000" y="304800"/>
            <a:ext cx="8229600" cy="5016758"/>
          </a:xfrm>
          <a:prstGeom prst="rect">
            <a:avLst/>
          </a:prstGeom>
          <a:noFill/>
        </p:spPr>
        <p:txBody>
          <a:bodyPr wrap="square" rtlCol="0">
            <a:spAutoFit/>
          </a:bodyPr>
          <a:lstStyle/>
          <a:p>
            <a:r>
              <a:rPr lang="en-US" sz="6000" dirty="0">
                <a:latin typeface="ChunkFive" pitchFamily="2" charset="0"/>
              </a:rPr>
              <a:t>Types of News Leads (5W and H)</a:t>
            </a:r>
          </a:p>
          <a:p>
            <a:endParaRPr lang="en-US" dirty="0"/>
          </a:p>
          <a:p>
            <a:r>
              <a:rPr lang="en-US" sz="4400" b="1" dirty="0"/>
              <a:t>Use these more often …</a:t>
            </a:r>
          </a:p>
          <a:p>
            <a:endParaRPr lang="en-US" dirty="0"/>
          </a:p>
          <a:p>
            <a:pPr marL="342900" indent="-342900">
              <a:buFont typeface="Arial" panose="020B0604020202020204" pitchFamily="34" charset="0"/>
              <a:buChar char="•"/>
            </a:pPr>
            <a:r>
              <a:rPr lang="en-US" sz="2800" dirty="0"/>
              <a:t>What lead</a:t>
            </a:r>
          </a:p>
          <a:p>
            <a:pPr marL="342900" indent="-342900">
              <a:buFont typeface="Arial" panose="020B0604020202020204" pitchFamily="34" charset="0"/>
              <a:buChar char="•"/>
            </a:pPr>
            <a:r>
              <a:rPr lang="en-US" sz="2800" dirty="0"/>
              <a:t>How lead</a:t>
            </a:r>
          </a:p>
          <a:p>
            <a:pPr marL="342900" indent="-342900">
              <a:buFont typeface="Arial" panose="020B0604020202020204" pitchFamily="34" charset="0"/>
              <a:buChar char="•"/>
            </a:pPr>
            <a:r>
              <a:rPr lang="en-US" sz="2800" dirty="0"/>
              <a:t>Why lead</a:t>
            </a:r>
          </a:p>
          <a:p>
            <a:r>
              <a:rPr lang="en-US" dirty="0"/>
              <a:t> </a:t>
            </a:r>
          </a:p>
        </p:txBody>
      </p:sp>
    </p:spTree>
  </p:cSld>
  <p:clrMapOvr>
    <a:masterClrMapping/>
  </p:clrMapOvr>
  <p:transition>
    <p:zoom dir="in"/>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ext Box 4"/>
          <p:cNvSpPr txBox="1">
            <a:spLocks noChangeArrowheads="1"/>
          </p:cNvSpPr>
          <p:nvPr/>
        </p:nvSpPr>
        <p:spPr bwMode="auto">
          <a:xfrm>
            <a:off x="533400" y="381000"/>
            <a:ext cx="7162800" cy="1006475"/>
          </a:xfrm>
          <a:prstGeom prst="rect">
            <a:avLst/>
          </a:prstGeom>
          <a:noFill/>
          <a:ln w="9525">
            <a:noFill/>
            <a:miter lim="800000"/>
            <a:headEnd/>
            <a:tailEnd/>
          </a:ln>
        </p:spPr>
        <p:txBody>
          <a:bodyPr>
            <a:prstTxWarp prst="textNoShape">
              <a:avLst/>
            </a:prstTxWarp>
            <a:spAutoFit/>
          </a:bodyPr>
          <a:lstStyle/>
          <a:p>
            <a:pPr>
              <a:spcBef>
                <a:spcPct val="50000"/>
              </a:spcBef>
            </a:pPr>
            <a:r>
              <a:rPr lang="en-US" sz="6000" dirty="0">
                <a:latin typeface="ChunkFive" pitchFamily="2" charset="0"/>
              </a:rPr>
              <a:t>Who lead</a:t>
            </a:r>
          </a:p>
        </p:txBody>
      </p:sp>
      <p:sp>
        <p:nvSpPr>
          <p:cNvPr id="33798" name="Rectangle 7"/>
          <p:cNvSpPr>
            <a:spLocks noChangeArrowheads="1"/>
          </p:cNvSpPr>
          <p:nvPr/>
        </p:nvSpPr>
        <p:spPr bwMode="auto">
          <a:xfrm>
            <a:off x="1600200" y="1752600"/>
            <a:ext cx="6477000" cy="1631216"/>
          </a:xfrm>
          <a:prstGeom prst="rect">
            <a:avLst/>
          </a:prstGeom>
          <a:noFill/>
          <a:ln w="9525">
            <a:noFill/>
            <a:miter lim="800000"/>
            <a:headEnd/>
            <a:tailEnd/>
          </a:ln>
        </p:spPr>
        <p:txBody>
          <a:bodyPr>
            <a:prstTxWarp prst="textNoShape">
              <a:avLst/>
            </a:prstTxWarp>
            <a:spAutoFit/>
          </a:bodyPr>
          <a:lstStyle/>
          <a:p>
            <a:r>
              <a:rPr lang="en-US" sz="2800" b="1" dirty="0"/>
              <a:t>Definitely NO!</a:t>
            </a:r>
            <a:r>
              <a:rPr lang="en-US" dirty="0"/>
              <a:t> </a:t>
            </a:r>
          </a:p>
          <a:p>
            <a:r>
              <a:rPr lang="en-US" dirty="0"/>
              <a:t>   Principal Joe Blow announced Tuesday that students will no longer be allowed to leave campus for lunch.</a:t>
            </a:r>
          </a:p>
        </p:txBody>
      </p:sp>
      <p:sp>
        <p:nvSpPr>
          <p:cNvPr id="2" name="Rectangle 1">
            <a:extLst>
              <a:ext uri="{FF2B5EF4-FFF2-40B4-BE49-F238E27FC236}">
                <a16:creationId xmlns:a16="http://schemas.microsoft.com/office/drawing/2014/main" id="{35B2B5DC-E7A7-2A4A-B872-2CCC7F589421}"/>
              </a:ext>
            </a:extLst>
          </p:cNvPr>
          <p:cNvSpPr/>
          <p:nvPr/>
        </p:nvSpPr>
        <p:spPr>
          <a:xfrm>
            <a:off x="3810000" y="3718049"/>
            <a:ext cx="4648200" cy="2677656"/>
          </a:xfrm>
          <a:prstGeom prst="rect">
            <a:avLst/>
          </a:prstGeom>
        </p:spPr>
        <p:txBody>
          <a:bodyPr wrap="square">
            <a:spAutoFit/>
          </a:bodyPr>
          <a:lstStyle/>
          <a:p>
            <a:pPr>
              <a:spcBef>
                <a:spcPct val="50000"/>
              </a:spcBef>
            </a:pPr>
            <a:r>
              <a:rPr lang="en-US" altLang="en-US" dirty="0">
                <a:latin typeface="Arial Rounded MT Bold" panose="020F0704030504030204" pitchFamily="34" charset="77"/>
              </a:rPr>
              <a:t>**TIP: The who leads we want to avoid are: “Principal Joe Blow” or “Superintendent Jane Blow” or any other boring administrator who regularly appears in news stories.</a:t>
            </a:r>
          </a:p>
        </p:txBody>
      </p:sp>
    </p:spTree>
  </p:cSld>
  <p:clrMapOvr>
    <a:masterClrMapping/>
  </p:clrMapOvr>
  <p:transition>
    <p:zoom dir="in"/>
  </p:transition>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6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6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2595</TotalTime>
  <Words>2547</Words>
  <Application>Microsoft Macintosh PowerPoint</Application>
  <PresentationFormat>On-screen Show (4:3)</PresentationFormat>
  <Paragraphs>269</Paragraphs>
  <Slides>49</Slides>
  <Notes>33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49</vt:i4>
      </vt:variant>
    </vt:vector>
  </HeadingPairs>
  <TitlesOfParts>
    <vt:vector size="57" baseType="lpstr">
      <vt:lpstr>ＭＳ Ｐゴシック</vt:lpstr>
      <vt:lpstr>Arial</vt:lpstr>
      <vt:lpstr>Arial Rounded MT Bold</vt:lpstr>
      <vt:lpstr>ChunkFive</vt:lpstr>
      <vt:lpstr>Impact</vt:lpstr>
      <vt:lpstr>Times</vt:lpstr>
      <vt:lpstr>Wingdings</vt:lpstr>
      <vt:lpstr>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Interscholastic League</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Acton, Jeannette E</cp:lastModifiedBy>
  <cp:revision>101</cp:revision>
  <cp:lastPrinted>2010-09-07T20:06:31Z</cp:lastPrinted>
  <dcterms:created xsi:type="dcterms:W3CDTF">2010-09-07T19:41:48Z</dcterms:created>
  <dcterms:modified xsi:type="dcterms:W3CDTF">2019-09-16T15:12:28Z</dcterms:modified>
</cp:coreProperties>
</file>