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ppt" ContentType="application/vnd.ms-powerpoint"/>
  <Default Extension="vml" ContentType="application/vnd.openxmlformats-officedocument.vmlDrawing"/>
  <Default Extension="wdp" ContentType="image/vnd.ms-photo"/>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22" r:id="rId1"/>
  </p:sldMasterIdLst>
  <p:notesMasterIdLst>
    <p:notesMasterId r:id="rId21"/>
  </p:notesMasterIdLst>
  <p:handoutMasterIdLst>
    <p:handoutMasterId r:id="rId22"/>
  </p:handoutMasterIdLst>
  <p:sldIdLst>
    <p:sldId id="516" r:id="rId2"/>
    <p:sldId id="487" r:id="rId3"/>
    <p:sldId id="490" r:id="rId4"/>
    <p:sldId id="508" r:id="rId5"/>
    <p:sldId id="528" r:id="rId6"/>
    <p:sldId id="509" r:id="rId7"/>
    <p:sldId id="511" r:id="rId8"/>
    <p:sldId id="538" r:id="rId9"/>
    <p:sldId id="539" r:id="rId10"/>
    <p:sldId id="540" r:id="rId11"/>
    <p:sldId id="531" r:id="rId12"/>
    <p:sldId id="541" r:id="rId13"/>
    <p:sldId id="542" r:id="rId14"/>
    <p:sldId id="543" r:id="rId15"/>
    <p:sldId id="545" r:id="rId16"/>
    <p:sldId id="546" r:id="rId17"/>
    <p:sldId id="544" r:id="rId18"/>
    <p:sldId id="547" r:id="rId19"/>
    <p:sldId id="548" r:id="rId20"/>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kumimoji="1"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kumimoji="1"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kumimoji="1"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kumimoji="1"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umimoji="1"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umimoji="1"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umimoji="1"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umimoji="1"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ED37"/>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31348" autoAdjust="0"/>
    <p:restoredTop sz="96005" autoAdjust="0"/>
  </p:normalViewPr>
  <p:slideViewPr>
    <p:cSldViewPr>
      <p:cViewPr>
        <p:scale>
          <a:sx n="100" d="100"/>
          <a:sy n="100" d="100"/>
        </p:scale>
        <p:origin x="1496" y="720"/>
      </p:cViewPr>
      <p:guideLst>
        <p:guide orient="horz" pos="2160"/>
        <p:guide pos="2880"/>
      </p:guideLst>
    </p:cSldViewPr>
  </p:slideViewPr>
  <p:outlineViewPr>
    <p:cViewPr>
      <p:scale>
        <a:sx n="33" d="100"/>
        <a:sy n="33" d="100"/>
      </p:scale>
      <p:origin x="32" y="6912"/>
    </p:cViewPr>
  </p:outlineViewPr>
  <p:notesTextViewPr>
    <p:cViewPr>
      <p:scale>
        <a:sx n="100" d="100"/>
        <a:sy n="100" d="100"/>
      </p:scale>
      <p:origin x="0" y="0"/>
    </p:cViewPr>
  </p:notesTextViewPr>
  <p:sorterViewPr>
    <p:cViewPr>
      <p:scale>
        <a:sx n="98" d="100"/>
        <a:sy n="98" d="100"/>
      </p:scale>
      <p:origin x="0" y="5224"/>
    </p:cViewPr>
  </p:sorterViewPr>
  <p:notesViewPr>
    <p:cSldViewPr>
      <p:cViewPr varScale="1">
        <p:scale>
          <a:sx n="70" d="100"/>
          <a:sy n="70" d="100"/>
        </p:scale>
        <p:origin x="-300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600"/>
            </a:lvl1pPr>
          </a:lstStyle>
          <a:p>
            <a:r>
              <a:rPr lang="en-US"/>
              <a:t>UIL Inservice</a:t>
            </a:r>
            <a:endParaRPr lang="en-US" sz="1200"/>
          </a:p>
        </p:txBody>
      </p:sp>
      <p:sp>
        <p:nvSpPr>
          <p:cNvPr id="15366" name="Rectangle 6"/>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vl1pPr>
          </a:lstStyle>
          <a:p>
            <a:fld id="{2A64094A-8E63-E942-B638-5FCAE8372C5F}" type="slidenum">
              <a:rPr lang="en-US"/>
              <a:pPr/>
              <a:t>‹#›</a:t>
            </a:fld>
            <a:endParaRPr lang="en-US"/>
          </a:p>
        </p:txBody>
      </p:sp>
    </p:spTree>
    <p:extLst>
      <p:ext uri="{BB962C8B-B14F-4D97-AF65-F5344CB8AC3E}">
        <p14:creationId xmlns:p14="http://schemas.microsoft.com/office/powerpoint/2010/main" val="83179089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a:ea typeface="+mn-ea"/>
                <a:cs typeface="+mn-cs"/>
              </a:defRPr>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a:ea typeface="+mn-ea"/>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a:ea typeface="+mn-ea"/>
                <a:cs typeface="+mn-cs"/>
              </a:defRPr>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kumimoji="0" sz="1200"/>
            </a:lvl1pPr>
          </a:lstStyle>
          <a:p>
            <a:fld id="{8EB21F87-C7B6-8641-9B85-BF3DDE7B2FB0}" type="slidenum">
              <a:rPr lang="en-US"/>
              <a:pPr/>
              <a:t>‹#›</a:t>
            </a:fld>
            <a:endParaRPr lang="en-US"/>
          </a:p>
        </p:txBody>
      </p:sp>
    </p:spTree>
    <p:extLst>
      <p:ext uri="{BB962C8B-B14F-4D97-AF65-F5344CB8AC3E}">
        <p14:creationId xmlns:p14="http://schemas.microsoft.com/office/powerpoint/2010/main" val="148388808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itchFamily="-112"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kumimoji="1" sz="12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w="9525"/>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59773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b="1" u="sng"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676420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b="1" u="sng"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676420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b="1" u="sng"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822688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b="1" u="sng"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822688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b="1" u="sng"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822688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b="1" u="sng"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822688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b="1" u="sng"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822688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b="1" u="sng"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676420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b="1" u="sng"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676420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b="1" u="sng"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822688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w="9525"/>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27143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w="9525"/>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74016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b="1" u="sng"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619488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b="1" u="sng"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676420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b="1" u="sng"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676420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b="1" u="sng"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822688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b="1" u="sng"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822688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b="1" u="sng"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676420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094927C-7E7C-2E4A-8D6D-DE25AF369A68}" type="datetime1">
              <a:rPr lang="en-US" smtClean="0"/>
              <a:t>6/21/17</a:t>
            </a:fld>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556FEE-E963-0649-9CAF-0747BB7CB051}" type="datetime1">
              <a:rPr lang="en-US" smtClean="0"/>
              <a:t>6/21/17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9308FF6-E8CA-AB48-9480-2A0A5B8DF2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92BF7A-336B-924F-B56C-88C5DBCBE060}" type="datetime1">
              <a:rPr lang="en-US" smtClean="0"/>
              <a:t>6/21/17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6D7BD13-D639-CD4F-96E6-8473BD5B679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D12A76-7093-7E4A-8011-DD4C440AE103}" type="datetime1">
              <a:rPr lang="en-US" smtClean="0"/>
              <a:t>6/21/17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102BB30-0699-9E4D-9872-86796C6B59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6F88180-99C8-F94A-87DA-ADA3FC45CD52}" type="datetimeFigureOut">
              <a:rPr lang="en-US" smtClean="0"/>
              <a:t>6/21/17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75512BD-43E5-224C-80C6-C17779698A93}" type="datetime1">
              <a:rPr lang="en-US" smtClean="0"/>
              <a:t>6/21/17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42691EB-E40A-6B45-96F9-FF00516A55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D507F1C-D98B-1445-A527-5BAD25A46E37}" type="datetime1">
              <a:rPr lang="en-US" smtClean="0"/>
              <a:t>6/21/17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E571B687-6A03-2C47-9B59-9814A5E6DCA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0B8A32B-2159-1747-B996-4B90A8B2BF69}" type="datetime1">
              <a:rPr lang="en-US" smtClean="0"/>
              <a:t>6/21/17</a:t>
            </a:fld>
            <a:endParaRPr lang="en-US"/>
          </a:p>
        </p:txBody>
      </p:sp>
      <p:sp>
        <p:nvSpPr>
          <p:cNvPr id="8" name="Slide Number Placeholder 7"/>
          <p:cNvSpPr>
            <a:spLocks noGrp="1"/>
          </p:cNvSpPr>
          <p:nvPr>
            <p:ph type="sldNum" sz="quarter" idx="11"/>
          </p:nvPr>
        </p:nvSpPr>
        <p:spPr/>
        <p:txBody>
          <a:bodyPr/>
          <a:lstStyle/>
          <a:p>
            <a:fld id="{D1842B65-62B1-C44E-A93A-0AFE4780F2A0}" type="slidenum">
              <a:rPr lang="en-US" smtClean="0"/>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6D27E-E30E-0348-BBA4-03E93372B46C}" type="datetime1">
              <a:rPr lang="en-US" smtClean="0"/>
              <a:t>6/21/17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ED1FC7EA-FB47-BB4A-B3DC-F1B859F151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BF0191-A548-5C4D-BC92-FCC5C80DD323}" type="datetime1">
              <a:rPr lang="en-US" smtClean="0"/>
              <a:t>6/21/17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51830FC8-0BCE-384D-81FB-8DFCC14CC1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0364C48C-6700-1343-A5E6-AA4B3C6328E7}" type="datetime1">
              <a:rPr lang="en-US" smtClean="0"/>
              <a:t>6/21/17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10C217-0C13-9840-9959-1CA3B79D01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6F88180-99C8-F94A-87DA-ADA3FC45CD52}" type="datetimeFigureOut">
              <a:rPr lang="en-US" smtClean="0"/>
              <a:t>6/21/17</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E6544945-21D0-0949-9121-0202FFDCF0A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4723" r:id="rId1"/>
    <p:sldLayoutId id="2147484724" r:id="rId2"/>
    <p:sldLayoutId id="2147484725" r:id="rId3"/>
    <p:sldLayoutId id="2147484726" r:id="rId4"/>
    <p:sldLayoutId id="2147484727" r:id="rId5"/>
    <p:sldLayoutId id="2147484728" r:id="rId6"/>
    <p:sldLayoutId id="2147484729" r:id="rId7"/>
    <p:sldLayoutId id="2147484730" r:id="rId8"/>
    <p:sldLayoutId id="2147484731" r:id="rId9"/>
    <p:sldLayoutId id="2147484732" r:id="rId10"/>
    <p:sldLayoutId id="2147484733" r:id="rId11"/>
  </p:sldLayoutIdLst>
  <p:hf sldNum="0"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png"/><Relationship Id="rId5" Type="http://schemas.openxmlformats.org/officeDocument/2006/relationships/oleObject" Target="../embeddings/oleObject1.bin"/><Relationship Id="rId6" Type="http://schemas.openxmlformats.org/officeDocument/2006/relationships/oleObject" Target="../embeddings/Microsoft_PowerPoint_97_-_2003_Presentation1.ppt"/><Relationship Id="rId7"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png"/><Relationship Id="rId5" Type="http://schemas.openxmlformats.org/officeDocument/2006/relationships/oleObject" Target="../embeddings/oleObject2.bin"/><Relationship Id="rId6"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Alternate Process 6"/>
          <p:cNvSpPr/>
          <p:nvPr/>
        </p:nvSpPr>
        <p:spPr>
          <a:xfrm>
            <a:off x="381000" y="6172200"/>
            <a:ext cx="8305800" cy="527804"/>
          </a:xfrm>
          <a:prstGeom prst="flowChartAlternateProcess">
            <a:avLst/>
          </a:prstGeom>
          <a:gradFill>
            <a:gsLst>
              <a:gs pos="0">
                <a:srgbClr val="FFFF00">
                  <a:lumMod val="0"/>
                  <a:lumOff val="100000"/>
                </a:srgbClr>
              </a:gs>
              <a:gs pos="68000">
                <a:schemeClr val="accent6">
                  <a:tint val="77000"/>
                </a:schemeClr>
              </a:gs>
              <a:gs pos="81000">
                <a:schemeClr val="accent6">
                  <a:tint val="79000"/>
                </a:schemeClr>
              </a:gs>
              <a:gs pos="86000">
                <a:schemeClr val="accent6">
                  <a:tint val="73000"/>
                </a:schemeClr>
              </a:gs>
              <a:gs pos="100000">
                <a:schemeClr val="accent6">
                  <a:tint val="35000"/>
                </a:schemeClr>
              </a:gs>
            </a:gsLst>
            <a:lin ang="5400000" scaled="1"/>
          </a:gradFill>
          <a:ln w="57150">
            <a:solidFill>
              <a:schemeClr val="tx1"/>
            </a:solidFill>
          </a:ln>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2500" b="1" i="1" spc="50" dirty="0" smtClean="0">
                <a:ln w="0"/>
                <a:solidFill>
                  <a:srgbClr val="3B3B3B"/>
                </a:solidFill>
                <a:effectLst>
                  <a:innerShdw blurRad="63500" dist="50800" dir="13500000">
                    <a:srgbClr val="000000">
                      <a:alpha val="50000"/>
                    </a:srgbClr>
                  </a:innerShdw>
                </a:effectLst>
                <a:latin typeface="American Typewriter" charset="0"/>
                <a:ea typeface="American Typewriter" charset="0"/>
                <a:cs typeface="American Typewriter" charset="0"/>
              </a:rPr>
              <a:t>Educational Experiences Through Competition</a:t>
            </a:r>
            <a:endParaRPr lang="en-US" sz="2500" b="1" i="1" spc="50" dirty="0">
              <a:ln w="0"/>
              <a:solidFill>
                <a:srgbClr val="3B3B3B"/>
              </a:solidFill>
              <a:effectLst>
                <a:innerShdw blurRad="63500" dist="50800" dir="13500000">
                  <a:srgbClr val="000000">
                    <a:alpha val="50000"/>
                  </a:srgbClr>
                </a:innerShdw>
              </a:effectLst>
              <a:latin typeface="American Typewriter" charset="0"/>
              <a:ea typeface="American Typewriter" charset="0"/>
              <a:cs typeface="American Typewriter" charset="0"/>
            </a:endParaRPr>
          </a:p>
        </p:txBody>
      </p:sp>
      <p:sp>
        <p:nvSpPr>
          <p:cNvPr id="10" name="TextBox 9"/>
          <p:cNvSpPr txBox="1"/>
          <p:nvPr/>
        </p:nvSpPr>
        <p:spPr>
          <a:xfrm>
            <a:off x="1905000" y="1786176"/>
            <a:ext cx="5638800" cy="3166824"/>
          </a:xfrm>
          <a:prstGeom prst="roundRect">
            <a:avLst/>
          </a:prstGeom>
          <a:solidFill>
            <a:schemeClr val="tx1"/>
          </a:solidFill>
          <a:effectLst>
            <a:reflection blurRad="6350" stA="50000" endA="295" endPos="35000" dist="101600" dir="5400000" sy="-100000" algn="bl" rotWithShape="0"/>
          </a:effectLst>
        </p:spPr>
        <p:txBody>
          <a:bodyPr wrap="square" rtlCol="0">
            <a:spAutoFit/>
          </a:bodyPr>
          <a:lstStyle/>
          <a:p>
            <a:pPr algn="ctr"/>
            <a:r>
              <a:rPr lang="en-US" sz="6000" b="1" u="sng" dirty="0" smtClean="0">
                <a:solidFill>
                  <a:srgbClr val="000000"/>
                </a:solidFill>
              </a:rPr>
              <a:t>WRESTLING WEIGHT ASSESSOR</a:t>
            </a:r>
            <a:endParaRPr lang="en-US" sz="6000" b="1" u="sng" dirty="0">
              <a:solidFill>
                <a:srgbClr val="000000"/>
              </a:solidFill>
            </a:endParaRPr>
          </a:p>
        </p:txBody>
      </p:sp>
      <p:sp>
        <p:nvSpPr>
          <p:cNvPr id="2" name="TextBox 1"/>
          <p:cNvSpPr txBox="1"/>
          <p:nvPr/>
        </p:nvSpPr>
        <p:spPr>
          <a:xfrm>
            <a:off x="152400" y="278547"/>
            <a:ext cx="8839200" cy="861774"/>
          </a:xfrm>
          <a:prstGeom prst="rect">
            <a:avLst/>
          </a:prstGeom>
          <a:solidFill>
            <a:schemeClr val="tx1"/>
          </a:solidFill>
        </p:spPr>
        <p:txBody>
          <a:bodyPr wrap="square" rtlCol="0" anchor="ctr">
            <a:spAutoFit/>
          </a:bodyPr>
          <a:lstStyle/>
          <a:p>
            <a:pPr algn="r"/>
            <a:endParaRPr lang="en-US" sz="800" dirty="0" smtClean="0">
              <a:solidFill>
                <a:sysClr val="windowText" lastClr="000000"/>
              </a:solidFill>
            </a:endParaRPr>
          </a:p>
          <a:p>
            <a:pPr algn="r"/>
            <a:r>
              <a:rPr lang="en-US" sz="3000" u="sng" dirty="0" smtClean="0">
                <a:solidFill>
                  <a:sysClr val="windowText" lastClr="000000"/>
                </a:solidFill>
              </a:rPr>
              <a:t>UNIVERSITY INTERSCHOLASTIC LEAGUE</a:t>
            </a:r>
          </a:p>
          <a:p>
            <a:pPr algn="r"/>
            <a:endParaRPr lang="en-US" sz="1200" dirty="0">
              <a:solidFill>
                <a:sysClr val="windowText" lastClr="000000"/>
              </a:solidFill>
            </a:endParaRPr>
          </a:p>
        </p:txBody>
      </p:sp>
      <p:pic>
        <p:nvPicPr>
          <p:cNvPr id="12" name="Picture 11" descr="UILTraditional_No bkgrd.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00" y="247769"/>
            <a:ext cx="1130300" cy="7932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0789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76200"/>
            <a:ext cx="8080375" cy="1371600"/>
          </a:xfrm>
        </p:spPr>
        <p:txBody>
          <a:bodyPr>
            <a:normAutofit/>
          </a:bodyPr>
          <a:lstStyle/>
          <a:p>
            <a:pPr algn="ctr"/>
            <a:r>
              <a:rPr lang="en-US" sz="3600" b="1" dirty="0">
                <a:solidFill>
                  <a:srgbClr val="FFFFFF"/>
                </a:solidFill>
                <a:latin typeface="Times New Roman"/>
                <a:ea typeface="ＭＳ Ｐゴシック" charset="0"/>
                <a:cs typeface="Times New Roman"/>
              </a:rPr>
              <a:t>SPECIFIC GRAVITY ASSESSMENT</a:t>
            </a:r>
            <a:endParaRPr lang="en-US" sz="3600" dirty="0">
              <a:solidFill>
                <a:srgbClr val="FFFFFF"/>
              </a:solidFill>
              <a:latin typeface="Times New Roman"/>
              <a:ea typeface="ＭＳ Ｐゴシック" charset="0"/>
              <a:cs typeface="Times New Roman"/>
            </a:endParaRPr>
          </a:p>
        </p:txBody>
      </p:sp>
      <p:sp>
        <p:nvSpPr>
          <p:cNvPr id="2" name="Rectangle 1"/>
          <p:cNvSpPr/>
          <p:nvPr/>
        </p:nvSpPr>
        <p:spPr>
          <a:xfrm>
            <a:off x="0" y="1524000"/>
            <a:ext cx="9144000" cy="5334000"/>
          </a:xfrm>
          <a:prstGeom prst="rect">
            <a:avLst/>
          </a:prstGeom>
          <a:solidFill>
            <a:schemeClr val="tx1"/>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2275" name="Rectangle 3"/>
          <p:cNvSpPr>
            <a:spLocks noGrp="1" noChangeArrowheads="1"/>
          </p:cNvSpPr>
          <p:nvPr>
            <p:ph idx="1"/>
          </p:nvPr>
        </p:nvSpPr>
        <p:spPr>
          <a:xfrm>
            <a:off x="228600" y="1676400"/>
            <a:ext cx="6629400" cy="5029200"/>
          </a:xfrm>
        </p:spPr>
        <p:txBody>
          <a:bodyPr>
            <a:noAutofit/>
          </a:bodyPr>
          <a:lstStyle/>
          <a:p>
            <a:pPr marL="707898" indent="-609600">
              <a:buFont typeface="Wingdings" charset="2"/>
              <a:buChar char=""/>
              <a:defRPr/>
            </a:pPr>
            <a:r>
              <a:rPr lang="en-US" sz="1800" dirty="0">
                <a:solidFill>
                  <a:srgbClr val="000000"/>
                </a:solidFill>
                <a:latin typeface="Times New Roman"/>
                <a:cs typeface="Times New Roman"/>
              </a:rPr>
              <a:t>Dehydration compromises the accuracy of body composition assessments; therefore, all athletes are required to pass a urine specific gravity test in order to be eligible for the body composition assessment. </a:t>
            </a:r>
          </a:p>
          <a:p>
            <a:pPr marL="1009650" lvl="1" indent="-609600">
              <a:buNone/>
              <a:defRPr/>
            </a:pPr>
            <a:r>
              <a:rPr lang="en-US" sz="1800" dirty="0">
                <a:solidFill>
                  <a:srgbClr val="000000"/>
                </a:solidFill>
                <a:latin typeface="Times New Roman"/>
                <a:cs typeface="Times New Roman"/>
              </a:rPr>
              <a:t>	</a:t>
            </a:r>
          </a:p>
          <a:p>
            <a:pPr marL="707898" indent="-609600">
              <a:buFont typeface="Wingdings" charset="2"/>
              <a:buChar char=""/>
              <a:defRPr/>
            </a:pPr>
            <a:r>
              <a:rPr lang="en-US" sz="1800" dirty="0">
                <a:solidFill>
                  <a:srgbClr val="000000"/>
                </a:solidFill>
                <a:latin typeface="Times New Roman"/>
                <a:cs typeface="Times New Roman"/>
              </a:rPr>
              <a:t>Dehydration increases the concentration of particles in the urine thereby, increasing the urine’s specific gravity. The specific gravity of water is 1.000g/ml and the specific gravity of a hydrated individual is established at not greater than 1.025. </a:t>
            </a:r>
          </a:p>
          <a:p>
            <a:pPr marL="1009650" lvl="1" indent="-609600">
              <a:buNone/>
              <a:defRPr/>
            </a:pPr>
            <a:r>
              <a:rPr lang="en-US" sz="1800" b="1" dirty="0">
                <a:solidFill>
                  <a:srgbClr val="000000"/>
                </a:solidFill>
                <a:latin typeface="Times New Roman"/>
                <a:cs typeface="Times New Roman"/>
              </a:rPr>
              <a:t>	</a:t>
            </a:r>
          </a:p>
          <a:p>
            <a:pPr marL="707898" indent="-609600">
              <a:buFont typeface="Wingdings" charset="2"/>
              <a:buChar char=""/>
              <a:defRPr/>
            </a:pPr>
            <a:r>
              <a:rPr lang="en-US" sz="1800" b="1" dirty="0">
                <a:solidFill>
                  <a:srgbClr val="000000"/>
                </a:solidFill>
                <a:latin typeface="Times New Roman"/>
                <a:cs typeface="Times New Roman"/>
              </a:rPr>
              <a:t>This test is simply a pass/fail assessment based on the specific gravity level less than or equal to 1.025 (pass) or greater than 1.025 (fail).</a:t>
            </a:r>
            <a:r>
              <a:rPr lang="en-US" sz="1800" dirty="0">
                <a:solidFill>
                  <a:srgbClr val="000000"/>
                </a:solidFill>
                <a:latin typeface="Times New Roman"/>
                <a:cs typeface="Times New Roman"/>
              </a:rPr>
              <a:t> If an athlete fails the specific gravity test the assessment process is ended and the athlete will not be eligible for reassessment for 24 hours. </a:t>
            </a:r>
          </a:p>
          <a:p>
            <a:pPr>
              <a:lnSpc>
                <a:spcPct val="90000"/>
              </a:lnSpc>
              <a:buFont typeface="Wingdings" charset="2"/>
              <a:buChar char=""/>
              <a:defRPr/>
            </a:pPr>
            <a:endParaRPr lang="en-US" sz="2000" dirty="0">
              <a:solidFill>
                <a:srgbClr val="000000"/>
              </a:solidFill>
              <a:latin typeface="Times New Roman"/>
              <a:ea typeface="ＭＳ 明朝" charset="0"/>
              <a:cs typeface="Times New Roman"/>
            </a:endParaRPr>
          </a:p>
        </p:txBody>
      </p:sp>
      <p:pic>
        <p:nvPicPr>
          <p:cNvPr id="6" name="Picture 5" descr="UILTraditional_No bkgrd.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3132453"/>
            <a:ext cx="1524000" cy="12109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3981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76200"/>
            <a:ext cx="8080375" cy="1371600"/>
          </a:xfrm>
        </p:spPr>
        <p:txBody>
          <a:bodyPr>
            <a:normAutofit/>
          </a:bodyPr>
          <a:lstStyle/>
          <a:p>
            <a:pPr algn="ctr"/>
            <a:r>
              <a:rPr lang="en-US" sz="3600" b="1" dirty="0">
                <a:latin typeface="Times New Roman"/>
                <a:cs typeface="Times New Roman"/>
              </a:rPr>
              <a:t>ASSESSMENT OF BODY COMPOSITION</a:t>
            </a:r>
            <a:endParaRPr lang="en-US" sz="3600" dirty="0">
              <a:solidFill>
                <a:srgbClr val="FFFFFF"/>
              </a:solidFill>
              <a:latin typeface="Times New Roman"/>
              <a:ea typeface="ＭＳ Ｐゴシック" charset="0"/>
              <a:cs typeface="Times New Roman"/>
            </a:endParaRPr>
          </a:p>
        </p:txBody>
      </p:sp>
      <p:sp>
        <p:nvSpPr>
          <p:cNvPr id="2" name="Rectangle 1"/>
          <p:cNvSpPr/>
          <p:nvPr/>
        </p:nvSpPr>
        <p:spPr>
          <a:xfrm>
            <a:off x="0" y="1524000"/>
            <a:ext cx="9144000" cy="5334000"/>
          </a:xfrm>
          <a:prstGeom prst="rect">
            <a:avLst/>
          </a:prstGeom>
          <a:solidFill>
            <a:schemeClr val="tx1"/>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2275" name="Rectangle 3"/>
          <p:cNvSpPr>
            <a:spLocks noGrp="1" noChangeArrowheads="1"/>
          </p:cNvSpPr>
          <p:nvPr>
            <p:ph idx="1"/>
          </p:nvPr>
        </p:nvSpPr>
        <p:spPr>
          <a:xfrm>
            <a:off x="228600" y="1676400"/>
            <a:ext cx="6629400" cy="5029200"/>
          </a:xfrm>
        </p:spPr>
        <p:txBody>
          <a:bodyPr>
            <a:noAutofit/>
          </a:bodyPr>
          <a:lstStyle/>
          <a:p>
            <a:pPr>
              <a:buFont typeface="Wingdings" charset="2"/>
              <a:buChar char=""/>
              <a:defRPr/>
            </a:pPr>
            <a:r>
              <a:rPr lang="en-US" sz="2000" dirty="0" smtClean="0">
                <a:solidFill>
                  <a:srgbClr val="000000"/>
                </a:solidFill>
                <a:latin typeface="Times New Roman"/>
                <a:ea typeface="ＭＳ 明朝" charset="0"/>
                <a:cs typeface="Times New Roman"/>
              </a:rPr>
              <a:t>Skinfold </a:t>
            </a:r>
            <a:r>
              <a:rPr lang="en-US" sz="2000" dirty="0">
                <a:solidFill>
                  <a:srgbClr val="000000"/>
                </a:solidFill>
                <a:latin typeface="Times New Roman"/>
                <a:ea typeface="ＭＳ 明朝" charset="0"/>
                <a:cs typeface="Times New Roman"/>
              </a:rPr>
              <a:t>measurement has been chosen as the standard method of body composition assessment for the Texas program. </a:t>
            </a:r>
          </a:p>
          <a:p>
            <a:pPr>
              <a:defRPr/>
            </a:pPr>
            <a:endParaRPr lang="en-US" sz="2000" dirty="0">
              <a:solidFill>
                <a:srgbClr val="000000"/>
              </a:solidFill>
              <a:latin typeface="Times New Roman"/>
              <a:ea typeface="ＭＳ 明朝" charset="0"/>
              <a:cs typeface="Times New Roman"/>
            </a:endParaRPr>
          </a:p>
          <a:p>
            <a:pPr>
              <a:lnSpc>
                <a:spcPct val="90000"/>
              </a:lnSpc>
              <a:buFont typeface="Wingdings" charset="2"/>
              <a:buChar char=""/>
              <a:defRPr/>
            </a:pPr>
            <a:r>
              <a:rPr lang="en-US" sz="2000" dirty="0">
                <a:solidFill>
                  <a:srgbClr val="000000"/>
                </a:solidFill>
                <a:latin typeface="Times New Roman"/>
                <a:cs typeface="Times New Roman"/>
              </a:rPr>
              <a:t>All personnel conducting the body composition assessment should certified UIL </a:t>
            </a:r>
            <a:r>
              <a:rPr lang="en-US" sz="2000" dirty="0" smtClean="0">
                <a:solidFill>
                  <a:srgbClr val="000000"/>
                </a:solidFill>
                <a:latin typeface="Times New Roman"/>
                <a:cs typeface="Times New Roman"/>
              </a:rPr>
              <a:t>weight </a:t>
            </a:r>
            <a:r>
              <a:rPr lang="en-US" sz="2000" dirty="0">
                <a:solidFill>
                  <a:srgbClr val="000000"/>
                </a:solidFill>
                <a:latin typeface="Times New Roman"/>
                <a:cs typeface="Times New Roman"/>
              </a:rPr>
              <a:t>assessors. </a:t>
            </a:r>
          </a:p>
          <a:p>
            <a:pPr marL="36576" indent="0">
              <a:lnSpc>
                <a:spcPct val="90000"/>
              </a:lnSpc>
              <a:buNone/>
              <a:defRPr/>
            </a:pPr>
            <a:endParaRPr lang="en-US" sz="2000" dirty="0" smtClean="0">
              <a:solidFill>
                <a:srgbClr val="000000"/>
              </a:solidFill>
              <a:latin typeface="Times New Roman"/>
              <a:cs typeface="Times New Roman"/>
            </a:endParaRPr>
          </a:p>
          <a:p>
            <a:pPr>
              <a:lnSpc>
                <a:spcPct val="90000"/>
              </a:lnSpc>
              <a:buFont typeface="Wingdings" charset="2"/>
              <a:buChar char=""/>
              <a:defRPr/>
            </a:pPr>
            <a:r>
              <a:rPr lang="en-US" sz="2000" dirty="0" smtClean="0">
                <a:solidFill>
                  <a:srgbClr val="000000"/>
                </a:solidFill>
                <a:latin typeface="Times New Roman"/>
                <a:ea typeface="ＭＳ 明朝" charset="0"/>
                <a:cs typeface="Times New Roman"/>
              </a:rPr>
              <a:t>Lange </a:t>
            </a:r>
            <a:r>
              <a:rPr lang="en-US" sz="2000" dirty="0">
                <a:solidFill>
                  <a:srgbClr val="000000"/>
                </a:solidFill>
                <a:latin typeface="Times New Roman"/>
                <a:ea typeface="ＭＳ 明朝" charset="0"/>
                <a:cs typeface="Times New Roman"/>
              </a:rPr>
              <a:t>or </a:t>
            </a:r>
            <a:r>
              <a:rPr lang="en-US" sz="2000" dirty="0" err="1">
                <a:solidFill>
                  <a:srgbClr val="000000"/>
                </a:solidFill>
                <a:latin typeface="Times New Roman"/>
                <a:ea typeface="ＭＳ 明朝" charset="0"/>
                <a:cs typeface="Times New Roman"/>
              </a:rPr>
              <a:t>Harpenden</a:t>
            </a:r>
            <a:r>
              <a:rPr lang="en-US" sz="2000" dirty="0">
                <a:solidFill>
                  <a:srgbClr val="000000"/>
                </a:solidFill>
                <a:latin typeface="Times New Roman"/>
                <a:ea typeface="ＭＳ 明朝" charset="0"/>
                <a:cs typeface="Times New Roman"/>
              </a:rPr>
              <a:t> skinfold calipers are the only accepted instruments.</a:t>
            </a:r>
            <a:r>
              <a:rPr lang="en-US" sz="2000" dirty="0">
                <a:solidFill>
                  <a:srgbClr val="000000"/>
                </a:solidFill>
                <a:latin typeface="Times New Roman"/>
                <a:cs typeface="Times New Roman"/>
              </a:rPr>
              <a:t>  The average cost of skinfold calipers is around $200.00-$250.00. </a:t>
            </a:r>
          </a:p>
          <a:p>
            <a:pPr marL="36576" indent="0">
              <a:lnSpc>
                <a:spcPct val="90000"/>
              </a:lnSpc>
              <a:buNone/>
              <a:defRPr/>
            </a:pPr>
            <a:endParaRPr lang="en-US" sz="2000" i="1" u="sng" dirty="0" smtClean="0">
              <a:solidFill>
                <a:srgbClr val="000000"/>
              </a:solidFill>
              <a:latin typeface="Times New Roman"/>
              <a:cs typeface="Times New Roman"/>
            </a:endParaRPr>
          </a:p>
          <a:p>
            <a:pPr>
              <a:lnSpc>
                <a:spcPct val="90000"/>
              </a:lnSpc>
              <a:buFont typeface="Wingdings" charset="2"/>
              <a:buChar char=""/>
              <a:defRPr/>
            </a:pPr>
            <a:r>
              <a:rPr lang="en-US" sz="2000" i="1" u="sng" dirty="0" smtClean="0">
                <a:solidFill>
                  <a:srgbClr val="000000"/>
                </a:solidFill>
                <a:latin typeface="Times New Roman"/>
                <a:cs typeface="Times New Roman"/>
              </a:rPr>
              <a:t>All </a:t>
            </a:r>
            <a:r>
              <a:rPr lang="en-US" sz="2000" i="1" u="sng" dirty="0">
                <a:solidFill>
                  <a:srgbClr val="000000"/>
                </a:solidFill>
                <a:latin typeface="Times New Roman"/>
                <a:cs typeface="Times New Roman"/>
              </a:rPr>
              <a:t>skin fold measurements shall be made on bare skin. Skin fold measurements shall not be taken over or through the singlet or clothing the wrestler is wearing.</a:t>
            </a:r>
            <a:endParaRPr lang="en-US" sz="2000" dirty="0">
              <a:solidFill>
                <a:srgbClr val="000000"/>
              </a:solidFill>
              <a:latin typeface="Times New Roman"/>
              <a:cs typeface="Times New Roman"/>
            </a:endParaRPr>
          </a:p>
        </p:txBody>
      </p:sp>
      <p:pic>
        <p:nvPicPr>
          <p:cNvPr id="6" name="Picture 5" descr="UILTraditional_No bkgrd.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3132453"/>
            <a:ext cx="1524000" cy="12109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9758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1" y="0"/>
            <a:ext cx="7086600" cy="1143000"/>
          </a:xfrm>
        </p:spPr>
        <p:txBody>
          <a:bodyPr>
            <a:normAutofit fontScale="90000"/>
          </a:bodyPr>
          <a:lstStyle/>
          <a:p>
            <a:pPr algn="ctr"/>
            <a:r>
              <a:rPr lang="en-US" sz="3800" b="1" dirty="0" smtClean="0">
                <a:solidFill>
                  <a:srgbClr val="FFFFFF"/>
                </a:solidFill>
                <a:latin typeface="Times New Roman"/>
                <a:ea typeface="ＭＳ Ｐゴシック" charset="0"/>
                <a:cs typeface="Times New Roman"/>
              </a:rPr>
              <a:t>BASIC RULES FOR TAKING SKINFOLDS</a:t>
            </a:r>
            <a:endParaRPr lang="en-US" sz="3800" b="1" dirty="0">
              <a:solidFill>
                <a:srgbClr val="FFFFFF"/>
              </a:solidFill>
              <a:latin typeface="Times New Roman"/>
              <a:ea typeface="ＭＳ Ｐゴシック" charset="0"/>
              <a:cs typeface="Times New Roman"/>
            </a:endParaRPr>
          </a:p>
        </p:txBody>
      </p:sp>
      <p:sp>
        <p:nvSpPr>
          <p:cNvPr id="2" name="Rectangle 1"/>
          <p:cNvSpPr/>
          <p:nvPr/>
        </p:nvSpPr>
        <p:spPr>
          <a:xfrm>
            <a:off x="228600" y="1219200"/>
            <a:ext cx="8229600" cy="4800600"/>
          </a:xfrm>
          <a:prstGeom prst="rect">
            <a:avLst/>
          </a:prstGeom>
          <a:solidFill>
            <a:schemeClr val="tx1"/>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2275" name="Rectangle 3"/>
          <p:cNvSpPr>
            <a:spLocks noGrp="1" noChangeArrowheads="1"/>
          </p:cNvSpPr>
          <p:nvPr>
            <p:ph idx="1"/>
          </p:nvPr>
        </p:nvSpPr>
        <p:spPr>
          <a:xfrm>
            <a:off x="228600" y="1371600"/>
            <a:ext cx="8229600" cy="4800600"/>
          </a:xfrm>
        </p:spPr>
        <p:txBody>
          <a:bodyPr>
            <a:noAutofit/>
          </a:bodyPr>
          <a:lstStyle/>
          <a:p>
            <a:pPr marL="342900" indent="-342900">
              <a:buFont typeface="Wingdings" charset="2"/>
              <a:buChar char=""/>
              <a:defRPr/>
            </a:pPr>
            <a:r>
              <a:rPr lang="en-US" sz="2000" dirty="0">
                <a:solidFill>
                  <a:srgbClr val="000000"/>
                </a:solidFill>
                <a:latin typeface="Times New Roman"/>
                <a:cs typeface="Times New Roman"/>
              </a:rPr>
              <a:t>Take skinfold measurements on the right side of the body (most skinfold equations were developed from measurements on the right side)</a:t>
            </a:r>
            <a:r>
              <a:rPr lang="en-US" sz="2000" dirty="0" smtClean="0">
                <a:solidFill>
                  <a:srgbClr val="000000"/>
                </a:solidFill>
                <a:latin typeface="Times New Roman"/>
                <a:cs typeface="Times New Roman"/>
              </a:rPr>
              <a:t>.</a:t>
            </a:r>
          </a:p>
          <a:p>
            <a:pPr marL="0" indent="0">
              <a:buSzPct val="125000"/>
              <a:buNone/>
              <a:defRPr/>
            </a:pPr>
            <a:endParaRPr lang="en-US" sz="2000" dirty="0" smtClean="0">
              <a:solidFill>
                <a:srgbClr val="000000"/>
              </a:solidFill>
              <a:latin typeface="Times New Roman"/>
              <a:cs typeface="Times New Roman"/>
            </a:endParaRPr>
          </a:p>
          <a:p>
            <a:pPr marL="342900" indent="-342900">
              <a:buFont typeface="Wingdings" charset="2"/>
              <a:buChar char=""/>
              <a:defRPr/>
            </a:pPr>
            <a:r>
              <a:rPr lang="en-US" sz="2000" dirty="0" smtClean="0">
                <a:solidFill>
                  <a:srgbClr val="000000"/>
                </a:solidFill>
                <a:latin typeface="Times New Roman"/>
                <a:cs typeface="Times New Roman"/>
              </a:rPr>
              <a:t>Do </a:t>
            </a:r>
            <a:r>
              <a:rPr lang="en-US" sz="2000" dirty="0">
                <a:solidFill>
                  <a:srgbClr val="000000"/>
                </a:solidFill>
                <a:latin typeface="Times New Roman"/>
                <a:cs typeface="Times New Roman"/>
              </a:rPr>
              <a:t>not take measurements when the subject's skin is moist (ensure that the skin is dry, and has no lotion).  Also, do not take measurements immediately after exercise. </a:t>
            </a:r>
            <a:endParaRPr lang="en-US" sz="2000" dirty="0" smtClean="0">
              <a:solidFill>
                <a:srgbClr val="000000"/>
              </a:solidFill>
              <a:latin typeface="Times New Roman"/>
              <a:cs typeface="Times New Roman"/>
            </a:endParaRPr>
          </a:p>
          <a:p>
            <a:pPr marL="0" indent="0">
              <a:buSzPct val="125000"/>
              <a:buNone/>
              <a:defRPr/>
            </a:pPr>
            <a:endParaRPr lang="en-US" sz="2000" dirty="0" smtClean="0">
              <a:solidFill>
                <a:srgbClr val="000000"/>
              </a:solidFill>
              <a:latin typeface="Times New Roman"/>
              <a:cs typeface="Times New Roman"/>
            </a:endParaRPr>
          </a:p>
          <a:p>
            <a:pPr marL="342900" indent="-342900">
              <a:buFont typeface="Wingdings" charset="2"/>
              <a:buChar char=""/>
              <a:defRPr/>
            </a:pPr>
            <a:r>
              <a:rPr lang="en-US" sz="2000" dirty="0" smtClean="0">
                <a:solidFill>
                  <a:srgbClr val="000000"/>
                </a:solidFill>
                <a:latin typeface="Times New Roman"/>
                <a:cs typeface="Times New Roman"/>
              </a:rPr>
              <a:t>To </a:t>
            </a:r>
            <a:r>
              <a:rPr lang="en-US" sz="2000" dirty="0">
                <a:solidFill>
                  <a:srgbClr val="000000"/>
                </a:solidFill>
                <a:latin typeface="Times New Roman"/>
                <a:cs typeface="Times New Roman"/>
              </a:rPr>
              <a:t>reduce error during the learning phase, skinfold sites should be precisely determined, marked, and verified by a trained instructor.  The largest source of error in skinfold testing is inaccurate site selection. </a:t>
            </a:r>
          </a:p>
          <a:p>
            <a:pPr marL="36576" indent="0" fontAlgn="ctr">
              <a:buNone/>
            </a:pPr>
            <a:endParaRPr lang="en-US" sz="2000" dirty="0">
              <a:solidFill>
                <a:srgbClr val="000000"/>
              </a:solidFill>
              <a:latin typeface="Times New Roman"/>
              <a:ea typeface="Times New Roman" charset="0"/>
              <a:cs typeface="Times New Roman"/>
            </a:endParaRPr>
          </a:p>
          <a:p>
            <a:pPr marL="36576" indent="0" fontAlgn="ctr">
              <a:buNone/>
            </a:pPr>
            <a:endParaRPr lang="en-US" sz="2400" dirty="0">
              <a:solidFill>
                <a:schemeClr val="bg1"/>
              </a:solidFill>
            </a:endParaRPr>
          </a:p>
        </p:txBody>
      </p:sp>
      <p:pic>
        <p:nvPicPr>
          <p:cNvPr id="6" name="Picture 5" descr="UILTraditional_No bkgrd.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52400"/>
            <a:ext cx="1219200" cy="8213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8194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1" y="0"/>
            <a:ext cx="7086600" cy="1143000"/>
          </a:xfrm>
        </p:spPr>
        <p:txBody>
          <a:bodyPr>
            <a:normAutofit fontScale="90000"/>
          </a:bodyPr>
          <a:lstStyle/>
          <a:p>
            <a:pPr algn="ctr"/>
            <a:r>
              <a:rPr lang="en-US" sz="3800" b="1" dirty="0" smtClean="0">
                <a:solidFill>
                  <a:srgbClr val="FFFFFF"/>
                </a:solidFill>
                <a:latin typeface="Times New Roman"/>
                <a:ea typeface="ＭＳ Ｐゴシック" charset="0"/>
                <a:cs typeface="Times New Roman"/>
              </a:rPr>
              <a:t>BASIC RULES FOR TAKING SKINFOLDS</a:t>
            </a:r>
            <a:endParaRPr lang="en-US" sz="3800" b="1" dirty="0">
              <a:solidFill>
                <a:srgbClr val="FFFFFF"/>
              </a:solidFill>
              <a:latin typeface="Times New Roman"/>
              <a:ea typeface="ＭＳ Ｐゴシック" charset="0"/>
              <a:cs typeface="Times New Roman"/>
            </a:endParaRPr>
          </a:p>
        </p:txBody>
      </p:sp>
      <p:sp>
        <p:nvSpPr>
          <p:cNvPr id="2" name="Rectangle 1"/>
          <p:cNvSpPr/>
          <p:nvPr/>
        </p:nvSpPr>
        <p:spPr>
          <a:xfrm>
            <a:off x="228600" y="1219200"/>
            <a:ext cx="8229600" cy="4800600"/>
          </a:xfrm>
          <a:prstGeom prst="rect">
            <a:avLst/>
          </a:prstGeom>
          <a:solidFill>
            <a:schemeClr val="tx1"/>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2275" name="Rectangle 3"/>
          <p:cNvSpPr>
            <a:spLocks noGrp="1" noChangeArrowheads="1"/>
          </p:cNvSpPr>
          <p:nvPr>
            <p:ph idx="1"/>
          </p:nvPr>
        </p:nvSpPr>
        <p:spPr>
          <a:xfrm>
            <a:off x="228600" y="1371600"/>
            <a:ext cx="8229600" cy="4800600"/>
          </a:xfrm>
        </p:spPr>
        <p:txBody>
          <a:bodyPr>
            <a:noAutofit/>
          </a:bodyPr>
          <a:lstStyle/>
          <a:p>
            <a:pPr>
              <a:buFont typeface="Wingdings" charset="2"/>
              <a:buChar char=""/>
              <a:defRPr/>
            </a:pPr>
            <a:r>
              <a:rPr lang="en-US" sz="1700" dirty="0" smtClean="0">
                <a:solidFill>
                  <a:srgbClr val="000000"/>
                </a:solidFill>
                <a:latin typeface="Times New Roman"/>
                <a:cs typeface="Times New Roman"/>
              </a:rPr>
              <a:t>Firmly </a:t>
            </a:r>
            <a:r>
              <a:rPr lang="en-US" sz="1700" dirty="0">
                <a:solidFill>
                  <a:srgbClr val="000000"/>
                </a:solidFill>
                <a:latin typeface="Times New Roman"/>
                <a:cs typeface="Times New Roman"/>
              </a:rPr>
              <a:t>grasp the skinfold with the thumb and index finger of the left hand, and pull away. </a:t>
            </a:r>
          </a:p>
          <a:p>
            <a:pPr>
              <a:buFont typeface="Wingdings" charset="2"/>
              <a:buChar char=""/>
              <a:defRPr/>
            </a:pPr>
            <a:r>
              <a:rPr lang="en-US" sz="1700" dirty="0" smtClean="0">
                <a:solidFill>
                  <a:srgbClr val="000000"/>
                </a:solidFill>
                <a:latin typeface="Times New Roman"/>
                <a:cs typeface="Times New Roman"/>
              </a:rPr>
              <a:t>Hold </a:t>
            </a:r>
            <a:r>
              <a:rPr lang="en-US" sz="1700" dirty="0">
                <a:solidFill>
                  <a:srgbClr val="000000"/>
                </a:solidFill>
                <a:latin typeface="Times New Roman"/>
                <a:cs typeface="Times New Roman"/>
              </a:rPr>
              <a:t>the caliper in the right hand, perpendicular to the skinfold and with the skinfold dial facing up and easily readable.  </a:t>
            </a:r>
          </a:p>
          <a:p>
            <a:pPr>
              <a:buFont typeface="Wingdings" charset="2"/>
              <a:buChar char=""/>
              <a:defRPr/>
            </a:pPr>
            <a:r>
              <a:rPr lang="en-US" sz="1700" dirty="0" smtClean="0">
                <a:solidFill>
                  <a:srgbClr val="000000"/>
                </a:solidFill>
                <a:latin typeface="Times New Roman"/>
                <a:cs typeface="Times New Roman"/>
              </a:rPr>
              <a:t>Place </a:t>
            </a:r>
            <a:r>
              <a:rPr lang="en-US" sz="1700" dirty="0">
                <a:solidFill>
                  <a:srgbClr val="000000"/>
                </a:solidFill>
                <a:latin typeface="Times New Roman"/>
                <a:cs typeface="Times New Roman"/>
              </a:rPr>
              <a:t>the caliper heads ¼-½ inch away from the fingers holding the skinfold.  Try to visualize where a true double-fold of skin thickness is, and place the caliper heads there.  </a:t>
            </a:r>
            <a:endParaRPr lang="en-US" sz="1700" dirty="0" smtClean="0">
              <a:solidFill>
                <a:srgbClr val="000000"/>
              </a:solidFill>
              <a:latin typeface="Times New Roman"/>
              <a:cs typeface="Times New Roman"/>
            </a:endParaRPr>
          </a:p>
          <a:p>
            <a:pPr>
              <a:spcBef>
                <a:spcPct val="50000"/>
              </a:spcBef>
              <a:buFont typeface="Wingdings" charset="2"/>
              <a:buChar char=""/>
              <a:defRPr/>
            </a:pPr>
            <a:r>
              <a:rPr lang="en-US" sz="1700" dirty="0">
                <a:solidFill>
                  <a:srgbClr val="000000"/>
                </a:solidFill>
                <a:latin typeface="Times New Roman"/>
                <a:cs typeface="Times New Roman"/>
              </a:rPr>
              <a:t>Read the caliper dial to the nearest 1 millimeter within 4 seconds.  During the measurement, ensure that the left thumb and forefinger maintain the shape of the skinfold</a:t>
            </a:r>
            <a:r>
              <a:rPr lang="en-US" sz="1700" dirty="0" smtClean="0">
                <a:solidFill>
                  <a:srgbClr val="000000"/>
                </a:solidFill>
                <a:latin typeface="Times New Roman"/>
                <a:cs typeface="Times New Roman"/>
              </a:rPr>
              <a:t>.</a:t>
            </a:r>
          </a:p>
          <a:p>
            <a:pPr>
              <a:spcBef>
                <a:spcPct val="50000"/>
              </a:spcBef>
              <a:buFont typeface="Wingdings" charset="2"/>
              <a:buChar char=""/>
              <a:defRPr/>
            </a:pPr>
            <a:r>
              <a:rPr lang="en-US" sz="1700" dirty="0" smtClean="0">
                <a:solidFill>
                  <a:srgbClr val="000000"/>
                </a:solidFill>
                <a:latin typeface="Times New Roman"/>
                <a:cs typeface="Times New Roman"/>
              </a:rPr>
              <a:t>Take </a:t>
            </a:r>
            <a:r>
              <a:rPr lang="en-US" sz="1700" dirty="0">
                <a:solidFill>
                  <a:srgbClr val="000000"/>
                </a:solidFill>
                <a:latin typeface="Times New Roman"/>
                <a:cs typeface="Times New Roman"/>
              </a:rPr>
              <a:t>a minimum of 3 measurements at each site (at least 15 seconds apart)</a:t>
            </a:r>
            <a:r>
              <a:rPr lang="en-US" sz="1700" dirty="0" smtClean="0">
                <a:solidFill>
                  <a:srgbClr val="000000"/>
                </a:solidFill>
                <a:latin typeface="Times New Roman"/>
                <a:cs typeface="Times New Roman"/>
              </a:rPr>
              <a:t>.</a:t>
            </a:r>
          </a:p>
          <a:p>
            <a:pPr>
              <a:spcBef>
                <a:spcPct val="50000"/>
              </a:spcBef>
              <a:buClr>
                <a:schemeClr val="tx1"/>
              </a:buClr>
              <a:buSzPct val="125000"/>
              <a:defRPr/>
            </a:pPr>
            <a:r>
              <a:rPr lang="en-US" sz="1700" dirty="0">
                <a:solidFill>
                  <a:srgbClr val="000000"/>
                </a:solidFill>
                <a:latin typeface="Times New Roman"/>
                <a:cs typeface="Times New Roman"/>
              </a:rPr>
              <a:t>• Skinfolds to be taken-</a:t>
            </a:r>
          </a:p>
          <a:p>
            <a:pPr lvl="1">
              <a:spcBef>
                <a:spcPct val="50000"/>
              </a:spcBef>
              <a:buClr>
                <a:schemeClr val="tx1"/>
              </a:buClr>
              <a:buSzPct val="125000"/>
              <a:defRPr/>
            </a:pPr>
            <a:r>
              <a:rPr lang="en-US" sz="1700" dirty="0" smtClean="0">
                <a:solidFill>
                  <a:srgbClr val="000000"/>
                </a:solidFill>
                <a:latin typeface="Times New Roman"/>
                <a:cs typeface="Times New Roman"/>
              </a:rPr>
              <a:t>* </a:t>
            </a:r>
            <a:r>
              <a:rPr lang="en-US" sz="1700" dirty="0">
                <a:solidFill>
                  <a:srgbClr val="000000"/>
                </a:solidFill>
                <a:latin typeface="Times New Roman"/>
                <a:cs typeface="Times New Roman"/>
              </a:rPr>
              <a:t>Men: triceps, </a:t>
            </a:r>
            <a:r>
              <a:rPr lang="en-US" sz="1700" dirty="0" err="1">
                <a:solidFill>
                  <a:srgbClr val="000000"/>
                </a:solidFill>
                <a:latin typeface="Times New Roman"/>
                <a:cs typeface="Times New Roman"/>
              </a:rPr>
              <a:t>subscapula</a:t>
            </a:r>
            <a:r>
              <a:rPr lang="en-US" sz="1700" dirty="0">
                <a:solidFill>
                  <a:srgbClr val="000000"/>
                </a:solidFill>
                <a:latin typeface="Times New Roman"/>
                <a:cs typeface="Times New Roman"/>
              </a:rPr>
              <a:t>, abdominal</a:t>
            </a:r>
          </a:p>
          <a:p>
            <a:pPr lvl="1">
              <a:spcBef>
                <a:spcPct val="50000"/>
              </a:spcBef>
              <a:buClr>
                <a:schemeClr val="tx1"/>
              </a:buClr>
              <a:buSzPct val="125000"/>
              <a:defRPr/>
            </a:pPr>
            <a:r>
              <a:rPr lang="en-US" sz="1700" dirty="0">
                <a:solidFill>
                  <a:srgbClr val="000000"/>
                </a:solidFill>
                <a:latin typeface="Times New Roman"/>
                <a:cs typeface="Times New Roman"/>
              </a:rPr>
              <a:t>* Women: triceps, </a:t>
            </a:r>
            <a:r>
              <a:rPr lang="en-US" sz="1700" dirty="0" err="1">
                <a:solidFill>
                  <a:srgbClr val="000000"/>
                </a:solidFill>
                <a:latin typeface="Times New Roman"/>
                <a:cs typeface="Times New Roman"/>
              </a:rPr>
              <a:t>subscapula</a:t>
            </a:r>
            <a:endParaRPr lang="en-US" sz="1700" dirty="0">
              <a:solidFill>
                <a:srgbClr val="000000"/>
              </a:solidFill>
              <a:latin typeface="Times New Roman"/>
              <a:cs typeface="Times New Roman"/>
            </a:endParaRPr>
          </a:p>
          <a:p>
            <a:pPr>
              <a:lnSpc>
                <a:spcPct val="90000"/>
              </a:lnSpc>
              <a:buFont typeface="Wingdings" charset="2"/>
              <a:buChar char=""/>
              <a:defRPr/>
            </a:pPr>
            <a:endParaRPr lang="en-US" sz="2000" dirty="0">
              <a:solidFill>
                <a:srgbClr val="000000"/>
              </a:solidFill>
              <a:latin typeface="Times New Roman"/>
              <a:cs typeface="Times New Roman"/>
            </a:endParaRPr>
          </a:p>
          <a:p>
            <a:pPr marL="36576" indent="0" fontAlgn="ctr">
              <a:buNone/>
            </a:pPr>
            <a:endParaRPr lang="en-US" sz="2000" dirty="0">
              <a:solidFill>
                <a:srgbClr val="000000"/>
              </a:solidFill>
              <a:latin typeface="Times New Roman"/>
              <a:ea typeface="Times New Roman" charset="0"/>
              <a:cs typeface="Times New Roman"/>
            </a:endParaRPr>
          </a:p>
          <a:p>
            <a:pPr marL="36576" indent="0" fontAlgn="ctr">
              <a:buNone/>
            </a:pPr>
            <a:endParaRPr lang="en-US" sz="2400" dirty="0">
              <a:solidFill>
                <a:schemeClr val="bg1"/>
              </a:solidFill>
            </a:endParaRPr>
          </a:p>
        </p:txBody>
      </p:sp>
      <p:pic>
        <p:nvPicPr>
          <p:cNvPr id="6" name="Picture 5" descr="UILTraditional_No bkgrd.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169227"/>
            <a:ext cx="1219200" cy="8213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2092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1" y="0"/>
            <a:ext cx="7086600" cy="1143000"/>
          </a:xfrm>
        </p:spPr>
        <p:txBody>
          <a:bodyPr>
            <a:normAutofit fontScale="90000"/>
          </a:bodyPr>
          <a:lstStyle/>
          <a:p>
            <a:pPr algn="ctr"/>
            <a:r>
              <a:rPr lang="en-US" sz="3800" b="1" dirty="0" smtClean="0">
                <a:solidFill>
                  <a:srgbClr val="FFFFFF"/>
                </a:solidFill>
                <a:latin typeface="Times New Roman"/>
                <a:ea typeface="ＭＳ Ｐゴシック" charset="0"/>
                <a:cs typeface="Times New Roman"/>
              </a:rPr>
              <a:t>BASIC RULES FOR TAKING SKINFOLDS</a:t>
            </a:r>
            <a:endParaRPr lang="en-US" sz="3800" b="1" dirty="0">
              <a:solidFill>
                <a:srgbClr val="FFFFFF"/>
              </a:solidFill>
              <a:latin typeface="Times New Roman"/>
              <a:ea typeface="ＭＳ Ｐゴシック" charset="0"/>
              <a:cs typeface="Times New Roman"/>
            </a:endParaRPr>
          </a:p>
        </p:txBody>
      </p:sp>
      <p:sp>
        <p:nvSpPr>
          <p:cNvPr id="2" name="Rectangle 1"/>
          <p:cNvSpPr/>
          <p:nvPr/>
        </p:nvSpPr>
        <p:spPr>
          <a:xfrm>
            <a:off x="228600" y="1219200"/>
            <a:ext cx="8229600" cy="4800600"/>
          </a:xfrm>
          <a:prstGeom prst="rect">
            <a:avLst/>
          </a:prstGeom>
          <a:solidFill>
            <a:schemeClr val="tx1"/>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2275" name="Rectangle 3"/>
          <p:cNvSpPr>
            <a:spLocks noGrp="1" noChangeArrowheads="1"/>
          </p:cNvSpPr>
          <p:nvPr>
            <p:ph idx="1"/>
          </p:nvPr>
        </p:nvSpPr>
        <p:spPr>
          <a:xfrm>
            <a:off x="228600" y="1371600"/>
            <a:ext cx="8229600" cy="4800600"/>
          </a:xfrm>
        </p:spPr>
        <p:txBody>
          <a:bodyPr>
            <a:noAutofit/>
          </a:bodyPr>
          <a:lstStyle/>
          <a:p>
            <a:pPr marL="36576" indent="0">
              <a:lnSpc>
                <a:spcPct val="70000"/>
              </a:lnSpc>
              <a:spcBef>
                <a:spcPct val="50000"/>
              </a:spcBef>
              <a:buNone/>
              <a:defRPr/>
            </a:pPr>
            <a:r>
              <a:rPr lang="en-US" sz="2400" u="sng" dirty="0">
                <a:solidFill>
                  <a:srgbClr val="000000"/>
                </a:solidFill>
                <a:latin typeface="Times New Roman"/>
                <a:cs typeface="Times New Roman"/>
              </a:rPr>
              <a:t>Triceps </a:t>
            </a:r>
            <a:r>
              <a:rPr lang="en-US" sz="2400" u="sng" dirty="0" smtClean="0">
                <a:solidFill>
                  <a:srgbClr val="000000"/>
                </a:solidFill>
                <a:latin typeface="Times New Roman"/>
                <a:cs typeface="Times New Roman"/>
              </a:rPr>
              <a:t>Skinfold</a:t>
            </a:r>
            <a:endParaRPr lang="en-US" sz="2400" u="sng" dirty="0">
              <a:solidFill>
                <a:srgbClr val="000000"/>
              </a:solidFill>
              <a:latin typeface="Times New Roman"/>
              <a:cs typeface="Times New Roman"/>
            </a:endParaRPr>
          </a:p>
          <a:p>
            <a:pPr>
              <a:buFont typeface="Wingdings" charset="2"/>
              <a:buChar char=""/>
              <a:defRPr/>
            </a:pPr>
            <a:r>
              <a:rPr lang="en-US" sz="1800" dirty="0" smtClean="0">
                <a:solidFill>
                  <a:srgbClr val="000000"/>
                </a:solidFill>
                <a:latin typeface="Times New Roman"/>
                <a:ea typeface="ＭＳ 明朝" charset="0"/>
                <a:cs typeface="Times New Roman"/>
              </a:rPr>
              <a:t>Is </a:t>
            </a:r>
            <a:r>
              <a:rPr lang="en-US" sz="1800" dirty="0">
                <a:solidFill>
                  <a:srgbClr val="000000"/>
                </a:solidFill>
                <a:latin typeface="Times New Roman"/>
                <a:ea typeface="ＭＳ 明朝" charset="0"/>
                <a:cs typeface="Times New Roman"/>
              </a:rPr>
              <a:t>measured vertically in the midline of the posterior aspect of the upper arm, over the triceps muscle, midway between the lateral acromion process of the scapula and the inferior margin of the olecranon process of the ulna. </a:t>
            </a:r>
          </a:p>
          <a:p>
            <a:pPr>
              <a:buFont typeface="Wingdings" charset="2"/>
              <a:buChar char=""/>
              <a:defRPr/>
            </a:pPr>
            <a:r>
              <a:rPr lang="en-US" sz="1800" dirty="0" smtClean="0">
                <a:solidFill>
                  <a:srgbClr val="000000"/>
                </a:solidFill>
                <a:latin typeface="Times New Roman"/>
                <a:ea typeface="ＭＳ 明朝" charset="0"/>
                <a:cs typeface="Times New Roman"/>
              </a:rPr>
              <a:t>Elbow </a:t>
            </a:r>
            <a:r>
              <a:rPr lang="en-US" sz="1800" dirty="0">
                <a:solidFill>
                  <a:srgbClr val="000000"/>
                </a:solidFill>
                <a:latin typeface="Times New Roman"/>
                <a:ea typeface="ＭＳ 明朝" charset="0"/>
                <a:cs typeface="Times New Roman"/>
              </a:rPr>
              <a:t>is flexed to identify the landmarks but extended and relaxed to elevate the skinfold. </a:t>
            </a:r>
          </a:p>
          <a:p>
            <a:pPr marL="36576" indent="0" fontAlgn="ctr">
              <a:buNone/>
            </a:pPr>
            <a:endParaRPr lang="en-US" sz="1800" dirty="0">
              <a:solidFill>
                <a:srgbClr val="000000"/>
              </a:solidFill>
              <a:latin typeface="Times New Roman"/>
              <a:ea typeface="Times New Roman" charset="0"/>
              <a:cs typeface="Times New Roman"/>
            </a:endParaRPr>
          </a:p>
          <a:p>
            <a:pPr marL="36576" indent="0" fontAlgn="ctr">
              <a:buNone/>
            </a:pPr>
            <a:endParaRPr lang="en-US" sz="2400" dirty="0">
              <a:solidFill>
                <a:schemeClr val="bg1"/>
              </a:solidFill>
            </a:endParaRPr>
          </a:p>
        </p:txBody>
      </p:sp>
      <p:pic>
        <p:nvPicPr>
          <p:cNvPr id="6" name="Picture 5" descr="UILTraditional_No bkgrd.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600" y="169227"/>
            <a:ext cx="1219200" cy="821373"/>
          </a:xfrm>
          <a:prstGeom prst="rect">
            <a:avLst/>
          </a:prstGeom>
          <a:ln>
            <a:noFill/>
          </a:ln>
          <a:effectLst>
            <a:outerShdw blurRad="292100" dist="139700" dir="2700000" algn="tl" rotWithShape="0">
              <a:srgbClr val="333333">
                <a:alpha val="65000"/>
              </a:srgbClr>
            </a:outerShdw>
          </a:effectLst>
        </p:spPr>
      </p:pic>
      <p:graphicFrame>
        <p:nvGraphicFramePr>
          <p:cNvPr id="7" name="Object 4"/>
          <p:cNvGraphicFramePr>
            <a:graphicFrameLocks noChangeAspect="1"/>
          </p:cNvGraphicFramePr>
          <p:nvPr>
            <p:extLst>
              <p:ext uri="{D42A27DB-BD31-4B8C-83A1-F6EECF244321}">
                <p14:modId xmlns:p14="http://schemas.microsoft.com/office/powerpoint/2010/main" val="2351835635"/>
              </p:ext>
            </p:extLst>
          </p:nvPr>
        </p:nvGraphicFramePr>
        <p:xfrm>
          <a:off x="3048000" y="3238500"/>
          <a:ext cx="3048000" cy="2324100"/>
        </p:xfrm>
        <a:graphic>
          <a:graphicData uri="http://schemas.openxmlformats.org/presentationml/2006/ole">
            <mc:AlternateContent xmlns:mc="http://schemas.openxmlformats.org/markup-compatibility/2006">
              <mc:Choice xmlns:v="urn:schemas-microsoft-com:vml" Requires="v">
                <p:oleObj spid="_x0000_s1035" name="Slide" r:id="rId6" imgW="4572000" imgH="3429000" progId="PowerPoint.Slide.8">
                  <p:embed/>
                </p:oleObj>
              </mc:Choice>
              <mc:Fallback>
                <p:oleObj name="Slide" r:id="rId6" imgW="4572000" imgH="3429000" progId="PowerPoint.Slid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3238500"/>
                        <a:ext cx="3048000" cy="23241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689000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1" y="0"/>
            <a:ext cx="7086600" cy="1143000"/>
          </a:xfrm>
        </p:spPr>
        <p:txBody>
          <a:bodyPr>
            <a:normAutofit fontScale="90000"/>
          </a:bodyPr>
          <a:lstStyle/>
          <a:p>
            <a:pPr algn="ctr"/>
            <a:r>
              <a:rPr lang="en-US" sz="3800" b="1" dirty="0" smtClean="0">
                <a:solidFill>
                  <a:srgbClr val="FFFFFF"/>
                </a:solidFill>
                <a:latin typeface="Times New Roman"/>
                <a:ea typeface="ＭＳ Ｐゴシック" charset="0"/>
                <a:cs typeface="Times New Roman"/>
              </a:rPr>
              <a:t>BASIC RULES FOR TAKING SKINFOLDS</a:t>
            </a:r>
            <a:endParaRPr lang="en-US" sz="3800" b="1" dirty="0">
              <a:solidFill>
                <a:srgbClr val="FFFFFF"/>
              </a:solidFill>
              <a:latin typeface="Times New Roman"/>
              <a:ea typeface="ＭＳ Ｐゴシック" charset="0"/>
              <a:cs typeface="Times New Roman"/>
            </a:endParaRPr>
          </a:p>
        </p:txBody>
      </p:sp>
      <p:sp>
        <p:nvSpPr>
          <p:cNvPr id="2" name="Rectangle 1"/>
          <p:cNvSpPr/>
          <p:nvPr/>
        </p:nvSpPr>
        <p:spPr>
          <a:xfrm>
            <a:off x="228600" y="1219200"/>
            <a:ext cx="8229600" cy="4800600"/>
          </a:xfrm>
          <a:prstGeom prst="rect">
            <a:avLst/>
          </a:prstGeom>
          <a:solidFill>
            <a:schemeClr val="tx1"/>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2275" name="Rectangle 3"/>
          <p:cNvSpPr>
            <a:spLocks noGrp="1" noChangeArrowheads="1"/>
          </p:cNvSpPr>
          <p:nvPr>
            <p:ph idx="1"/>
          </p:nvPr>
        </p:nvSpPr>
        <p:spPr>
          <a:xfrm>
            <a:off x="228600" y="1371600"/>
            <a:ext cx="8229600" cy="4800600"/>
          </a:xfrm>
        </p:spPr>
        <p:txBody>
          <a:bodyPr>
            <a:noAutofit/>
          </a:bodyPr>
          <a:lstStyle/>
          <a:p>
            <a:pPr marL="36576" indent="0">
              <a:lnSpc>
                <a:spcPct val="70000"/>
              </a:lnSpc>
              <a:spcBef>
                <a:spcPct val="50000"/>
              </a:spcBef>
              <a:buNone/>
              <a:defRPr/>
            </a:pPr>
            <a:r>
              <a:rPr lang="en-US" sz="2400" u="sng" dirty="0">
                <a:solidFill>
                  <a:srgbClr val="000000"/>
                </a:solidFill>
                <a:latin typeface="Times New Roman"/>
                <a:cs typeface="Times New Roman"/>
              </a:rPr>
              <a:t>Abdomen Skinfold </a:t>
            </a:r>
            <a:endParaRPr lang="en-US" sz="2400" dirty="0">
              <a:solidFill>
                <a:srgbClr val="000000"/>
              </a:solidFill>
              <a:latin typeface="Times New Roman"/>
              <a:cs typeface="Times New Roman"/>
            </a:endParaRPr>
          </a:p>
          <a:p>
            <a:pPr marL="285750" indent="-285750">
              <a:buFont typeface="Wingdings" charset="2"/>
              <a:buChar char=""/>
              <a:defRPr/>
            </a:pPr>
            <a:r>
              <a:rPr lang="en-US" sz="1800" dirty="0">
                <a:solidFill>
                  <a:srgbClr val="000000"/>
                </a:solidFill>
                <a:latin typeface="Times New Roman"/>
                <a:ea typeface="ＭＳ 明朝" charset="0"/>
                <a:cs typeface="Times New Roman"/>
              </a:rPr>
              <a:t>Is measured vertically, the site is located 2 centimeters lateral to the midpoint of the umbilicus and 1 cm inferior to the umbilicus. </a:t>
            </a:r>
          </a:p>
          <a:p>
            <a:pPr marL="285750" indent="-285750">
              <a:buFont typeface="Wingdings" charset="2"/>
              <a:buChar char=""/>
              <a:defRPr/>
            </a:pPr>
            <a:r>
              <a:rPr lang="en-US" sz="1800" dirty="0">
                <a:solidFill>
                  <a:srgbClr val="000000"/>
                </a:solidFill>
                <a:latin typeface="Times New Roman"/>
                <a:ea typeface="ＭＳ 明朝" charset="0"/>
                <a:cs typeface="Times New Roman"/>
              </a:rPr>
              <a:t>The subject must stand erect with weight on both feet, relax the abdominal wall musculature and breathe normally during the assessment procedure.</a:t>
            </a:r>
            <a:endParaRPr lang="en-US" sz="2000" dirty="0">
              <a:solidFill>
                <a:srgbClr val="000000"/>
              </a:solidFill>
              <a:latin typeface="Times New Roman"/>
              <a:cs typeface="Times New Roman"/>
            </a:endParaRPr>
          </a:p>
          <a:p>
            <a:pPr marL="36576" indent="0" fontAlgn="ctr">
              <a:buNone/>
            </a:pPr>
            <a:endParaRPr lang="en-US" sz="1800" dirty="0">
              <a:solidFill>
                <a:srgbClr val="000000"/>
              </a:solidFill>
              <a:latin typeface="Times New Roman"/>
              <a:ea typeface="Times New Roman" charset="0"/>
              <a:cs typeface="Times New Roman"/>
            </a:endParaRPr>
          </a:p>
          <a:p>
            <a:pPr marL="36576" indent="0" fontAlgn="ctr">
              <a:buNone/>
            </a:pPr>
            <a:endParaRPr lang="en-US" sz="2400" dirty="0">
              <a:solidFill>
                <a:schemeClr val="bg1"/>
              </a:solidFill>
            </a:endParaRPr>
          </a:p>
        </p:txBody>
      </p:sp>
      <p:pic>
        <p:nvPicPr>
          <p:cNvPr id="6" name="Picture 5" descr="UILTraditional_No bkgrd.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600" y="169227"/>
            <a:ext cx="1219200" cy="821373"/>
          </a:xfrm>
          <a:prstGeom prst="rect">
            <a:avLst/>
          </a:prstGeom>
          <a:ln>
            <a:noFill/>
          </a:ln>
          <a:effectLst>
            <a:outerShdw blurRad="292100" dist="139700" dir="2700000" algn="tl" rotWithShape="0">
              <a:srgbClr val="333333">
                <a:alpha val="65000"/>
              </a:srgbClr>
            </a:outerShdw>
          </a:effectLst>
        </p:spPr>
      </p:pic>
      <p:graphicFrame>
        <p:nvGraphicFramePr>
          <p:cNvPr id="8" name="Object 2"/>
          <p:cNvGraphicFramePr>
            <a:graphicFrameLocks noChangeAspect="1"/>
          </p:cNvGraphicFramePr>
          <p:nvPr>
            <p:extLst>
              <p:ext uri="{D42A27DB-BD31-4B8C-83A1-F6EECF244321}">
                <p14:modId xmlns:p14="http://schemas.microsoft.com/office/powerpoint/2010/main" val="2248322878"/>
              </p:ext>
            </p:extLst>
          </p:nvPr>
        </p:nvGraphicFramePr>
        <p:xfrm>
          <a:off x="3048000" y="3200400"/>
          <a:ext cx="2819400" cy="2343150"/>
        </p:xfrm>
        <a:graphic>
          <a:graphicData uri="http://schemas.openxmlformats.org/presentationml/2006/ole">
            <mc:AlternateContent xmlns:mc="http://schemas.openxmlformats.org/markup-compatibility/2006">
              <mc:Choice xmlns:v="urn:schemas-microsoft-com:vml" Requires="v">
                <p:oleObj spid="_x0000_s2058" name="Drawing" r:id="rId5" imgW="3733967" imgH="2800633" progId="Presentations.Drawing.10">
                  <p:embed/>
                </p:oleObj>
              </mc:Choice>
              <mc:Fallback>
                <p:oleObj name="Drawing" r:id="rId5" imgW="3733967" imgH="2800633" progId="Presentations.Drawing.1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3200400"/>
                        <a:ext cx="2819400" cy="234315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361474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1" y="0"/>
            <a:ext cx="7086600" cy="1143000"/>
          </a:xfrm>
        </p:spPr>
        <p:txBody>
          <a:bodyPr>
            <a:normAutofit fontScale="90000"/>
          </a:bodyPr>
          <a:lstStyle/>
          <a:p>
            <a:pPr algn="ctr"/>
            <a:r>
              <a:rPr lang="en-US" sz="3800" b="1" dirty="0" smtClean="0">
                <a:solidFill>
                  <a:srgbClr val="FFFFFF"/>
                </a:solidFill>
                <a:latin typeface="Times New Roman"/>
                <a:ea typeface="ＭＳ Ｐゴシック" charset="0"/>
                <a:cs typeface="Times New Roman"/>
              </a:rPr>
              <a:t>BASIC RULES FOR TAKING SKINFOLDS</a:t>
            </a:r>
            <a:endParaRPr lang="en-US" sz="3800" b="1" dirty="0">
              <a:solidFill>
                <a:srgbClr val="FFFFFF"/>
              </a:solidFill>
              <a:latin typeface="Times New Roman"/>
              <a:ea typeface="ＭＳ Ｐゴシック" charset="0"/>
              <a:cs typeface="Times New Roman"/>
            </a:endParaRPr>
          </a:p>
        </p:txBody>
      </p:sp>
      <p:sp>
        <p:nvSpPr>
          <p:cNvPr id="2" name="Rectangle 1"/>
          <p:cNvSpPr/>
          <p:nvPr/>
        </p:nvSpPr>
        <p:spPr>
          <a:xfrm>
            <a:off x="228600" y="1219200"/>
            <a:ext cx="8229600" cy="4800600"/>
          </a:xfrm>
          <a:prstGeom prst="rect">
            <a:avLst/>
          </a:prstGeom>
          <a:solidFill>
            <a:schemeClr val="tx1"/>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2275" name="Rectangle 3"/>
          <p:cNvSpPr>
            <a:spLocks noGrp="1" noChangeArrowheads="1"/>
          </p:cNvSpPr>
          <p:nvPr>
            <p:ph idx="1"/>
          </p:nvPr>
        </p:nvSpPr>
        <p:spPr>
          <a:xfrm>
            <a:off x="228600" y="1371600"/>
            <a:ext cx="7620000" cy="4267200"/>
          </a:xfrm>
        </p:spPr>
        <p:txBody>
          <a:bodyPr>
            <a:noAutofit/>
          </a:bodyPr>
          <a:lstStyle/>
          <a:p>
            <a:pPr marL="36576" indent="0">
              <a:lnSpc>
                <a:spcPct val="70000"/>
              </a:lnSpc>
              <a:spcBef>
                <a:spcPct val="50000"/>
              </a:spcBef>
              <a:buNone/>
              <a:defRPr/>
            </a:pPr>
            <a:r>
              <a:rPr lang="en-US" sz="2400" u="sng" dirty="0">
                <a:solidFill>
                  <a:srgbClr val="000000"/>
                </a:solidFill>
                <a:latin typeface="Times New Roman"/>
                <a:cs typeface="Times New Roman"/>
              </a:rPr>
              <a:t>Sub-scapula </a:t>
            </a:r>
            <a:r>
              <a:rPr lang="en-US" sz="2400" u="sng" dirty="0" smtClean="0">
                <a:solidFill>
                  <a:srgbClr val="000000"/>
                </a:solidFill>
                <a:latin typeface="Times New Roman"/>
                <a:cs typeface="Times New Roman"/>
              </a:rPr>
              <a:t>Skinfold</a:t>
            </a:r>
            <a:endParaRPr lang="en-US" sz="1800" dirty="0" smtClean="0">
              <a:solidFill>
                <a:srgbClr val="000000"/>
              </a:solidFill>
              <a:latin typeface="Times New Roman"/>
              <a:ea typeface="ＭＳ 明朝" charset="0"/>
              <a:cs typeface="Times New Roman"/>
            </a:endParaRPr>
          </a:p>
          <a:p>
            <a:pPr marL="285750" indent="-285750">
              <a:spcBef>
                <a:spcPct val="50000"/>
              </a:spcBef>
              <a:buFont typeface="Wingdings" charset="2"/>
              <a:buChar char=""/>
              <a:defRPr/>
            </a:pPr>
            <a:r>
              <a:rPr lang="en-US" sz="1800" dirty="0" smtClean="0">
                <a:solidFill>
                  <a:srgbClr val="000000"/>
                </a:solidFill>
                <a:latin typeface="Times New Roman"/>
                <a:ea typeface="ＭＳ 明朝" charset="0"/>
                <a:cs typeface="Times New Roman"/>
              </a:rPr>
              <a:t>Is </a:t>
            </a:r>
            <a:r>
              <a:rPr lang="en-US" sz="1800" dirty="0">
                <a:solidFill>
                  <a:srgbClr val="000000"/>
                </a:solidFill>
                <a:latin typeface="Times New Roman"/>
                <a:ea typeface="ＭＳ 明朝" charset="0"/>
                <a:cs typeface="Times New Roman"/>
              </a:rPr>
              <a:t>measured on a diagonal axis, (left shoulder to right hip) 2 centimeters below the inferior angle of the scapula. </a:t>
            </a:r>
          </a:p>
          <a:p>
            <a:pPr marL="285750" indent="-285750">
              <a:spcBef>
                <a:spcPct val="50000"/>
              </a:spcBef>
              <a:buFont typeface="Wingdings" charset="2"/>
              <a:buChar char=""/>
              <a:defRPr/>
            </a:pPr>
            <a:r>
              <a:rPr lang="en-US" sz="1800" dirty="0">
                <a:solidFill>
                  <a:srgbClr val="000000"/>
                </a:solidFill>
                <a:latin typeface="Times New Roman"/>
                <a:ea typeface="ＭＳ 明朝" charset="0"/>
                <a:cs typeface="Times New Roman"/>
              </a:rPr>
              <a:t>The site is angled </a:t>
            </a:r>
            <a:r>
              <a:rPr lang="en-US" sz="1800" dirty="0" err="1">
                <a:solidFill>
                  <a:srgbClr val="000000"/>
                </a:solidFill>
                <a:latin typeface="Times New Roman"/>
                <a:ea typeface="ＭＳ 明朝" charset="0"/>
                <a:cs typeface="Times New Roman"/>
              </a:rPr>
              <a:t>infero</a:t>
            </a:r>
            <a:r>
              <a:rPr lang="en-US" sz="1800" dirty="0">
                <a:solidFill>
                  <a:srgbClr val="000000"/>
                </a:solidFill>
                <a:latin typeface="Times New Roman"/>
                <a:ea typeface="ＭＳ 明朝" charset="0"/>
                <a:cs typeface="Times New Roman"/>
              </a:rPr>
              <a:t>-laterally about 45 degrees in the natural cleavage line of the skin. It may be necessary to have the subject place their arm behind the back to make the anatomical features more prominent. </a:t>
            </a:r>
          </a:p>
          <a:p>
            <a:pPr marL="285750" indent="-285750">
              <a:spcBef>
                <a:spcPct val="50000"/>
              </a:spcBef>
              <a:buFont typeface="Wingdings" charset="2"/>
              <a:buChar char=""/>
              <a:defRPr/>
            </a:pPr>
            <a:r>
              <a:rPr lang="en-US" sz="1800" dirty="0">
                <a:solidFill>
                  <a:srgbClr val="000000"/>
                </a:solidFill>
                <a:latin typeface="Times New Roman"/>
                <a:ea typeface="ＭＳ 明朝" charset="0"/>
                <a:cs typeface="Times New Roman"/>
              </a:rPr>
              <a:t>The arm is returned to the relaxed anatomical position for the measurement.</a:t>
            </a:r>
          </a:p>
          <a:p>
            <a:pPr marL="36576" indent="0" fontAlgn="ctr">
              <a:buNone/>
            </a:pPr>
            <a:endParaRPr lang="en-US" sz="1800" dirty="0">
              <a:solidFill>
                <a:srgbClr val="000000"/>
              </a:solidFill>
              <a:latin typeface="Times New Roman"/>
              <a:ea typeface="Times New Roman" charset="0"/>
              <a:cs typeface="Times New Roman"/>
            </a:endParaRPr>
          </a:p>
          <a:p>
            <a:pPr marL="36576" indent="0" fontAlgn="ctr">
              <a:buNone/>
            </a:pPr>
            <a:endParaRPr lang="en-US" sz="2400" dirty="0">
              <a:solidFill>
                <a:schemeClr val="bg1"/>
              </a:solidFill>
            </a:endParaRPr>
          </a:p>
        </p:txBody>
      </p:sp>
      <p:pic>
        <p:nvPicPr>
          <p:cNvPr id="6" name="Picture 5" descr="UILTraditional_No bkgrd.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169227"/>
            <a:ext cx="1219200" cy="821373"/>
          </a:xfrm>
          <a:prstGeom prst="rect">
            <a:avLst/>
          </a:prstGeom>
          <a:ln>
            <a:noFill/>
          </a:ln>
          <a:effectLst>
            <a:outerShdw blurRad="292100" dist="139700" dir="2700000" algn="tl" rotWithShape="0">
              <a:srgbClr val="333333">
                <a:alpha val="65000"/>
              </a:srgbClr>
            </a:outerShdw>
          </a:effectLst>
        </p:spPr>
      </p:pic>
      <p:pic>
        <p:nvPicPr>
          <p:cNvPr id="8" name="Picture 4" descr="subsc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962400"/>
            <a:ext cx="25146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2024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76200"/>
            <a:ext cx="8080375" cy="1371600"/>
          </a:xfrm>
        </p:spPr>
        <p:txBody>
          <a:bodyPr>
            <a:normAutofit/>
          </a:bodyPr>
          <a:lstStyle/>
          <a:p>
            <a:pPr algn="ctr"/>
            <a:r>
              <a:rPr lang="en-US" sz="3600" b="1" dirty="0" smtClean="0">
                <a:latin typeface="Times New Roman"/>
                <a:cs typeface="Times New Roman"/>
              </a:rPr>
              <a:t>ENTERING DATA</a:t>
            </a:r>
            <a:endParaRPr lang="en-US" sz="3600" dirty="0">
              <a:solidFill>
                <a:srgbClr val="FFFFFF"/>
              </a:solidFill>
              <a:latin typeface="Times New Roman"/>
              <a:ea typeface="ＭＳ Ｐゴシック" charset="0"/>
              <a:cs typeface="Times New Roman"/>
            </a:endParaRPr>
          </a:p>
        </p:txBody>
      </p:sp>
      <p:sp>
        <p:nvSpPr>
          <p:cNvPr id="2" name="Rectangle 1"/>
          <p:cNvSpPr/>
          <p:nvPr/>
        </p:nvSpPr>
        <p:spPr>
          <a:xfrm>
            <a:off x="0" y="1524000"/>
            <a:ext cx="9144000" cy="5334000"/>
          </a:xfrm>
          <a:prstGeom prst="rect">
            <a:avLst/>
          </a:prstGeom>
          <a:solidFill>
            <a:schemeClr val="tx1"/>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2275" name="Rectangle 3"/>
          <p:cNvSpPr>
            <a:spLocks noGrp="1" noChangeArrowheads="1"/>
          </p:cNvSpPr>
          <p:nvPr>
            <p:ph idx="1"/>
          </p:nvPr>
        </p:nvSpPr>
        <p:spPr>
          <a:xfrm>
            <a:off x="228600" y="1676400"/>
            <a:ext cx="6629400" cy="5029200"/>
          </a:xfrm>
        </p:spPr>
        <p:txBody>
          <a:bodyPr>
            <a:noAutofit/>
          </a:bodyPr>
          <a:lstStyle/>
          <a:p>
            <a:pPr marL="342900" indent="-342900" eaLnBrk="0" hangingPunct="0">
              <a:lnSpc>
                <a:spcPct val="80000"/>
              </a:lnSpc>
              <a:buFont typeface="Wingdings" charset="2"/>
              <a:buChar char=""/>
              <a:defRPr/>
            </a:pPr>
            <a:r>
              <a:rPr lang="en-US" sz="2000" dirty="0" smtClean="0">
                <a:solidFill>
                  <a:srgbClr val="000000"/>
                </a:solidFill>
                <a:latin typeface="Times New Roman"/>
                <a:cs typeface="Times New Roman"/>
              </a:rPr>
              <a:t>All </a:t>
            </a:r>
            <a:r>
              <a:rPr lang="en-US" sz="2000" dirty="0">
                <a:solidFill>
                  <a:srgbClr val="000000"/>
                </a:solidFill>
                <a:latin typeface="Times New Roman"/>
                <a:cs typeface="Times New Roman"/>
              </a:rPr>
              <a:t>information for the wrestler will be entered on both the top and bottom of the Weight Certification Form. The assessor will retain the top half of the form; the school and/or coach will retain the bottom half of the Weight Certification Form.</a:t>
            </a:r>
          </a:p>
          <a:p>
            <a:pPr marL="342900" indent="-342900" eaLnBrk="0" hangingPunct="0">
              <a:lnSpc>
                <a:spcPct val="80000"/>
              </a:lnSpc>
              <a:defRPr/>
            </a:pPr>
            <a:endParaRPr lang="en-US" sz="2000" dirty="0">
              <a:solidFill>
                <a:srgbClr val="000000"/>
              </a:solidFill>
              <a:latin typeface="Times New Roman"/>
              <a:cs typeface="Times New Roman"/>
            </a:endParaRPr>
          </a:p>
          <a:p>
            <a:pPr marL="342900" indent="-342900" eaLnBrk="0" hangingPunct="0">
              <a:lnSpc>
                <a:spcPct val="80000"/>
              </a:lnSpc>
              <a:buFont typeface="Wingdings" charset="2"/>
              <a:buChar char=""/>
              <a:defRPr/>
            </a:pPr>
            <a:r>
              <a:rPr lang="en-US" sz="2000" dirty="0" smtClean="0">
                <a:solidFill>
                  <a:srgbClr val="000000"/>
                </a:solidFill>
                <a:latin typeface="Times New Roman"/>
                <a:cs typeface="Times New Roman"/>
              </a:rPr>
              <a:t>The </a:t>
            </a:r>
            <a:r>
              <a:rPr lang="en-US" sz="2000" dirty="0">
                <a:solidFill>
                  <a:srgbClr val="000000"/>
                </a:solidFill>
                <a:latin typeface="Times New Roman"/>
                <a:cs typeface="Times New Roman"/>
              </a:rPr>
              <a:t>assessor will enter the results of the hydration assessment, alpha weight determination and skin fold measurement into </a:t>
            </a:r>
            <a:r>
              <a:rPr lang="en-US" sz="2000" dirty="0" err="1">
                <a:solidFill>
                  <a:srgbClr val="000000"/>
                </a:solidFill>
                <a:latin typeface="Times New Roman"/>
                <a:cs typeface="Times New Roman"/>
              </a:rPr>
              <a:t>TrackWrestling</a:t>
            </a:r>
            <a:r>
              <a:rPr lang="en-US" sz="2000" dirty="0">
                <a:solidFill>
                  <a:srgbClr val="000000"/>
                </a:solidFill>
                <a:latin typeface="Times New Roman"/>
                <a:cs typeface="Times New Roman"/>
              </a:rPr>
              <a:t>.</a:t>
            </a:r>
          </a:p>
          <a:p>
            <a:pPr marL="342900" indent="-342900" eaLnBrk="0" hangingPunct="0">
              <a:lnSpc>
                <a:spcPct val="80000"/>
              </a:lnSpc>
              <a:buSzPct val="125000"/>
              <a:buNone/>
              <a:defRPr/>
            </a:pPr>
            <a:endParaRPr lang="en-US" sz="2000" dirty="0">
              <a:solidFill>
                <a:srgbClr val="000000"/>
              </a:solidFill>
              <a:latin typeface="Times New Roman"/>
              <a:cs typeface="Times New Roman"/>
            </a:endParaRPr>
          </a:p>
          <a:p>
            <a:pPr marL="342900" indent="-342900" eaLnBrk="0" hangingPunct="0">
              <a:lnSpc>
                <a:spcPct val="80000"/>
              </a:lnSpc>
              <a:buFont typeface="Wingdings" charset="2"/>
              <a:buChar char=""/>
              <a:defRPr/>
            </a:pPr>
            <a:r>
              <a:rPr lang="en-US" sz="2000" dirty="0" smtClean="0">
                <a:solidFill>
                  <a:srgbClr val="000000"/>
                </a:solidFill>
                <a:latin typeface="Times New Roman"/>
                <a:cs typeface="Times New Roman"/>
              </a:rPr>
              <a:t>Based </a:t>
            </a:r>
            <a:r>
              <a:rPr lang="en-US" sz="2000" dirty="0">
                <a:solidFill>
                  <a:srgbClr val="000000"/>
                </a:solidFill>
                <a:latin typeface="Times New Roman"/>
                <a:cs typeface="Times New Roman"/>
              </a:rPr>
              <a:t>on the information reported by the assessor, the weight certification internet calculator will determine the minimum weight class by predicted body weight at 7% body fat for males and 12% body fat for females. </a:t>
            </a:r>
            <a:r>
              <a:rPr lang="en-US" sz="2000" i="1" u="sng" dirty="0">
                <a:solidFill>
                  <a:srgbClr val="000000"/>
                </a:solidFill>
                <a:latin typeface="Times New Roman"/>
                <a:cs typeface="Times New Roman"/>
              </a:rPr>
              <a:t>A 2% variance will be applied to each students Minimum Wrestling Weight </a:t>
            </a:r>
            <a:r>
              <a:rPr lang="en-US" sz="2000" i="1" u="sng" dirty="0" smtClean="0">
                <a:solidFill>
                  <a:srgbClr val="000000"/>
                </a:solidFill>
                <a:latin typeface="Times New Roman"/>
                <a:cs typeface="Times New Roman"/>
              </a:rPr>
              <a:t>(MWW) as </a:t>
            </a:r>
            <a:r>
              <a:rPr lang="en-US" sz="2000" i="1" u="sng" dirty="0">
                <a:solidFill>
                  <a:srgbClr val="000000"/>
                </a:solidFill>
                <a:latin typeface="Times New Roman"/>
                <a:cs typeface="Times New Roman"/>
              </a:rPr>
              <a:t>calculated by the </a:t>
            </a:r>
            <a:r>
              <a:rPr lang="en-US" sz="2000" i="1" u="sng" dirty="0" err="1">
                <a:solidFill>
                  <a:srgbClr val="000000"/>
                </a:solidFill>
                <a:latin typeface="Times New Roman"/>
                <a:cs typeface="Times New Roman"/>
              </a:rPr>
              <a:t>TrackWrestling</a:t>
            </a:r>
            <a:r>
              <a:rPr lang="en-US" sz="2000" i="1" u="sng" dirty="0">
                <a:solidFill>
                  <a:srgbClr val="000000"/>
                </a:solidFill>
                <a:latin typeface="Times New Roman"/>
                <a:cs typeface="Times New Roman"/>
              </a:rPr>
              <a:t> system.</a:t>
            </a:r>
            <a:endParaRPr lang="en-US" sz="2000" dirty="0">
              <a:solidFill>
                <a:srgbClr val="000000"/>
              </a:solidFill>
              <a:latin typeface="Times New Roman"/>
              <a:cs typeface="Times New Roman"/>
            </a:endParaRPr>
          </a:p>
          <a:p>
            <a:pPr>
              <a:buFont typeface="Wingdings" charset="2"/>
              <a:buChar char=""/>
              <a:defRPr/>
            </a:pPr>
            <a:endParaRPr lang="en-US" sz="2000" dirty="0">
              <a:solidFill>
                <a:srgbClr val="000000"/>
              </a:solidFill>
              <a:latin typeface="Times New Roman"/>
              <a:cs typeface="Times New Roman"/>
            </a:endParaRPr>
          </a:p>
        </p:txBody>
      </p:sp>
      <p:pic>
        <p:nvPicPr>
          <p:cNvPr id="6" name="Picture 5" descr="UILTraditional_No bkgrd.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3132453"/>
            <a:ext cx="1524000" cy="12109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6436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76200"/>
            <a:ext cx="8080375" cy="1371600"/>
          </a:xfrm>
        </p:spPr>
        <p:txBody>
          <a:bodyPr>
            <a:normAutofit/>
          </a:bodyPr>
          <a:lstStyle/>
          <a:p>
            <a:pPr algn="ctr"/>
            <a:r>
              <a:rPr lang="en-US" sz="3600" b="1" dirty="0" smtClean="0">
                <a:latin typeface="Times New Roman"/>
                <a:cs typeface="Times New Roman"/>
              </a:rPr>
              <a:t>APPEALS PROCESS</a:t>
            </a:r>
            <a:endParaRPr lang="en-US" sz="3600" dirty="0">
              <a:solidFill>
                <a:srgbClr val="FFFFFF"/>
              </a:solidFill>
              <a:latin typeface="Times New Roman"/>
              <a:ea typeface="ＭＳ Ｐゴシック" charset="0"/>
              <a:cs typeface="Times New Roman"/>
            </a:endParaRPr>
          </a:p>
        </p:txBody>
      </p:sp>
      <p:sp>
        <p:nvSpPr>
          <p:cNvPr id="2" name="Rectangle 1"/>
          <p:cNvSpPr/>
          <p:nvPr/>
        </p:nvSpPr>
        <p:spPr>
          <a:xfrm>
            <a:off x="0" y="1524000"/>
            <a:ext cx="9144000" cy="5334000"/>
          </a:xfrm>
          <a:prstGeom prst="rect">
            <a:avLst/>
          </a:prstGeom>
          <a:solidFill>
            <a:schemeClr val="tx1"/>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2275" name="Rectangle 3"/>
          <p:cNvSpPr>
            <a:spLocks noGrp="1" noChangeArrowheads="1"/>
          </p:cNvSpPr>
          <p:nvPr>
            <p:ph idx="1"/>
          </p:nvPr>
        </p:nvSpPr>
        <p:spPr>
          <a:xfrm>
            <a:off x="228600" y="1676400"/>
            <a:ext cx="6629400" cy="5029200"/>
          </a:xfrm>
        </p:spPr>
        <p:txBody>
          <a:bodyPr>
            <a:noAutofit/>
          </a:bodyPr>
          <a:lstStyle/>
          <a:p>
            <a:pPr marL="342900" indent="-342900">
              <a:buFont typeface="Wingdings" charset="2"/>
              <a:buChar char=""/>
              <a:defRPr/>
            </a:pPr>
            <a:r>
              <a:rPr lang="en-US" sz="1800" dirty="0" smtClean="0">
                <a:solidFill>
                  <a:srgbClr val="000000"/>
                </a:solidFill>
                <a:latin typeface="Times New Roman"/>
                <a:cs typeface="Times New Roman"/>
              </a:rPr>
              <a:t>A </a:t>
            </a:r>
            <a:r>
              <a:rPr lang="en-US" sz="1800" dirty="0">
                <a:solidFill>
                  <a:srgbClr val="000000"/>
                </a:solidFill>
                <a:latin typeface="Times New Roman"/>
                <a:cs typeface="Times New Roman"/>
              </a:rPr>
              <a:t>school may appeal the results of the body fat assessment one time per wrestler</a:t>
            </a:r>
            <a:r>
              <a:rPr lang="en-US" sz="1800" dirty="0" smtClean="0">
                <a:solidFill>
                  <a:srgbClr val="000000"/>
                </a:solidFill>
                <a:latin typeface="Times New Roman"/>
                <a:cs typeface="Times New Roman"/>
              </a:rPr>
              <a:t>.</a:t>
            </a:r>
          </a:p>
          <a:p>
            <a:pPr marL="0" indent="0">
              <a:buNone/>
              <a:defRPr/>
            </a:pPr>
            <a:endParaRPr lang="en-US" sz="1800" dirty="0">
              <a:solidFill>
                <a:srgbClr val="000000"/>
              </a:solidFill>
              <a:latin typeface="Times New Roman"/>
              <a:cs typeface="Times New Roman"/>
            </a:endParaRPr>
          </a:p>
          <a:p>
            <a:pPr marL="285750" indent="-285750" eaLnBrk="0" hangingPunct="0">
              <a:lnSpc>
                <a:spcPct val="90000"/>
              </a:lnSpc>
              <a:buFont typeface="Wingdings" charset="2"/>
              <a:buChar char=""/>
              <a:defRPr/>
            </a:pPr>
            <a:r>
              <a:rPr lang="en-US" sz="1800" b="1" dirty="0" smtClean="0">
                <a:solidFill>
                  <a:srgbClr val="000000"/>
                </a:solidFill>
                <a:latin typeface="Times New Roman"/>
                <a:cs typeface="Times New Roman"/>
              </a:rPr>
              <a:t>The </a:t>
            </a:r>
            <a:r>
              <a:rPr lang="en-US" sz="1800" b="1" dirty="0">
                <a:solidFill>
                  <a:srgbClr val="000000"/>
                </a:solidFill>
                <a:latin typeface="Times New Roman"/>
                <a:cs typeface="Times New Roman"/>
              </a:rPr>
              <a:t>appeal must be submitted (in writing) to the UIL Office within seven (7) calendar days of the </a:t>
            </a:r>
            <a:r>
              <a:rPr lang="en-US" sz="1800" b="1" u="sng" dirty="0">
                <a:solidFill>
                  <a:srgbClr val="000000"/>
                </a:solidFill>
                <a:latin typeface="Times New Roman"/>
                <a:cs typeface="Times New Roman"/>
              </a:rPr>
              <a:t>initial</a:t>
            </a:r>
            <a:r>
              <a:rPr lang="en-US" sz="1800" b="1" dirty="0">
                <a:solidFill>
                  <a:srgbClr val="000000"/>
                </a:solidFill>
                <a:latin typeface="Times New Roman"/>
                <a:cs typeface="Times New Roman"/>
              </a:rPr>
              <a:t> assessment date.</a:t>
            </a:r>
            <a:r>
              <a:rPr lang="en-US" sz="1800" dirty="0">
                <a:solidFill>
                  <a:srgbClr val="000000"/>
                </a:solidFill>
                <a:latin typeface="Times New Roman"/>
                <a:cs typeface="Times New Roman"/>
              </a:rPr>
              <a:t> Schools may not wrestle the wrestler that is appealing below the minimum weight class based on the initial assessment until the results of the appeal are determined</a:t>
            </a:r>
            <a:r>
              <a:rPr lang="en-US" sz="1800" dirty="0" smtClean="0">
                <a:solidFill>
                  <a:srgbClr val="000000"/>
                </a:solidFill>
                <a:latin typeface="Times New Roman"/>
                <a:cs typeface="Times New Roman"/>
              </a:rPr>
              <a:t>.</a:t>
            </a:r>
          </a:p>
          <a:p>
            <a:pPr marL="0" indent="0" eaLnBrk="0" hangingPunct="0">
              <a:lnSpc>
                <a:spcPct val="90000"/>
              </a:lnSpc>
              <a:buNone/>
              <a:defRPr/>
            </a:pPr>
            <a:endParaRPr lang="en-US" sz="1800" dirty="0">
              <a:solidFill>
                <a:srgbClr val="000000"/>
              </a:solidFill>
              <a:latin typeface="Times New Roman"/>
              <a:cs typeface="Times New Roman"/>
            </a:endParaRPr>
          </a:p>
          <a:p>
            <a:pPr marL="285750" indent="-285750">
              <a:buFont typeface="Wingdings" charset="2"/>
              <a:buChar char=""/>
              <a:defRPr/>
            </a:pPr>
            <a:r>
              <a:rPr lang="en-US" sz="1800" b="1" i="1" u="sng" dirty="0" smtClean="0">
                <a:solidFill>
                  <a:srgbClr val="000000"/>
                </a:solidFill>
                <a:latin typeface="Times New Roman"/>
                <a:cs typeface="Times New Roman"/>
              </a:rPr>
              <a:t>Any </a:t>
            </a:r>
            <a:r>
              <a:rPr lang="en-US" sz="1800" b="1" i="1" u="sng" dirty="0">
                <a:solidFill>
                  <a:srgbClr val="000000"/>
                </a:solidFill>
                <a:latin typeface="Times New Roman"/>
                <a:cs typeface="Times New Roman"/>
              </a:rPr>
              <a:t>appeal assessment must be conducted within 21 days of the initial assessment being conducted</a:t>
            </a:r>
            <a:r>
              <a:rPr lang="en-US" sz="1800" b="1" i="1" u="sng" dirty="0" smtClean="0">
                <a:solidFill>
                  <a:srgbClr val="000000"/>
                </a:solidFill>
                <a:latin typeface="Times New Roman"/>
                <a:cs typeface="Times New Roman"/>
              </a:rPr>
              <a:t>.</a:t>
            </a:r>
          </a:p>
          <a:p>
            <a:pPr marL="0" indent="0">
              <a:buNone/>
              <a:defRPr/>
            </a:pPr>
            <a:endParaRPr lang="en-US" sz="1800" b="1" i="1" u="sng" dirty="0" smtClean="0">
              <a:solidFill>
                <a:srgbClr val="000000"/>
              </a:solidFill>
              <a:latin typeface="Times New Roman"/>
              <a:cs typeface="Times New Roman"/>
            </a:endParaRPr>
          </a:p>
          <a:p>
            <a:pPr marL="285750" indent="-285750">
              <a:buFont typeface="Wingdings" charset="2"/>
              <a:buChar char=""/>
              <a:defRPr/>
            </a:pPr>
            <a:r>
              <a:rPr lang="en-US" sz="1800" b="1" dirty="0" smtClean="0">
                <a:solidFill>
                  <a:srgbClr val="000000"/>
                </a:solidFill>
                <a:latin typeface="Times New Roman"/>
                <a:cs typeface="Times New Roman"/>
              </a:rPr>
              <a:t>The </a:t>
            </a:r>
            <a:r>
              <a:rPr lang="en-US" sz="1800" b="1" dirty="0">
                <a:solidFill>
                  <a:srgbClr val="000000"/>
                </a:solidFill>
                <a:latin typeface="Times New Roman"/>
                <a:cs typeface="Times New Roman"/>
              </a:rPr>
              <a:t>coach or wrestler must present the UIL acknowledgement of appeal to the certified assessor performing the appeal before any appeal assessment can be </a:t>
            </a:r>
            <a:r>
              <a:rPr lang="en-US" sz="1800" b="1" dirty="0" smtClean="0">
                <a:solidFill>
                  <a:srgbClr val="000000"/>
                </a:solidFill>
                <a:latin typeface="Times New Roman"/>
                <a:cs typeface="Times New Roman"/>
              </a:rPr>
              <a:t>conducted</a:t>
            </a:r>
            <a:r>
              <a:rPr lang="en-US" sz="1800" b="1" dirty="0">
                <a:solidFill>
                  <a:srgbClr val="000000"/>
                </a:solidFill>
                <a:latin typeface="Times New Roman"/>
                <a:cs typeface="Times New Roman"/>
              </a:rPr>
              <a:t>.</a:t>
            </a:r>
          </a:p>
          <a:p>
            <a:pPr>
              <a:buFont typeface="Wingdings" charset="2"/>
              <a:buChar char=""/>
              <a:defRPr/>
            </a:pPr>
            <a:endParaRPr lang="en-US" sz="2000" dirty="0">
              <a:solidFill>
                <a:srgbClr val="000000"/>
              </a:solidFill>
              <a:latin typeface="Times New Roman"/>
              <a:cs typeface="Times New Roman"/>
            </a:endParaRPr>
          </a:p>
        </p:txBody>
      </p:sp>
      <p:pic>
        <p:nvPicPr>
          <p:cNvPr id="6" name="Picture 5" descr="UILTraditional_No bkgrd.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3132453"/>
            <a:ext cx="1524000" cy="12109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1756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1" y="0"/>
            <a:ext cx="7086600" cy="1143000"/>
          </a:xfrm>
        </p:spPr>
        <p:txBody>
          <a:bodyPr>
            <a:normAutofit fontScale="90000"/>
          </a:bodyPr>
          <a:lstStyle/>
          <a:p>
            <a:pPr algn="ctr"/>
            <a:r>
              <a:rPr lang="en-US" sz="4000" b="1" dirty="0">
                <a:latin typeface="Times New Roman"/>
                <a:cs typeface="Times New Roman"/>
              </a:rPr>
              <a:t>Step by Step Review of Testing Process</a:t>
            </a:r>
            <a:endParaRPr lang="en-US" sz="3800" b="1" dirty="0">
              <a:latin typeface="Times New Roman"/>
              <a:ea typeface="ＭＳ Ｐゴシック" charset="0"/>
              <a:cs typeface="Times New Roman"/>
            </a:endParaRPr>
          </a:p>
        </p:txBody>
      </p:sp>
      <p:sp>
        <p:nvSpPr>
          <p:cNvPr id="2" name="Rectangle 1"/>
          <p:cNvSpPr/>
          <p:nvPr/>
        </p:nvSpPr>
        <p:spPr>
          <a:xfrm>
            <a:off x="228600" y="1219200"/>
            <a:ext cx="8229600" cy="4800600"/>
          </a:xfrm>
          <a:prstGeom prst="rect">
            <a:avLst/>
          </a:prstGeom>
          <a:solidFill>
            <a:schemeClr val="tx1"/>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2275" name="Rectangle 3"/>
          <p:cNvSpPr>
            <a:spLocks noGrp="1" noChangeArrowheads="1"/>
          </p:cNvSpPr>
          <p:nvPr>
            <p:ph idx="1"/>
          </p:nvPr>
        </p:nvSpPr>
        <p:spPr>
          <a:xfrm>
            <a:off x="228600" y="1371600"/>
            <a:ext cx="8153400" cy="4572000"/>
          </a:xfrm>
        </p:spPr>
        <p:txBody>
          <a:bodyPr>
            <a:noAutofit/>
          </a:bodyPr>
          <a:lstStyle/>
          <a:p>
            <a:pPr>
              <a:lnSpc>
                <a:spcPct val="80000"/>
              </a:lnSpc>
              <a:buFont typeface="Wingdings" charset="2"/>
              <a:buChar char=""/>
              <a:defRPr/>
            </a:pPr>
            <a:r>
              <a:rPr lang="en-US" sz="1400" b="1" dirty="0">
                <a:solidFill>
                  <a:schemeClr val="bg1"/>
                </a:solidFill>
                <a:latin typeface="Times New Roman"/>
                <a:cs typeface="Times New Roman"/>
              </a:rPr>
              <a:t>Athlete Check In</a:t>
            </a:r>
          </a:p>
          <a:p>
            <a:pPr lvl="1">
              <a:lnSpc>
                <a:spcPct val="80000"/>
              </a:lnSpc>
              <a:defRPr/>
            </a:pPr>
            <a:r>
              <a:rPr lang="en-US" sz="1400" dirty="0">
                <a:solidFill>
                  <a:schemeClr val="bg1"/>
                </a:solidFill>
                <a:latin typeface="Times New Roman"/>
                <a:cs typeface="Times New Roman"/>
              </a:rPr>
              <a:t>For the weight certification process, all athletes (male and female) shall wear a wrestling singlet. Student athletes appearing for certification and not wearing a wrestling singlet will be refused assessment.</a:t>
            </a:r>
          </a:p>
          <a:p>
            <a:pPr lvl="1">
              <a:lnSpc>
                <a:spcPct val="0"/>
              </a:lnSpc>
              <a:defRPr/>
            </a:pPr>
            <a:endParaRPr lang="en-US" sz="1400" b="1" dirty="0">
              <a:solidFill>
                <a:schemeClr val="bg1"/>
              </a:solidFill>
              <a:latin typeface="Times New Roman"/>
              <a:cs typeface="Times New Roman"/>
            </a:endParaRPr>
          </a:p>
          <a:p>
            <a:pPr>
              <a:lnSpc>
                <a:spcPct val="80000"/>
              </a:lnSpc>
              <a:buFont typeface="Wingdings" charset="2"/>
              <a:buChar char=""/>
              <a:defRPr/>
            </a:pPr>
            <a:r>
              <a:rPr lang="en-US" sz="1400" b="1" dirty="0">
                <a:solidFill>
                  <a:schemeClr val="bg1"/>
                </a:solidFill>
                <a:latin typeface="Times New Roman"/>
                <a:cs typeface="Times New Roman"/>
              </a:rPr>
              <a:t>Hydration Status</a:t>
            </a:r>
          </a:p>
          <a:p>
            <a:pPr lvl="1">
              <a:lnSpc>
                <a:spcPct val="80000"/>
              </a:lnSpc>
              <a:defRPr/>
            </a:pPr>
            <a:r>
              <a:rPr lang="en-US" sz="1400" dirty="0">
                <a:solidFill>
                  <a:schemeClr val="bg1"/>
                </a:solidFill>
                <a:latin typeface="Times New Roman"/>
                <a:cs typeface="Times New Roman"/>
              </a:rPr>
              <a:t>Give athlete a specimen cup. Tell them to go to the </a:t>
            </a:r>
            <a:r>
              <a:rPr lang="en-US" sz="1400" dirty="0" smtClean="0">
                <a:solidFill>
                  <a:schemeClr val="bg1"/>
                </a:solidFill>
                <a:latin typeface="Times New Roman"/>
                <a:cs typeface="Times New Roman"/>
              </a:rPr>
              <a:t>bathroom, and they </a:t>
            </a:r>
            <a:r>
              <a:rPr lang="en-US" sz="1400" dirty="0">
                <a:solidFill>
                  <a:schemeClr val="bg1"/>
                </a:solidFill>
                <a:latin typeface="Times New Roman"/>
                <a:cs typeface="Times New Roman"/>
              </a:rPr>
              <a:t>may go into a stall but should keep the door open. Supervisor will be in the bathroom but will not visually inspect urine collection. For security purposes, monitors may want to mark the specimen cup with a ring made by a dry erase marker around the lip of the cup.</a:t>
            </a:r>
          </a:p>
          <a:p>
            <a:pPr lvl="1">
              <a:lnSpc>
                <a:spcPct val="80000"/>
              </a:lnSpc>
              <a:defRPr/>
            </a:pPr>
            <a:r>
              <a:rPr lang="en-US" sz="1400" dirty="0">
                <a:solidFill>
                  <a:schemeClr val="bg1"/>
                </a:solidFill>
                <a:latin typeface="Times New Roman"/>
                <a:cs typeface="Times New Roman"/>
              </a:rPr>
              <a:t>Supervisor checks pass or fail on both forms. Proceed to weigh if pass.</a:t>
            </a:r>
          </a:p>
          <a:p>
            <a:pPr>
              <a:buFont typeface="Wingdings" charset="2"/>
              <a:buChar char=""/>
              <a:defRPr/>
            </a:pPr>
            <a:r>
              <a:rPr lang="en-US" sz="1400" b="1" dirty="0">
                <a:solidFill>
                  <a:schemeClr val="bg1"/>
                </a:solidFill>
                <a:latin typeface="Times New Roman"/>
                <a:cs typeface="Times New Roman"/>
              </a:rPr>
              <a:t>Alpha Weight</a:t>
            </a:r>
          </a:p>
          <a:p>
            <a:pPr lvl="1">
              <a:lnSpc>
                <a:spcPct val="80000"/>
              </a:lnSpc>
              <a:defRPr/>
            </a:pPr>
            <a:r>
              <a:rPr lang="en-US" sz="1400" dirty="0">
                <a:solidFill>
                  <a:schemeClr val="bg1"/>
                </a:solidFill>
                <a:latin typeface="Times New Roman"/>
                <a:cs typeface="Times New Roman"/>
              </a:rPr>
              <a:t>Weigh the athlete, record the weight and have them proceed to skinfold station.</a:t>
            </a:r>
          </a:p>
          <a:p>
            <a:pPr>
              <a:buFont typeface="Wingdings" charset="2"/>
              <a:buChar char=""/>
              <a:defRPr/>
            </a:pPr>
            <a:r>
              <a:rPr lang="en-US" sz="1400" b="1" dirty="0">
                <a:solidFill>
                  <a:schemeClr val="bg1"/>
                </a:solidFill>
                <a:latin typeface="Times New Roman"/>
                <a:cs typeface="Times New Roman"/>
              </a:rPr>
              <a:t>Skinfolds</a:t>
            </a:r>
          </a:p>
          <a:p>
            <a:pPr lvl="1">
              <a:lnSpc>
                <a:spcPct val="80000"/>
              </a:lnSpc>
              <a:defRPr/>
            </a:pPr>
            <a:r>
              <a:rPr lang="en-US" sz="1400" dirty="0">
                <a:solidFill>
                  <a:schemeClr val="bg1"/>
                </a:solidFill>
                <a:latin typeface="Times New Roman"/>
                <a:cs typeface="Times New Roman"/>
              </a:rPr>
              <a:t>Take required skinfolds on each athlete. Record on both forms. Sign both forms. Give the athlete the bottom form and have them give it to their coach.</a:t>
            </a:r>
          </a:p>
          <a:p>
            <a:pPr>
              <a:buFont typeface="Wingdings" charset="2"/>
              <a:buChar char=""/>
              <a:defRPr/>
            </a:pPr>
            <a:r>
              <a:rPr lang="en-US" sz="1400" b="1" dirty="0">
                <a:solidFill>
                  <a:schemeClr val="bg1"/>
                </a:solidFill>
                <a:latin typeface="Times New Roman"/>
                <a:cs typeface="Times New Roman"/>
              </a:rPr>
              <a:t>Data Entry</a:t>
            </a:r>
          </a:p>
          <a:p>
            <a:pPr lvl="1">
              <a:lnSpc>
                <a:spcPct val="80000"/>
              </a:lnSpc>
              <a:defRPr/>
            </a:pPr>
            <a:r>
              <a:rPr lang="en-US" sz="1400" b="1" dirty="0">
                <a:solidFill>
                  <a:schemeClr val="bg1"/>
                </a:solidFill>
                <a:latin typeface="Times New Roman"/>
                <a:cs typeface="Times New Roman"/>
              </a:rPr>
              <a:t>Enter data as soon as possible (within 1-2 days) so that coaches and athletes have to chance to appeal if </a:t>
            </a:r>
            <a:r>
              <a:rPr lang="en-US" sz="1400" b="1">
                <a:solidFill>
                  <a:schemeClr val="bg1"/>
                </a:solidFill>
                <a:latin typeface="Times New Roman"/>
                <a:cs typeface="Times New Roman"/>
              </a:rPr>
              <a:t>need </a:t>
            </a:r>
            <a:r>
              <a:rPr lang="en-US" sz="1400" b="1" smtClean="0">
                <a:solidFill>
                  <a:schemeClr val="bg1"/>
                </a:solidFill>
                <a:latin typeface="Times New Roman"/>
                <a:cs typeface="Times New Roman"/>
              </a:rPr>
              <a:t>be.</a:t>
            </a:r>
            <a:endParaRPr lang="en-US" sz="1400" b="1" dirty="0">
              <a:solidFill>
                <a:schemeClr val="bg1"/>
              </a:solidFill>
              <a:latin typeface="Times New Roman"/>
              <a:cs typeface="Times New Roman"/>
            </a:endParaRPr>
          </a:p>
          <a:p>
            <a:pPr lvl="1">
              <a:lnSpc>
                <a:spcPct val="80000"/>
              </a:lnSpc>
              <a:defRPr/>
            </a:pPr>
            <a:r>
              <a:rPr lang="en-US" sz="1400" dirty="0">
                <a:solidFill>
                  <a:schemeClr val="bg1"/>
                </a:solidFill>
                <a:latin typeface="Times New Roman"/>
                <a:cs typeface="Times New Roman"/>
              </a:rPr>
              <a:t>Keep forms for at least 1 month</a:t>
            </a:r>
          </a:p>
          <a:p>
            <a:pPr marL="36576" indent="0" fontAlgn="ctr">
              <a:buNone/>
            </a:pPr>
            <a:endParaRPr lang="en-US" sz="1800" dirty="0">
              <a:solidFill>
                <a:srgbClr val="000000"/>
              </a:solidFill>
              <a:latin typeface="Times New Roman"/>
              <a:ea typeface="Times New Roman" charset="0"/>
              <a:cs typeface="Times New Roman"/>
            </a:endParaRPr>
          </a:p>
          <a:p>
            <a:pPr marL="36576" indent="0" fontAlgn="ctr">
              <a:buNone/>
            </a:pPr>
            <a:endParaRPr lang="en-US" sz="2400" dirty="0">
              <a:solidFill>
                <a:schemeClr val="bg1"/>
              </a:solidFill>
            </a:endParaRPr>
          </a:p>
        </p:txBody>
      </p:sp>
      <p:pic>
        <p:nvPicPr>
          <p:cNvPr id="6" name="Picture 5" descr="UILTraditional_No bkgrd.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169227"/>
            <a:ext cx="1219200" cy="8213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8160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9" name="Picture 8" descr="UILTraditional_No bkgrd.psd"/>
          <p:cNvPicPr>
            <a:picLocks noChangeAspect="1"/>
          </p:cNvPicPr>
          <p:nvPr/>
        </p:nvPicPr>
        <p:blipFill>
          <a:blip r:embed="rId3">
            <a:alphaModFix amt="50000"/>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tretch>
            <a:fillRect/>
          </a:stretch>
        </p:blipFill>
        <p:spPr>
          <a:xfrm>
            <a:off x="2171700" y="1981200"/>
            <a:ext cx="4800600" cy="3200400"/>
          </a:xfrm>
          <a:prstGeom prst="rect">
            <a:avLst/>
          </a:prstGeom>
          <a:noFill/>
          <a:ln>
            <a:noFill/>
          </a:ln>
          <a:effectLst>
            <a:outerShdw blurRad="292100" dist="139700" dir="2700000" algn="tl" rotWithShape="0">
              <a:srgbClr val="333333">
                <a:alpha val="65000"/>
              </a:srgbClr>
            </a:outerShdw>
          </a:effectLst>
        </p:spPr>
      </p:pic>
      <p:sp>
        <p:nvSpPr>
          <p:cNvPr id="3" name="TextBox 2"/>
          <p:cNvSpPr txBox="1"/>
          <p:nvPr/>
        </p:nvSpPr>
        <p:spPr>
          <a:xfrm>
            <a:off x="1066800" y="152400"/>
            <a:ext cx="6858000" cy="919401"/>
          </a:xfrm>
          <a:prstGeom prst="roundRect">
            <a:avLst/>
          </a:prstGeom>
          <a:solidFill>
            <a:schemeClr val="tx1"/>
          </a:solidFill>
          <a:effectLst>
            <a:reflection blurRad="6350" stA="50000" endA="295" endPos="92000" dist="101600" dir="5400000" sy="-100000" algn="bl" rotWithShape="0"/>
          </a:effectLst>
        </p:spPr>
        <p:txBody>
          <a:bodyPr wrap="square" rtlCol="0">
            <a:spAutoFit/>
          </a:bodyPr>
          <a:lstStyle/>
          <a:p>
            <a:pPr algn="ctr"/>
            <a:r>
              <a:rPr lang="en-US" sz="4800" b="1" u="sng" dirty="0" smtClean="0">
                <a:solidFill>
                  <a:srgbClr val="000000"/>
                </a:solidFill>
              </a:rPr>
              <a:t>AGENDA</a:t>
            </a:r>
            <a:endParaRPr lang="en-US" sz="4800" b="1" u="sng" dirty="0">
              <a:solidFill>
                <a:srgbClr val="000000"/>
              </a:solidFill>
            </a:endParaRPr>
          </a:p>
        </p:txBody>
      </p:sp>
      <p:sp>
        <p:nvSpPr>
          <p:cNvPr id="4" name="TextBox 3"/>
          <p:cNvSpPr txBox="1"/>
          <p:nvPr/>
        </p:nvSpPr>
        <p:spPr>
          <a:xfrm>
            <a:off x="685800" y="1665491"/>
            <a:ext cx="3810000" cy="4247317"/>
          </a:xfrm>
          <a:prstGeom prst="rect">
            <a:avLst/>
          </a:prstGeom>
          <a:noFill/>
        </p:spPr>
        <p:txBody>
          <a:bodyPr wrap="square" rtlCol="0">
            <a:spAutoFit/>
          </a:bodyPr>
          <a:lstStyle/>
          <a:p>
            <a:pPr marL="342900" indent="-342900">
              <a:spcAft>
                <a:spcPts val="1800"/>
              </a:spcAft>
              <a:buFont typeface="Wingdings" charset="2"/>
              <a:buChar char=""/>
            </a:pPr>
            <a:r>
              <a:rPr lang="en-US" sz="2000" b="1" dirty="0" smtClean="0">
                <a:solidFill>
                  <a:prstClr val="white"/>
                </a:solidFill>
              </a:rPr>
              <a:t>Assessor Certification &amp; Recertification</a:t>
            </a:r>
            <a:endParaRPr lang="en-US" sz="2000" b="1" dirty="0">
              <a:solidFill>
                <a:prstClr val="white"/>
              </a:solidFill>
            </a:endParaRPr>
          </a:p>
          <a:p>
            <a:pPr marL="342900" indent="-342900">
              <a:spcAft>
                <a:spcPts val="1800"/>
              </a:spcAft>
              <a:buFont typeface="Wingdings" charset="2"/>
              <a:buChar char=""/>
            </a:pPr>
            <a:r>
              <a:rPr lang="en-US" sz="2000" b="1" dirty="0" smtClean="0">
                <a:solidFill>
                  <a:prstClr val="white"/>
                </a:solidFill>
              </a:rPr>
              <a:t>Professional Responsibilities</a:t>
            </a:r>
          </a:p>
          <a:p>
            <a:pPr marL="342900" indent="-342900">
              <a:spcAft>
                <a:spcPts val="1800"/>
              </a:spcAft>
              <a:buFont typeface="Wingdings" charset="2"/>
              <a:buChar char=""/>
            </a:pPr>
            <a:r>
              <a:rPr lang="en-US" sz="2000" b="1" dirty="0">
                <a:solidFill>
                  <a:prstClr val="white"/>
                </a:solidFill>
              </a:rPr>
              <a:t>Program </a:t>
            </a:r>
            <a:r>
              <a:rPr lang="en-US" sz="2000" b="1" dirty="0" smtClean="0">
                <a:solidFill>
                  <a:prstClr val="white"/>
                </a:solidFill>
              </a:rPr>
              <a:t>Regulations</a:t>
            </a:r>
            <a:endParaRPr lang="en-US" sz="2000" b="1" dirty="0">
              <a:solidFill>
                <a:prstClr val="white"/>
              </a:solidFill>
            </a:endParaRPr>
          </a:p>
          <a:p>
            <a:pPr marL="342900" indent="-342900">
              <a:spcAft>
                <a:spcPts val="1800"/>
              </a:spcAft>
              <a:buFont typeface="Wingdings" charset="2"/>
              <a:buChar char=""/>
            </a:pPr>
            <a:r>
              <a:rPr lang="en-US" sz="2000" b="1" dirty="0" smtClean="0">
                <a:solidFill>
                  <a:prstClr val="white"/>
                </a:solidFill>
              </a:rPr>
              <a:t>Program Components</a:t>
            </a:r>
            <a:endParaRPr lang="en-US" sz="2000" b="1" dirty="0">
              <a:solidFill>
                <a:prstClr val="white"/>
              </a:solidFill>
            </a:endParaRPr>
          </a:p>
          <a:p>
            <a:pPr marL="342900" indent="-342900">
              <a:spcAft>
                <a:spcPts val="1800"/>
              </a:spcAft>
              <a:buFont typeface="Wingdings" charset="2"/>
              <a:buChar char=""/>
            </a:pPr>
            <a:r>
              <a:rPr lang="en-US" sz="2000" b="1" dirty="0" smtClean="0">
                <a:solidFill>
                  <a:prstClr val="white"/>
                </a:solidFill>
              </a:rPr>
              <a:t>Time Periods for Measurement</a:t>
            </a:r>
            <a:endParaRPr lang="en-US" sz="2000" b="1" dirty="0">
              <a:solidFill>
                <a:prstClr val="white"/>
              </a:solidFill>
            </a:endParaRPr>
          </a:p>
          <a:p>
            <a:pPr marL="342900" indent="-342900">
              <a:spcAft>
                <a:spcPts val="1800"/>
              </a:spcAft>
              <a:buFont typeface="Wingdings" charset="2"/>
              <a:buChar char=""/>
            </a:pPr>
            <a:r>
              <a:rPr lang="en-US" sz="2000" b="1" dirty="0" smtClean="0">
                <a:solidFill>
                  <a:prstClr val="white"/>
                </a:solidFill>
              </a:rPr>
              <a:t>Guidelines for Certification</a:t>
            </a:r>
          </a:p>
          <a:p>
            <a:pPr marL="342900" indent="-342900">
              <a:spcAft>
                <a:spcPts val="1800"/>
              </a:spcAft>
              <a:buFont typeface="Wingdings" charset="2"/>
              <a:buChar char=""/>
            </a:pPr>
            <a:r>
              <a:rPr lang="en-US" sz="2000" b="1" dirty="0" smtClean="0">
                <a:solidFill>
                  <a:prstClr val="white"/>
                </a:solidFill>
              </a:rPr>
              <a:t>Specific Gravity Assessment</a:t>
            </a:r>
          </a:p>
        </p:txBody>
      </p:sp>
      <p:sp>
        <p:nvSpPr>
          <p:cNvPr id="5" name="TextBox 4"/>
          <p:cNvSpPr txBox="1"/>
          <p:nvPr/>
        </p:nvSpPr>
        <p:spPr>
          <a:xfrm>
            <a:off x="5029200" y="1691313"/>
            <a:ext cx="3429000" cy="3477875"/>
          </a:xfrm>
          <a:prstGeom prst="rect">
            <a:avLst/>
          </a:prstGeom>
          <a:noFill/>
        </p:spPr>
        <p:txBody>
          <a:bodyPr wrap="square" rtlCol="0">
            <a:spAutoFit/>
          </a:bodyPr>
          <a:lstStyle/>
          <a:p>
            <a:pPr marL="342900" indent="-342900">
              <a:spcAft>
                <a:spcPts val="1800"/>
              </a:spcAft>
              <a:buFont typeface="Wingdings" charset="2"/>
              <a:buChar char=""/>
            </a:pPr>
            <a:r>
              <a:rPr lang="en-US" sz="2000" b="1" dirty="0" smtClean="0">
                <a:solidFill>
                  <a:prstClr val="white"/>
                </a:solidFill>
              </a:rPr>
              <a:t>Assessment of Body Composition</a:t>
            </a:r>
          </a:p>
          <a:p>
            <a:pPr marL="342900" indent="-342900">
              <a:spcAft>
                <a:spcPts val="1800"/>
              </a:spcAft>
              <a:buFont typeface="Wingdings" charset="2"/>
              <a:buChar char=""/>
            </a:pPr>
            <a:r>
              <a:rPr lang="en-US" sz="2000" b="1" dirty="0" smtClean="0">
                <a:solidFill>
                  <a:prstClr val="white"/>
                </a:solidFill>
              </a:rPr>
              <a:t>Basic Rules for Taking Skinfolds</a:t>
            </a:r>
          </a:p>
          <a:p>
            <a:pPr marL="342900" indent="-342900">
              <a:spcAft>
                <a:spcPts val="1800"/>
              </a:spcAft>
              <a:buFont typeface="Wingdings" charset="2"/>
              <a:buChar char=""/>
            </a:pPr>
            <a:r>
              <a:rPr lang="en-US" sz="2000" b="1" dirty="0" smtClean="0">
                <a:solidFill>
                  <a:prstClr val="white"/>
                </a:solidFill>
              </a:rPr>
              <a:t>Entering Data</a:t>
            </a:r>
          </a:p>
          <a:p>
            <a:pPr marL="342900" indent="-342900">
              <a:spcAft>
                <a:spcPts val="1800"/>
              </a:spcAft>
              <a:buFont typeface="Wingdings" charset="2"/>
              <a:buChar char=""/>
            </a:pPr>
            <a:r>
              <a:rPr lang="en-US" sz="2000" b="1" dirty="0" smtClean="0">
                <a:solidFill>
                  <a:prstClr val="white"/>
                </a:solidFill>
              </a:rPr>
              <a:t>Appeals Process</a:t>
            </a:r>
            <a:endParaRPr lang="en-US" sz="2000" b="1" dirty="0">
              <a:solidFill>
                <a:prstClr val="white"/>
              </a:solidFill>
            </a:endParaRPr>
          </a:p>
          <a:p>
            <a:pPr marL="342900" indent="-342900">
              <a:spcAft>
                <a:spcPts val="1800"/>
              </a:spcAft>
              <a:buFont typeface="Wingdings" charset="2"/>
              <a:buChar char=""/>
            </a:pPr>
            <a:r>
              <a:rPr lang="en-US" sz="2000" b="1" dirty="0" smtClean="0">
                <a:solidFill>
                  <a:prstClr val="white"/>
                </a:solidFill>
              </a:rPr>
              <a:t>Step by Step Review of Testing Process</a:t>
            </a:r>
          </a:p>
        </p:txBody>
      </p:sp>
    </p:spTree>
    <p:extLst>
      <p:ext uri="{BB962C8B-B14F-4D97-AF65-F5344CB8AC3E}">
        <p14:creationId xmlns:p14="http://schemas.microsoft.com/office/powerpoint/2010/main" val="387231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743200" y="317500"/>
            <a:ext cx="5791200" cy="762000"/>
          </a:xfrm>
        </p:spPr>
        <p:txBody>
          <a:bodyPr>
            <a:noAutofit/>
          </a:bodyPr>
          <a:lstStyle/>
          <a:p>
            <a:pPr eaLnBrk="1" hangingPunct="1"/>
            <a:r>
              <a:rPr lang="en-US" sz="5400" b="1" u="sng" dirty="0" smtClean="0">
                <a:solidFill>
                  <a:srgbClr val="FFFFFF"/>
                </a:solidFill>
                <a:latin typeface="Times"/>
                <a:ea typeface="ＭＳ Ｐゴシック" charset="0"/>
                <a:cs typeface="Times"/>
              </a:rPr>
              <a:t>ABOUT THE UIL</a:t>
            </a:r>
            <a:endParaRPr lang="en-US" sz="5400" u="sng" dirty="0">
              <a:solidFill>
                <a:srgbClr val="FFFFFF"/>
              </a:solidFill>
              <a:latin typeface="Times"/>
              <a:ea typeface="ＭＳ Ｐゴシック" charset="0"/>
              <a:cs typeface="Times"/>
            </a:endParaRPr>
          </a:p>
        </p:txBody>
      </p:sp>
      <p:sp>
        <p:nvSpPr>
          <p:cNvPr id="24579" name="Rectangle 3"/>
          <p:cNvSpPr>
            <a:spLocks noGrp="1" noChangeArrowheads="1"/>
          </p:cNvSpPr>
          <p:nvPr>
            <p:ph idx="1"/>
          </p:nvPr>
        </p:nvSpPr>
        <p:spPr>
          <a:xfrm>
            <a:off x="152400" y="1295400"/>
            <a:ext cx="8763000" cy="5334000"/>
          </a:xfrm>
        </p:spPr>
        <p:txBody>
          <a:bodyPr>
            <a:normAutofit fontScale="92500" lnSpcReduction="20000"/>
          </a:bodyPr>
          <a:lstStyle/>
          <a:p>
            <a:pPr marL="0" indent="0" algn="just">
              <a:lnSpc>
                <a:spcPct val="130000"/>
              </a:lnSpc>
              <a:buClr>
                <a:srgbClr val="FFFF00"/>
              </a:buClr>
              <a:buNone/>
            </a:pPr>
            <a:endParaRPr lang="en-US" sz="2000" b="1" u="sng" dirty="0">
              <a:latin typeface="Times"/>
              <a:cs typeface="Times"/>
            </a:endParaRPr>
          </a:p>
          <a:p>
            <a:pPr marL="36576" indent="0" algn="just">
              <a:buNone/>
            </a:pPr>
            <a:r>
              <a:rPr lang="en-US" sz="3200" b="1" dirty="0">
                <a:latin typeface="Times New Roman" charset="0"/>
                <a:ea typeface="Times New Roman" charset="0"/>
                <a:cs typeface="Times New Roman" charset="0"/>
              </a:rPr>
              <a:t>The University Interscholastic League was created by The University of Texas at Austin to provide leadership and guidance to public school debate and athletic teachers. Since 1910 the UIL has grown into the largest inter-school organization of its kind in the world. </a:t>
            </a:r>
            <a:endParaRPr lang="en-US" sz="3200" b="1" dirty="0" smtClean="0">
              <a:latin typeface="Times New Roman" charset="0"/>
              <a:ea typeface="Times New Roman" charset="0"/>
              <a:cs typeface="Times New Roman" charset="0"/>
            </a:endParaRPr>
          </a:p>
          <a:p>
            <a:pPr marL="36576" indent="0" algn="ctr">
              <a:buNone/>
            </a:pPr>
            <a:endParaRPr lang="en-US" sz="3200" dirty="0" smtClean="0">
              <a:latin typeface="Times New Roman" charset="0"/>
              <a:ea typeface="Times New Roman" charset="0"/>
              <a:cs typeface="Times New Roman" charset="0"/>
            </a:endParaRPr>
          </a:p>
          <a:p>
            <a:pPr marL="36576" indent="0" algn="just">
              <a:buNone/>
            </a:pPr>
            <a:r>
              <a:rPr lang="en-US" sz="3200" b="1" dirty="0" smtClean="0">
                <a:latin typeface="Times New Roman" charset="0"/>
                <a:ea typeface="Times New Roman" charset="0"/>
                <a:cs typeface="Times New Roman" charset="0"/>
              </a:rPr>
              <a:t>The </a:t>
            </a:r>
            <a:r>
              <a:rPr lang="en-US" sz="3200" b="1" dirty="0">
                <a:latin typeface="Times New Roman" charset="0"/>
                <a:ea typeface="Times New Roman" charset="0"/>
                <a:cs typeface="Times New Roman" charset="0"/>
              </a:rPr>
              <a:t>UIL exists to provide educational extracurricular academic, athletic, and music contests. The initials UIL have come to represent quality educational competition administered by school people on an equitable basis.</a:t>
            </a:r>
          </a:p>
        </p:txBody>
      </p:sp>
      <p:pic>
        <p:nvPicPr>
          <p:cNvPr id="7" name="Picture 6"/>
          <p:cNvPicPr>
            <a:picLocks noChangeAspect="1" noChangeArrowheads="1"/>
          </p:cNvPicPr>
          <p:nvPr/>
        </p:nvPicPr>
        <p:blipFill>
          <a:blip r:embed="rId3">
            <a:alphaModFix amt="83000"/>
            <a:extLst>
              <a:ext uri="{28A0092B-C50C-407E-A947-70E740481C1C}">
                <a14:useLocalDpi xmlns:a14="http://schemas.microsoft.com/office/drawing/2010/main" val="0"/>
              </a:ext>
            </a:extLst>
          </a:blip>
          <a:srcRect/>
          <a:stretch>
            <a:fillRect/>
          </a:stretch>
        </p:blipFill>
        <p:spPr>
          <a:xfrm>
            <a:off x="533400" y="152400"/>
            <a:ext cx="15240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3588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1" y="76200"/>
            <a:ext cx="6934199" cy="1371600"/>
          </a:xfrm>
        </p:spPr>
        <p:txBody>
          <a:bodyPr>
            <a:normAutofit/>
          </a:bodyPr>
          <a:lstStyle/>
          <a:p>
            <a:pPr algn="ctr"/>
            <a:r>
              <a:rPr lang="en-US" sz="3200" b="1" dirty="0" smtClean="0">
                <a:latin typeface="Times New Roman"/>
                <a:cs typeface="Times New Roman"/>
              </a:rPr>
              <a:t>ASSESSOR CERTIFICATION &amp; RECERTIFICATION</a:t>
            </a:r>
            <a:endParaRPr lang="en-US" sz="3200" u="sng" dirty="0">
              <a:latin typeface="Times New Roman"/>
              <a:ea typeface="ＭＳ Ｐゴシック" charset="0"/>
              <a:cs typeface="Times New Roman"/>
            </a:endParaRPr>
          </a:p>
        </p:txBody>
      </p:sp>
      <p:sp>
        <p:nvSpPr>
          <p:cNvPr id="2" name="Rectangle 1"/>
          <p:cNvSpPr/>
          <p:nvPr/>
        </p:nvSpPr>
        <p:spPr>
          <a:xfrm>
            <a:off x="0" y="1524000"/>
            <a:ext cx="9144000" cy="5334000"/>
          </a:xfrm>
          <a:prstGeom prst="rect">
            <a:avLst/>
          </a:prstGeom>
          <a:solidFill>
            <a:schemeClr val="tx1"/>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2275" name="Rectangle 3"/>
          <p:cNvSpPr>
            <a:spLocks noGrp="1" noChangeArrowheads="1"/>
          </p:cNvSpPr>
          <p:nvPr>
            <p:ph idx="1"/>
          </p:nvPr>
        </p:nvSpPr>
        <p:spPr>
          <a:xfrm>
            <a:off x="228600" y="1600200"/>
            <a:ext cx="8686800" cy="4953000"/>
          </a:xfrm>
        </p:spPr>
        <p:txBody>
          <a:bodyPr>
            <a:noAutofit/>
          </a:bodyPr>
          <a:lstStyle/>
          <a:p>
            <a:pPr>
              <a:lnSpc>
                <a:spcPct val="90000"/>
              </a:lnSpc>
              <a:spcBef>
                <a:spcPts val="1200"/>
              </a:spcBef>
              <a:spcAft>
                <a:spcPts val="300"/>
              </a:spcAft>
              <a:buNone/>
              <a:defRPr/>
            </a:pPr>
            <a:r>
              <a:rPr lang="en-US" sz="2000" dirty="0">
                <a:ea typeface="ＭＳ 明朝" charset="0"/>
                <a:cs typeface="ＭＳ 明朝" charset="0"/>
              </a:rPr>
              <a:t>	</a:t>
            </a:r>
            <a:endParaRPr lang="en-US" sz="2000" dirty="0" smtClean="0">
              <a:ea typeface="ＭＳ 明朝" charset="0"/>
              <a:cs typeface="ＭＳ 明朝" charset="0"/>
            </a:endParaRPr>
          </a:p>
          <a:p>
            <a:pPr>
              <a:lnSpc>
                <a:spcPct val="90000"/>
              </a:lnSpc>
              <a:spcBef>
                <a:spcPts val="1200"/>
              </a:spcBef>
              <a:spcAft>
                <a:spcPts val="300"/>
              </a:spcAft>
              <a:buNone/>
              <a:defRPr/>
            </a:pPr>
            <a:r>
              <a:rPr lang="en-US" sz="2000" dirty="0" smtClean="0">
                <a:solidFill>
                  <a:schemeClr val="bg1"/>
                </a:solidFill>
                <a:latin typeface="Times New Roman"/>
                <a:ea typeface="ＭＳ 明朝" charset="0"/>
                <a:cs typeface="Times New Roman"/>
              </a:rPr>
              <a:t>	All weight assessors </a:t>
            </a:r>
            <a:r>
              <a:rPr lang="en-US" sz="2000" dirty="0">
                <a:solidFill>
                  <a:schemeClr val="bg1"/>
                </a:solidFill>
                <a:latin typeface="Times New Roman"/>
                <a:ea typeface="ＭＳ 明朝" charset="0"/>
                <a:cs typeface="Times New Roman"/>
              </a:rPr>
              <a:t>are required to maintain current certification as an </a:t>
            </a:r>
            <a:r>
              <a:rPr lang="en-US" sz="2000" dirty="0" smtClean="0">
                <a:solidFill>
                  <a:schemeClr val="bg1"/>
                </a:solidFill>
                <a:latin typeface="Times New Roman"/>
                <a:ea typeface="ＭＳ 明朝" charset="0"/>
                <a:cs typeface="Times New Roman"/>
              </a:rPr>
              <a:t>assessor for </a:t>
            </a:r>
            <a:r>
              <a:rPr lang="en-US" sz="2000" dirty="0">
                <a:solidFill>
                  <a:schemeClr val="bg1"/>
                </a:solidFill>
                <a:latin typeface="Times New Roman"/>
                <a:ea typeface="ＭＳ 明朝" charset="0"/>
                <a:cs typeface="Times New Roman"/>
              </a:rPr>
              <a:t>the Texas University Interscholastic League Minimum Weight Certification Program. The class fee of $20 </a:t>
            </a:r>
            <a:r>
              <a:rPr lang="en-US" sz="2000" dirty="0" smtClean="0">
                <a:solidFill>
                  <a:schemeClr val="bg1"/>
                </a:solidFill>
                <a:latin typeface="Times New Roman"/>
                <a:ea typeface="ＭＳ 明朝" charset="0"/>
                <a:cs typeface="Times New Roman"/>
              </a:rPr>
              <a:t>(new </a:t>
            </a:r>
            <a:r>
              <a:rPr lang="en-US" sz="2000" dirty="0">
                <a:solidFill>
                  <a:schemeClr val="bg1"/>
                </a:solidFill>
                <a:latin typeface="Times New Roman"/>
                <a:ea typeface="ＭＳ 明朝" charset="0"/>
                <a:cs typeface="Times New Roman"/>
              </a:rPr>
              <a:t>assessors only) must be pre-paid or paid at the site for credit to be given.</a:t>
            </a:r>
            <a:r>
              <a:rPr lang="en-US" sz="2000" dirty="0">
                <a:solidFill>
                  <a:schemeClr val="bg1"/>
                </a:solidFill>
                <a:latin typeface="Times New Roman"/>
                <a:cs typeface="Times New Roman"/>
              </a:rPr>
              <a:t> </a:t>
            </a:r>
          </a:p>
          <a:p>
            <a:pPr>
              <a:lnSpc>
                <a:spcPct val="90000"/>
              </a:lnSpc>
              <a:spcBef>
                <a:spcPts val="1200"/>
              </a:spcBef>
              <a:spcAft>
                <a:spcPts val="300"/>
              </a:spcAft>
              <a:buNone/>
              <a:defRPr/>
            </a:pPr>
            <a:r>
              <a:rPr lang="en-US" sz="2000" dirty="0">
                <a:solidFill>
                  <a:schemeClr val="bg1"/>
                </a:solidFill>
                <a:latin typeface="Times New Roman"/>
                <a:cs typeface="Times New Roman"/>
              </a:rPr>
              <a:t>	Only 1) licensed health care practitioners; 2) those who have at least a Bachelors degree in a health/fitness field; and 3) specially approved undergraduate students who participate as part of an assessment team headed up by a team leader who is either 1 or 2 above are eligible to serve as an assessor for this program.</a:t>
            </a:r>
          </a:p>
          <a:p>
            <a:pPr>
              <a:lnSpc>
                <a:spcPct val="90000"/>
              </a:lnSpc>
              <a:spcBef>
                <a:spcPts val="1200"/>
              </a:spcBef>
              <a:spcAft>
                <a:spcPts val="300"/>
              </a:spcAft>
              <a:buNone/>
              <a:defRPr/>
            </a:pPr>
            <a:r>
              <a:rPr lang="en-US" sz="2000" dirty="0">
                <a:solidFill>
                  <a:schemeClr val="bg1"/>
                </a:solidFill>
                <a:latin typeface="Times New Roman"/>
                <a:cs typeface="Times New Roman"/>
              </a:rPr>
              <a:t>	For the </a:t>
            </a:r>
            <a:r>
              <a:rPr lang="en-US" sz="2000" dirty="0" smtClean="0">
                <a:solidFill>
                  <a:schemeClr val="bg1"/>
                </a:solidFill>
                <a:latin typeface="Times New Roman"/>
                <a:cs typeface="Times New Roman"/>
              </a:rPr>
              <a:t>2017-18 </a:t>
            </a:r>
            <a:r>
              <a:rPr lang="en-US" sz="2000" dirty="0">
                <a:solidFill>
                  <a:schemeClr val="bg1"/>
                </a:solidFill>
                <a:latin typeface="Times New Roman"/>
                <a:cs typeface="Times New Roman"/>
              </a:rPr>
              <a:t>school year, current assessors can be recertified by completing the </a:t>
            </a:r>
            <a:r>
              <a:rPr lang="en-US" sz="2000" dirty="0">
                <a:solidFill>
                  <a:srgbClr val="000000"/>
                </a:solidFill>
                <a:latin typeface="Times New Roman"/>
                <a:cs typeface="Times New Roman"/>
              </a:rPr>
              <a:t>online course through UIL Rules Compliance Program at http://</a:t>
            </a:r>
            <a:r>
              <a:rPr lang="en-US" sz="2000" dirty="0" err="1">
                <a:solidFill>
                  <a:srgbClr val="000000"/>
                </a:solidFill>
                <a:latin typeface="Times New Roman"/>
                <a:cs typeface="Times New Roman"/>
              </a:rPr>
              <a:t>www.uiltexas.org</a:t>
            </a:r>
            <a:r>
              <a:rPr lang="en-US" sz="2000" dirty="0">
                <a:solidFill>
                  <a:srgbClr val="000000"/>
                </a:solidFill>
                <a:latin typeface="Times New Roman"/>
                <a:cs typeface="Times New Roman"/>
              </a:rPr>
              <a:t>/uil-register-my-athlete.  There is no charge for recertification.</a:t>
            </a:r>
          </a:p>
          <a:p>
            <a:endParaRPr lang="en-US" sz="2400" dirty="0">
              <a:solidFill>
                <a:schemeClr val="bg1"/>
              </a:solidFill>
            </a:endParaRPr>
          </a:p>
        </p:txBody>
      </p:sp>
      <p:pic>
        <p:nvPicPr>
          <p:cNvPr id="6" name="Picture 5" descr="UILTraditional_No bkgrd.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152400"/>
            <a:ext cx="1295400" cy="990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224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76200"/>
            <a:ext cx="8080375" cy="1371600"/>
          </a:xfrm>
        </p:spPr>
        <p:txBody>
          <a:bodyPr>
            <a:normAutofit/>
          </a:bodyPr>
          <a:lstStyle/>
          <a:p>
            <a:pPr algn="ctr"/>
            <a:r>
              <a:rPr lang="en-US" sz="3600" b="1" dirty="0" smtClean="0">
                <a:solidFill>
                  <a:srgbClr val="FFFFFF"/>
                </a:solidFill>
                <a:latin typeface="Times New Roman"/>
                <a:ea typeface="ＭＳ Ｐゴシック" charset="0"/>
                <a:cs typeface="Times New Roman"/>
              </a:rPr>
              <a:t>PROFESSIONAL RESPONSIBILITIES</a:t>
            </a:r>
            <a:endParaRPr lang="en-US" sz="3600" dirty="0">
              <a:solidFill>
                <a:srgbClr val="FFFFFF"/>
              </a:solidFill>
              <a:latin typeface="Times New Roman"/>
              <a:ea typeface="ＭＳ Ｐゴシック" charset="0"/>
              <a:cs typeface="Times New Roman"/>
            </a:endParaRPr>
          </a:p>
        </p:txBody>
      </p:sp>
      <p:sp>
        <p:nvSpPr>
          <p:cNvPr id="2" name="Rectangle 1"/>
          <p:cNvSpPr/>
          <p:nvPr/>
        </p:nvSpPr>
        <p:spPr>
          <a:xfrm>
            <a:off x="0" y="1524000"/>
            <a:ext cx="9144000" cy="5334000"/>
          </a:xfrm>
          <a:prstGeom prst="rect">
            <a:avLst/>
          </a:prstGeom>
          <a:solidFill>
            <a:schemeClr val="tx1"/>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2275" name="Rectangle 3"/>
          <p:cNvSpPr>
            <a:spLocks noGrp="1" noChangeArrowheads="1"/>
          </p:cNvSpPr>
          <p:nvPr>
            <p:ph idx="1"/>
          </p:nvPr>
        </p:nvSpPr>
        <p:spPr>
          <a:xfrm>
            <a:off x="228600" y="1676400"/>
            <a:ext cx="6629400" cy="5029200"/>
          </a:xfrm>
        </p:spPr>
        <p:txBody>
          <a:bodyPr>
            <a:noAutofit/>
          </a:bodyPr>
          <a:lstStyle/>
          <a:p>
            <a:pPr>
              <a:lnSpc>
                <a:spcPct val="90000"/>
              </a:lnSpc>
              <a:buFont typeface="Wingdings" charset="2"/>
              <a:buChar char=""/>
              <a:defRPr/>
            </a:pPr>
            <a:r>
              <a:rPr lang="en-US" sz="2000" dirty="0" smtClean="0">
                <a:solidFill>
                  <a:srgbClr val="000000"/>
                </a:solidFill>
                <a:latin typeface="Times New Roman"/>
                <a:ea typeface="ＭＳ 明朝" charset="0"/>
                <a:cs typeface="Times New Roman"/>
              </a:rPr>
              <a:t>Considered </a:t>
            </a:r>
            <a:r>
              <a:rPr lang="en-US" sz="2000" dirty="0">
                <a:solidFill>
                  <a:srgbClr val="000000"/>
                </a:solidFill>
                <a:latin typeface="Times New Roman"/>
                <a:ea typeface="ＭＳ 明朝" charset="0"/>
                <a:cs typeface="Times New Roman"/>
              </a:rPr>
              <a:t>a “conflict of interest” for an active wrestling coach, at any level, to become a registered skinfold assessor</a:t>
            </a:r>
          </a:p>
          <a:p>
            <a:pPr>
              <a:lnSpc>
                <a:spcPct val="90000"/>
              </a:lnSpc>
              <a:buNone/>
              <a:defRPr/>
            </a:pPr>
            <a:endParaRPr lang="en-US" sz="2000" dirty="0">
              <a:solidFill>
                <a:srgbClr val="000000"/>
              </a:solidFill>
              <a:latin typeface="Times New Roman"/>
              <a:ea typeface="ＭＳ 明朝" charset="0"/>
              <a:cs typeface="Times New Roman"/>
            </a:endParaRPr>
          </a:p>
          <a:p>
            <a:pPr>
              <a:lnSpc>
                <a:spcPct val="90000"/>
              </a:lnSpc>
              <a:buFont typeface="Wingdings" charset="2"/>
              <a:buChar char=""/>
              <a:defRPr/>
            </a:pPr>
            <a:r>
              <a:rPr lang="en-US" sz="2000" b="1" u="sng" dirty="0" smtClean="0">
                <a:solidFill>
                  <a:srgbClr val="000000"/>
                </a:solidFill>
                <a:latin typeface="Times New Roman"/>
                <a:ea typeface="ＭＳ 明朝" charset="0"/>
                <a:cs typeface="Times New Roman"/>
              </a:rPr>
              <a:t>A </a:t>
            </a:r>
            <a:r>
              <a:rPr lang="en-US" sz="2000" b="1" u="sng" dirty="0">
                <a:solidFill>
                  <a:srgbClr val="000000"/>
                </a:solidFill>
                <a:latin typeface="Times New Roman"/>
                <a:ea typeface="ＭＳ 明朝" charset="0"/>
                <a:cs typeface="Times New Roman"/>
              </a:rPr>
              <a:t>licensed athletic trainer could be a registered skin fold </a:t>
            </a:r>
            <a:r>
              <a:rPr lang="en-US" sz="2000" b="1" u="sng" dirty="0" smtClean="0">
                <a:solidFill>
                  <a:srgbClr val="000000"/>
                </a:solidFill>
                <a:latin typeface="Times New Roman"/>
                <a:ea typeface="ＭＳ 明朝" charset="0"/>
                <a:cs typeface="Times New Roman"/>
              </a:rPr>
              <a:t>assessor </a:t>
            </a:r>
            <a:r>
              <a:rPr lang="en-US" sz="2000" b="1" u="sng" dirty="0">
                <a:solidFill>
                  <a:srgbClr val="000000"/>
                </a:solidFill>
                <a:latin typeface="Times New Roman"/>
                <a:ea typeface="ＭＳ 明朝" charset="0"/>
                <a:cs typeface="Times New Roman"/>
              </a:rPr>
              <a:t>but could not assess students from their own high school. </a:t>
            </a:r>
          </a:p>
          <a:p>
            <a:pPr>
              <a:lnSpc>
                <a:spcPct val="90000"/>
              </a:lnSpc>
              <a:buNone/>
              <a:defRPr/>
            </a:pPr>
            <a:endParaRPr lang="en-US" sz="2000" dirty="0">
              <a:solidFill>
                <a:srgbClr val="000000"/>
              </a:solidFill>
              <a:latin typeface="Times New Roman"/>
              <a:ea typeface="ＭＳ 明朝" charset="0"/>
              <a:cs typeface="Times New Roman"/>
            </a:endParaRPr>
          </a:p>
          <a:p>
            <a:pPr>
              <a:lnSpc>
                <a:spcPct val="90000"/>
              </a:lnSpc>
              <a:buFont typeface="Wingdings" charset="2"/>
              <a:buChar char=""/>
              <a:defRPr/>
            </a:pPr>
            <a:r>
              <a:rPr lang="en-US" sz="2000" dirty="0" smtClean="0">
                <a:solidFill>
                  <a:srgbClr val="000000"/>
                </a:solidFill>
                <a:latin typeface="Times New Roman"/>
                <a:ea typeface="ＭＳ 明朝" charset="0"/>
                <a:cs typeface="Times New Roman"/>
              </a:rPr>
              <a:t>Automatic </a:t>
            </a:r>
            <a:r>
              <a:rPr lang="en-US" sz="2000" dirty="0">
                <a:solidFill>
                  <a:srgbClr val="000000"/>
                </a:solidFill>
                <a:latin typeface="Times New Roman"/>
                <a:ea typeface="ＭＳ 明朝" charset="0"/>
                <a:cs typeface="Times New Roman"/>
              </a:rPr>
              <a:t>concern for professional responsibility and expectation of the highest professional and ethical conduct relative to performing assessments</a:t>
            </a:r>
          </a:p>
          <a:p>
            <a:pPr>
              <a:lnSpc>
                <a:spcPct val="90000"/>
              </a:lnSpc>
              <a:buNone/>
              <a:defRPr/>
            </a:pPr>
            <a:endParaRPr lang="en-US" sz="2000" dirty="0">
              <a:solidFill>
                <a:srgbClr val="000000"/>
              </a:solidFill>
              <a:latin typeface="Times New Roman"/>
              <a:ea typeface="ＭＳ 明朝" charset="0"/>
              <a:cs typeface="Times New Roman"/>
            </a:endParaRPr>
          </a:p>
          <a:p>
            <a:pPr>
              <a:lnSpc>
                <a:spcPct val="90000"/>
              </a:lnSpc>
              <a:buFont typeface="Wingdings" charset="2"/>
              <a:buChar char=""/>
              <a:defRPr/>
            </a:pPr>
            <a:r>
              <a:rPr lang="en-US" sz="2000" dirty="0" smtClean="0">
                <a:solidFill>
                  <a:srgbClr val="000000"/>
                </a:solidFill>
                <a:latin typeface="Times New Roman"/>
                <a:ea typeface="ＭＳ 明朝" charset="0"/>
                <a:cs typeface="Times New Roman"/>
              </a:rPr>
              <a:t>Student </a:t>
            </a:r>
            <a:r>
              <a:rPr lang="en-US" sz="2000" dirty="0">
                <a:solidFill>
                  <a:srgbClr val="000000"/>
                </a:solidFill>
                <a:latin typeface="Times New Roman"/>
                <a:ea typeface="ＭＳ 明朝" charset="0"/>
                <a:cs typeface="Times New Roman"/>
              </a:rPr>
              <a:t>athletes should be treated with the highest regard for their “right to privacy” = CONFIDENTIALITY</a:t>
            </a:r>
          </a:p>
        </p:txBody>
      </p:sp>
      <p:pic>
        <p:nvPicPr>
          <p:cNvPr id="6" name="Picture 5" descr="UILTraditional_No bkgrd.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3132453"/>
            <a:ext cx="1524000" cy="12109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7549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76200"/>
            <a:ext cx="8080375" cy="1371600"/>
          </a:xfrm>
        </p:spPr>
        <p:txBody>
          <a:bodyPr>
            <a:normAutofit/>
          </a:bodyPr>
          <a:lstStyle/>
          <a:p>
            <a:pPr algn="ctr"/>
            <a:r>
              <a:rPr lang="en-US" sz="3800" b="1" dirty="0" smtClean="0">
                <a:solidFill>
                  <a:srgbClr val="FFFFFF"/>
                </a:solidFill>
                <a:latin typeface="Times New Roman"/>
                <a:ea typeface="ＭＳ Ｐゴシック" charset="0"/>
                <a:cs typeface="Times New Roman"/>
              </a:rPr>
              <a:t>PROGRAM REGULATIONS</a:t>
            </a:r>
            <a:endParaRPr lang="en-US" sz="3800" dirty="0">
              <a:solidFill>
                <a:srgbClr val="FFFFFF"/>
              </a:solidFill>
              <a:latin typeface="Times New Roman"/>
              <a:ea typeface="ＭＳ Ｐゴシック" charset="0"/>
              <a:cs typeface="Times New Roman"/>
            </a:endParaRPr>
          </a:p>
        </p:txBody>
      </p:sp>
      <p:sp>
        <p:nvSpPr>
          <p:cNvPr id="2" name="Rectangle 1"/>
          <p:cNvSpPr/>
          <p:nvPr/>
        </p:nvSpPr>
        <p:spPr>
          <a:xfrm>
            <a:off x="0" y="1524000"/>
            <a:ext cx="9144000" cy="5334000"/>
          </a:xfrm>
          <a:prstGeom prst="rect">
            <a:avLst/>
          </a:prstGeom>
          <a:solidFill>
            <a:schemeClr val="tx1"/>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2275" name="Rectangle 3"/>
          <p:cNvSpPr>
            <a:spLocks noGrp="1" noChangeArrowheads="1"/>
          </p:cNvSpPr>
          <p:nvPr>
            <p:ph idx="1"/>
          </p:nvPr>
        </p:nvSpPr>
        <p:spPr>
          <a:xfrm>
            <a:off x="228600" y="1676400"/>
            <a:ext cx="6629400" cy="4876800"/>
          </a:xfrm>
        </p:spPr>
        <p:txBody>
          <a:bodyPr>
            <a:noAutofit/>
          </a:bodyPr>
          <a:lstStyle/>
          <a:p>
            <a:pPr>
              <a:lnSpc>
                <a:spcPct val="80000"/>
              </a:lnSpc>
              <a:buFont typeface="Wingdings" charset="2"/>
              <a:buChar char=""/>
              <a:defRPr/>
            </a:pPr>
            <a:r>
              <a:rPr lang="en-US" sz="1600" dirty="0" smtClean="0">
                <a:solidFill>
                  <a:srgbClr val="000000"/>
                </a:solidFill>
                <a:latin typeface="Times New Roman"/>
                <a:cs typeface="Times New Roman"/>
              </a:rPr>
              <a:t>For</a:t>
            </a:r>
            <a:r>
              <a:rPr lang="en-US" sz="1600" dirty="0" smtClean="0">
                <a:solidFill>
                  <a:schemeClr val="bg1"/>
                </a:solidFill>
                <a:latin typeface="Times New Roman"/>
                <a:cs typeface="Times New Roman"/>
              </a:rPr>
              <a:t> </a:t>
            </a:r>
            <a:r>
              <a:rPr lang="en-US" sz="1600" dirty="0">
                <a:solidFill>
                  <a:schemeClr val="bg1"/>
                </a:solidFill>
                <a:latin typeface="Times New Roman"/>
                <a:cs typeface="Times New Roman"/>
              </a:rPr>
              <a:t>varsity wrestlers, minimum wrestling weight and minimum </a:t>
            </a:r>
            <a:r>
              <a:rPr lang="en-US" sz="1600" dirty="0" smtClean="0">
                <a:solidFill>
                  <a:schemeClr val="bg1"/>
                </a:solidFill>
                <a:latin typeface="Times New Roman"/>
                <a:cs typeface="Times New Roman"/>
              </a:rPr>
              <a:t>weight class </a:t>
            </a:r>
            <a:r>
              <a:rPr lang="en-US" sz="1600" dirty="0">
                <a:solidFill>
                  <a:schemeClr val="bg1"/>
                </a:solidFill>
                <a:latin typeface="Times New Roman"/>
                <a:cs typeface="Times New Roman"/>
              </a:rPr>
              <a:t>will </a:t>
            </a:r>
            <a:r>
              <a:rPr lang="en-US" sz="1600" dirty="0" smtClean="0">
                <a:solidFill>
                  <a:schemeClr val="bg1"/>
                </a:solidFill>
                <a:latin typeface="Times New Roman"/>
                <a:cs typeface="Times New Roman"/>
              </a:rPr>
              <a:t>be determined </a:t>
            </a:r>
            <a:r>
              <a:rPr lang="en-US" sz="1600" dirty="0">
                <a:solidFill>
                  <a:schemeClr val="bg1"/>
                </a:solidFill>
                <a:latin typeface="Times New Roman"/>
                <a:cs typeface="Times New Roman"/>
              </a:rPr>
              <a:t>by predicted body weight at 7% </a:t>
            </a:r>
            <a:r>
              <a:rPr lang="en-US" sz="1600" dirty="0" smtClean="0">
                <a:solidFill>
                  <a:schemeClr val="bg1"/>
                </a:solidFill>
                <a:latin typeface="Times New Roman"/>
                <a:cs typeface="Times New Roman"/>
              </a:rPr>
              <a:t>body </a:t>
            </a:r>
            <a:r>
              <a:rPr lang="en-US" sz="1600" dirty="0">
                <a:solidFill>
                  <a:schemeClr val="bg1"/>
                </a:solidFill>
                <a:latin typeface="Times New Roman"/>
                <a:cs typeface="Times New Roman"/>
              </a:rPr>
              <a:t>fat for males and 12% body fat for females. </a:t>
            </a:r>
            <a:endParaRPr lang="en-US" sz="1600" dirty="0" smtClean="0">
              <a:solidFill>
                <a:schemeClr val="bg1"/>
              </a:solidFill>
              <a:latin typeface="Times New Roman"/>
              <a:cs typeface="Times New Roman"/>
            </a:endParaRPr>
          </a:p>
          <a:p>
            <a:pPr>
              <a:lnSpc>
                <a:spcPct val="80000"/>
              </a:lnSpc>
              <a:buClr>
                <a:schemeClr val="tx1"/>
              </a:buClr>
              <a:buFont typeface="Wingdings" charset="2"/>
              <a:buChar char=""/>
              <a:defRPr/>
            </a:pPr>
            <a:endParaRPr lang="en-US" sz="1600" dirty="0">
              <a:solidFill>
                <a:schemeClr val="bg1"/>
              </a:solidFill>
              <a:latin typeface="Times New Roman"/>
              <a:cs typeface="Times New Roman"/>
            </a:endParaRPr>
          </a:p>
          <a:p>
            <a:pPr>
              <a:lnSpc>
                <a:spcPct val="80000"/>
              </a:lnSpc>
              <a:buFont typeface="Wingdings" charset="2"/>
              <a:buChar char=""/>
              <a:defRPr/>
            </a:pPr>
            <a:r>
              <a:rPr lang="en-US" sz="1600" dirty="0" smtClean="0">
                <a:solidFill>
                  <a:schemeClr val="bg1"/>
                </a:solidFill>
                <a:latin typeface="Times New Roman"/>
                <a:cs typeface="Times New Roman"/>
              </a:rPr>
              <a:t>A </a:t>
            </a:r>
            <a:r>
              <a:rPr lang="en-US" sz="1600" dirty="0">
                <a:solidFill>
                  <a:schemeClr val="bg1"/>
                </a:solidFill>
                <a:latin typeface="Times New Roman"/>
                <a:cs typeface="Times New Roman"/>
              </a:rPr>
              <a:t>2% variance will be applied to each student’s Minimum Wrestling Weight as calculated by the </a:t>
            </a:r>
            <a:r>
              <a:rPr lang="en-US" sz="1600" dirty="0" err="1">
                <a:solidFill>
                  <a:schemeClr val="bg1"/>
                </a:solidFill>
                <a:latin typeface="Times New Roman"/>
                <a:cs typeface="Times New Roman"/>
              </a:rPr>
              <a:t>TrackWrestling</a:t>
            </a:r>
            <a:r>
              <a:rPr lang="en-US" sz="1600" dirty="0">
                <a:solidFill>
                  <a:schemeClr val="bg1"/>
                </a:solidFill>
                <a:latin typeface="Times New Roman"/>
                <a:cs typeface="Times New Roman"/>
              </a:rPr>
              <a:t> system.</a:t>
            </a:r>
          </a:p>
          <a:p>
            <a:pPr>
              <a:lnSpc>
                <a:spcPct val="80000"/>
              </a:lnSpc>
              <a:buClr>
                <a:schemeClr val="tx1"/>
              </a:buClr>
              <a:buFont typeface="Wingdings" charset="2"/>
              <a:buChar char=""/>
              <a:defRPr/>
            </a:pPr>
            <a:endParaRPr lang="en-US" sz="1600" dirty="0">
              <a:solidFill>
                <a:schemeClr val="bg1"/>
              </a:solidFill>
              <a:latin typeface="Times New Roman"/>
              <a:cs typeface="Times New Roman"/>
            </a:endParaRPr>
          </a:p>
          <a:p>
            <a:pPr>
              <a:lnSpc>
                <a:spcPct val="80000"/>
              </a:lnSpc>
              <a:buFont typeface="Wingdings" charset="2"/>
              <a:buChar char=""/>
              <a:defRPr/>
            </a:pPr>
            <a:r>
              <a:rPr lang="en-US" sz="1600" dirty="0" smtClean="0">
                <a:solidFill>
                  <a:schemeClr val="bg1"/>
                </a:solidFill>
                <a:latin typeface="Times New Roman"/>
                <a:cs typeface="Times New Roman"/>
              </a:rPr>
              <a:t> Hydration </a:t>
            </a:r>
            <a:r>
              <a:rPr lang="en-US" sz="1600" dirty="0">
                <a:solidFill>
                  <a:schemeClr val="bg1"/>
                </a:solidFill>
                <a:latin typeface="Times New Roman"/>
                <a:cs typeface="Times New Roman"/>
              </a:rPr>
              <a:t>level of less than or equal to 1.025 is required at time of assessment.</a:t>
            </a:r>
          </a:p>
          <a:p>
            <a:pPr>
              <a:lnSpc>
                <a:spcPct val="80000"/>
              </a:lnSpc>
              <a:buClr>
                <a:schemeClr val="tx1"/>
              </a:buClr>
              <a:buFont typeface="Wingdings" charset="2"/>
              <a:buChar char=""/>
              <a:defRPr/>
            </a:pPr>
            <a:endParaRPr lang="en-US" sz="1600" dirty="0">
              <a:solidFill>
                <a:schemeClr val="bg1"/>
              </a:solidFill>
              <a:latin typeface="Times New Roman"/>
              <a:cs typeface="Times New Roman"/>
            </a:endParaRPr>
          </a:p>
          <a:p>
            <a:pPr>
              <a:lnSpc>
                <a:spcPct val="80000"/>
              </a:lnSpc>
              <a:buFont typeface="Wingdings" charset="2"/>
              <a:buChar char=""/>
              <a:defRPr/>
            </a:pPr>
            <a:r>
              <a:rPr lang="en-US" sz="1600" dirty="0" smtClean="0">
                <a:solidFill>
                  <a:schemeClr val="bg1"/>
                </a:solidFill>
                <a:latin typeface="Times New Roman"/>
                <a:cs typeface="Times New Roman"/>
              </a:rPr>
              <a:t>There </a:t>
            </a:r>
            <a:r>
              <a:rPr lang="en-US" sz="1600" dirty="0">
                <a:solidFill>
                  <a:schemeClr val="bg1"/>
                </a:solidFill>
                <a:latin typeface="Times New Roman"/>
                <a:cs typeface="Times New Roman"/>
              </a:rPr>
              <a:t>will be monitored weight loss on the descent. A maximum weight loss of 1.5% of a </a:t>
            </a:r>
            <a:r>
              <a:rPr lang="en-US" sz="1600" dirty="0" smtClean="0">
                <a:solidFill>
                  <a:schemeClr val="bg1"/>
                </a:solidFill>
                <a:latin typeface="Times New Roman"/>
                <a:cs typeface="Times New Roman"/>
              </a:rPr>
              <a:t>wrestler’s </a:t>
            </a:r>
            <a:r>
              <a:rPr lang="en-US" sz="1600" dirty="0">
                <a:solidFill>
                  <a:schemeClr val="bg1"/>
                </a:solidFill>
                <a:latin typeface="Times New Roman"/>
                <a:cs typeface="Times New Roman"/>
              </a:rPr>
              <a:t>alpha body weight per week has been established.  A wrestler who loses more than 1.5% of their alpha body weight in a week is ineligible to compete in the weight class to which they are descending.</a:t>
            </a:r>
          </a:p>
          <a:p>
            <a:pPr>
              <a:lnSpc>
                <a:spcPct val="80000"/>
              </a:lnSpc>
              <a:buFont typeface="Wingdings" charset="2"/>
              <a:buChar char=""/>
              <a:defRPr/>
            </a:pPr>
            <a:endParaRPr lang="en-US" sz="1600" b="1" dirty="0">
              <a:solidFill>
                <a:schemeClr val="bg1"/>
              </a:solidFill>
              <a:latin typeface="Times New Roman"/>
              <a:cs typeface="Times New Roman"/>
            </a:endParaRPr>
          </a:p>
          <a:p>
            <a:pPr>
              <a:lnSpc>
                <a:spcPct val="80000"/>
              </a:lnSpc>
              <a:buFont typeface="Wingdings" charset="2"/>
              <a:buChar char=""/>
              <a:defRPr/>
            </a:pPr>
            <a:r>
              <a:rPr lang="en-US" sz="1600" b="1" dirty="0" smtClean="0">
                <a:solidFill>
                  <a:schemeClr val="bg1"/>
                </a:solidFill>
                <a:latin typeface="Times New Roman"/>
                <a:cs typeface="Times New Roman"/>
              </a:rPr>
              <a:t> All </a:t>
            </a:r>
            <a:r>
              <a:rPr lang="en-US" sz="1600" b="1" dirty="0">
                <a:solidFill>
                  <a:schemeClr val="bg1"/>
                </a:solidFill>
                <a:latin typeface="Times New Roman"/>
                <a:cs typeface="Times New Roman"/>
              </a:rPr>
              <a:t>UIL wrestling schools will be required to utilize the Optimal Performance Calculator for this program on the </a:t>
            </a:r>
            <a:r>
              <a:rPr lang="en-US" sz="1600" b="1" dirty="0" err="1">
                <a:solidFill>
                  <a:schemeClr val="bg1"/>
                </a:solidFill>
                <a:latin typeface="Times New Roman"/>
                <a:cs typeface="Times New Roman"/>
              </a:rPr>
              <a:t>TrackWrestling</a:t>
            </a:r>
            <a:r>
              <a:rPr lang="en-US" sz="1600" b="1" dirty="0">
                <a:solidFill>
                  <a:schemeClr val="bg1"/>
                </a:solidFill>
                <a:latin typeface="Times New Roman"/>
                <a:cs typeface="Times New Roman"/>
              </a:rPr>
              <a:t> website.</a:t>
            </a:r>
          </a:p>
          <a:p>
            <a:pPr>
              <a:lnSpc>
                <a:spcPct val="80000"/>
              </a:lnSpc>
              <a:buFont typeface="Wingdings" charset="2"/>
              <a:buChar char=""/>
              <a:defRPr/>
            </a:pPr>
            <a:endParaRPr lang="en-US" sz="1600" b="1" dirty="0">
              <a:solidFill>
                <a:schemeClr val="bg1"/>
              </a:solidFill>
              <a:latin typeface="Times New Roman"/>
              <a:cs typeface="Times New Roman"/>
            </a:endParaRPr>
          </a:p>
          <a:p>
            <a:pPr>
              <a:lnSpc>
                <a:spcPct val="80000"/>
              </a:lnSpc>
              <a:buFont typeface="Wingdings" charset="2"/>
              <a:buChar char=""/>
              <a:defRPr/>
            </a:pPr>
            <a:r>
              <a:rPr lang="en-US" sz="1600" b="1" dirty="0" smtClean="0">
                <a:solidFill>
                  <a:schemeClr val="bg1"/>
                </a:solidFill>
                <a:latin typeface="Times New Roman"/>
                <a:cs typeface="Times New Roman"/>
              </a:rPr>
              <a:t>In </a:t>
            </a:r>
            <a:r>
              <a:rPr lang="en-US" sz="1600" b="1" dirty="0">
                <a:solidFill>
                  <a:schemeClr val="bg1"/>
                </a:solidFill>
                <a:latin typeface="Times New Roman"/>
                <a:cs typeface="Times New Roman"/>
              </a:rPr>
              <a:t>accordance with NFHS Rule 2-4-2, </a:t>
            </a:r>
            <a:r>
              <a:rPr lang="is-IS" sz="1600" b="1" dirty="0">
                <a:solidFill>
                  <a:schemeClr val="bg1"/>
                </a:solidFill>
                <a:latin typeface="Times New Roman"/>
                <a:cs typeface="Times New Roman"/>
              </a:rPr>
              <a:t>scales shall be certified annually.</a:t>
            </a:r>
          </a:p>
          <a:p>
            <a:pPr marL="36576" indent="0">
              <a:buNone/>
            </a:pPr>
            <a:endParaRPr lang="en-US" sz="1600" dirty="0">
              <a:solidFill>
                <a:schemeClr val="bg1"/>
              </a:solidFill>
              <a:latin typeface="Times New Roman" charset="0"/>
              <a:ea typeface="Times New Roman" charset="0"/>
              <a:cs typeface="Times New Roman" charset="0"/>
            </a:endParaRPr>
          </a:p>
        </p:txBody>
      </p:sp>
      <p:pic>
        <p:nvPicPr>
          <p:cNvPr id="6" name="Picture 5" descr="UILTraditional_No bkgrd.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3284853"/>
            <a:ext cx="1524000" cy="12109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9272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1" y="0"/>
            <a:ext cx="7086600" cy="1143000"/>
          </a:xfrm>
        </p:spPr>
        <p:txBody>
          <a:bodyPr>
            <a:normAutofit/>
          </a:bodyPr>
          <a:lstStyle/>
          <a:p>
            <a:pPr algn="ctr"/>
            <a:r>
              <a:rPr lang="en-US" sz="3800" b="1" dirty="0" smtClean="0">
                <a:solidFill>
                  <a:srgbClr val="FFFFFF"/>
                </a:solidFill>
                <a:latin typeface="Times New Roman"/>
                <a:ea typeface="ＭＳ Ｐゴシック" charset="0"/>
                <a:cs typeface="Times New Roman"/>
              </a:rPr>
              <a:t>PROGRAM COMPONENTS</a:t>
            </a:r>
            <a:endParaRPr lang="en-US" sz="3800" b="1" dirty="0">
              <a:solidFill>
                <a:srgbClr val="FFFFFF"/>
              </a:solidFill>
              <a:latin typeface="Times New Roman"/>
              <a:ea typeface="ＭＳ Ｐゴシック" charset="0"/>
              <a:cs typeface="Times New Roman"/>
            </a:endParaRPr>
          </a:p>
        </p:txBody>
      </p:sp>
      <p:sp>
        <p:nvSpPr>
          <p:cNvPr id="2" name="Rectangle 1"/>
          <p:cNvSpPr/>
          <p:nvPr/>
        </p:nvSpPr>
        <p:spPr>
          <a:xfrm>
            <a:off x="228600" y="1219200"/>
            <a:ext cx="8229600" cy="4800600"/>
          </a:xfrm>
          <a:prstGeom prst="rect">
            <a:avLst/>
          </a:prstGeom>
          <a:solidFill>
            <a:schemeClr val="tx1"/>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2275" name="Rectangle 3"/>
          <p:cNvSpPr>
            <a:spLocks noGrp="1" noChangeArrowheads="1"/>
          </p:cNvSpPr>
          <p:nvPr>
            <p:ph idx="1"/>
          </p:nvPr>
        </p:nvSpPr>
        <p:spPr>
          <a:xfrm>
            <a:off x="228600" y="1371600"/>
            <a:ext cx="8229600" cy="4800600"/>
          </a:xfrm>
        </p:spPr>
        <p:txBody>
          <a:bodyPr>
            <a:noAutofit/>
          </a:bodyPr>
          <a:lstStyle/>
          <a:p>
            <a:pPr eaLnBrk="0" hangingPunct="0">
              <a:lnSpc>
                <a:spcPct val="120000"/>
              </a:lnSpc>
              <a:buFont typeface="Wingdings" charset="2"/>
              <a:buChar char=""/>
              <a:defRPr/>
            </a:pPr>
            <a:r>
              <a:rPr lang="en-US" sz="2400" dirty="0" smtClean="0">
                <a:solidFill>
                  <a:srgbClr val="000000"/>
                </a:solidFill>
                <a:latin typeface="Times New Roman"/>
                <a:cs typeface="Times New Roman"/>
              </a:rPr>
              <a:t>Hydration </a:t>
            </a:r>
            <a:r>
              <a:rPr lang="en-US" sz="2400" dirty="0">
                <a:solidFill>
                  <a:srgbClr val="000000"/>
                </a:solidFill>
                <a:latin typeface="Times New Roman"/>
                <a:cs typeface="Times New Roman"/>
              </a:rPr>
              <a:t>Assessment</a:t>
            </a:r>
          </a:p>
          <a:p>
            <a:pPr eaLnBrk="0" hangingPunct="0">
              <a:lnSpc>
                <a:spcPct val="120000"/>
              </a:lnSpc>
              <a:buFont typeface="Wingdings" charset="2"/>
              <a:buChar char=""/>
              <a:defRPr/>
            </a:pPr>
            <a:r>
              <a:rPr lang="en-US" sz="2400" dirty="0" smtClean="0">
                <a:solidFill>
                  <a:srgbClr val="000000"/>
                </a:solidFill>
                <a:latin typeface="Times New Roman"/>
                <a:cs typeface="Times New Roman"/>
              </a:rPr>
              <a:t>Alpha </a:t>
            </a:r>
            <a:r>
              <a:rPr lang="en-US" sz="2400" dirty="0">
                <a:solidFill>
                  <a:srgbClr val="000000"/>
                </a:solidFill>
                <a:latin typeface="Times New Roman"/>
                <a:cs typeface="Times New Roman"/>
              </a:rPr>
              <a:t>Weight Determination </a:t>
            </a:r>
          </a:p>
          <a:p>
            <a:pPr eaLnBrk="0" hangingPunct="0">
              <a:lnSpc>
                <a:spcPct val="120000"/>
              </a:lnSpc>
              <a:buFont typeface="Wingdings" charset="2"/>
              <a:buChar char=""/>
              <a:defRPr/>
            </a:pPr>
            <a:r>
              <a:rPr lang="en-US" sz="2400" dirty="0" smtClean="0">
                <a:solidFill>
                  <a:srgbClr val="000000"/>
                </a:solidFill>
                <a:latin typeface="Times New Roman"/>
                <a:cs typeface="Times New Roman"/>
              </a:rPr>
              <a:t>Skin </a:t>
            </a:r>
            <a:r>
              <a:rPr lang="en-US" sz="2400" dirty="0">
                <a:solidFill>
                  <a:srgbClr val="000000"/>
                </a:solidFill>
                <a:latin typeface="Times New Roman"/>
                <a:cs typeface="Times New Roman"/>
              </a:rPr>
              <a:t>Fold Measurement</a:t>
            </a:r>
          </a:p>
          <a:p>
            <a:pPr eaLnBrk="0" hangingPunct="0">
              <a:lnSpc>
                <a:spcPct val="120000"/>
              </a:lnSpc>
              <a:buFont typeface="Wingdings" charset="2"/>
              <a:buChar char=""/>
              <a:defRPr/>
            </a:pPr>
            <a:r>
              <a:rPr lang="en-US" sz="2400" dirty="0" smtClean="0">
                <a:solidFill>
                  <a:srgbClr val="000000"/>
                </a:solidFill>
                <a:latin typeface="Times New Roman"/>
                <a:cs typeface="Times New Roman"/>
              </a:rPr>
              <a:t>Establishing </a:t>
            </a:r>
            <a:r>
              <a:rPr lang="en-US" sz="2400" dirty="0">
                <a:solidFill>
                  <a:srgbClr val="000000"/>
                </a:solidFill>
                <a:latin typeface="Times New Roman"/>
                <a:cs typeface="Times New Roman"/>
              </a:rPr>
              <a:t>Minimum Weight</a:t>
            </a:r>
          </a:p>
          <a:p>
            <a:pPr eaLnBrk="0" hangingPunct="0">
              <a:lnSpc>
                <a:spcPct val="120000"/>
              </a:lnSpc>
              <a:buFont typeface="Wingdings" charset="2"/>
              <a:buChar char=""/>
              <a:defRPr/>
            </a:pPr>
            <a:r>
              <a:rPr lang="en-US" sz="2400" dirty="0" smtClean="0">
                <a:solidFill>
                  <a:srgbClr val="000000"/>
                </a:solidFill>
                <a:latin typeface="Times New Roman"/>
                <a:cs typeface="Times New Roman"/>
              </a:rPr>
              <a:t>Establishing </a:t>
            </a:r>
            <a:r>
              <a:rPr lang="en-US" sz="2400" dirty="0">
                <a:solidFill>
                  <a:srgbClr val="000000"/>
                </a:solidFill>
                <a:latin typeface="Times New Roman"/>
                <a:cs typeface="Times New Roman"/>
              </a:rPr>
              <a:t>Descent Calendar</a:t>
            </a:r>
          </a:p>
          <a:p>
            <a:pPr eaLnBrk="0" hangingPunct="0">
              <a:lnSpc>
                <a:spcPct val="120000"/>
              </a:lnSpc>
              <a:buFont typeface="Wingdings" charset="2"/>
              <a:buChar char=""/>
              <a:defRPr/>
            </a:pPr>
            <a:r>
              <a:rPr lang="en-US" sz="2400" dirty="0" smtClean="0">
                <a:solidFill>
                  <a:srgbClr val="000000"/>
                </a:solidFill>
                <a:latin typeface="Times New Roman"/>
                <a:cs typeface="Times New Roman"/>
              </a:rPr>
              <a:t>Appeals</a:t>
            </a:r>
            <a:r>
              <a:rPr lang="en-US" sz="2400" dirty="0">
                <a:solidFill>
                  <a:srgbClr val="000000"/>
                </a:solidFill>
                <a:latin typeface="Times New Roman"/>
                <a:cs typeface="Times New Roman"/>
              </a:rPr>
              <a:t> </a:t>
            </a:r>
          </a:p>
          <a:p>
            <a:pPr marL="36576" indent="0" fontAlgn="ctr">
              <a:buNone/>
            </a:pPr>
            <a:endParaRPr lang="en-US" sz="2000" dirty="0">
              <a:solidFill>
                <a:srgbClr val="000000"/>
              </a:solidFill>
              <a:latin typeface="Times New Roman"/>
              <a:ea typeface="Times New Roman" charset="0"/>
              <a:cs typeface="Times New Roman"/>
            </a:endParaRPr>
          </a:p>
          <a:p>
            <a:pPr marL="36576" indent="0" fontAlgn="ctr">
              <a:buNone/>
            </a:pPr>
            <a:endParaRPr lang="en-US" sz="2400" dirty="0">
              <a:solidFill>
                <a:schemeClr val="bg1"/>
              </a:solidFill>
            </a:endParaRPr>
          </a:p>
        </p:txBody>
      </p:sp>
      <p:pic>
        <p:nvPicPr>
          <p:cNvPr id="6" name="Picture 5" descr="UILTraditional_No bkgrd.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169227"/>
            <a:ext cx="1219200" cy="8213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3873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1" y="0"/>
            <a:ext cx="7162800" cy="1143000"/>
          </a:xfrm>
        </p:spPr>
        <p:txBody>
          <a:bodyPr>
            <a:noAutofit/>
          </a:bodyPr>
          <a:lstStyle/>
          <a:p>
            <a:pPr algn="ctr"/>
            <a:r>
              <a:rPr lang="en-US" sz="3600" b="1" dirty="0" smtClean="0">
                <a:solidFill>
                  <a:srgbClr val="FFFFFF"/>
                </a:solidFill>
                <a:latin typeface="Times New Roman"/>
                <a:ea typeface="ＭＳ Ｐゴシック" charset="0"/>
                <a:cs typeface="Times New Roman"/>
              </a:rPr>
              <a:t>TIME PERIOD FOR MEASUREMENTS</a:t>
            </a:r>
            <a:endParaRPr lang="en-US" sz="3600" b="1" dirty="0">
              <a:solidFill>
                <a:srgbClr val="FFFFFF"/>
              </a:solidFill>
              <a:latin typeface="Times New Roman"/>
              <a:ea typeface="ＭＳ Ｐゴシック" charset="0"/>
              <a:cs typeface="Times New Roman"/>
            </a:endParaRPr>
          </a:p>
        </p:txBody>
      </p:sp>
      <p:sp>
        <p:nvSpPr>
          <p:cNvPr id="2" name="Rectangle 1"/>
          <p:cNvSpPr/>
          <p:nvPr/>
        </p:nvSpPr>
        <p:spPr>
          <a:xfrm>
            <a:off x="228600" y="1219200"/>
            <a:ext cx="8229600" cy="4800600"/>
          </a:xfrm>
          <a:prstGeom prst="rect">
            <a:avLst/>
          </a:prstGeom>
          <a:solidFill>
            <a:schemeClr val="tx1"/>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2275" name="Rectangle 3"/>
          <p:cNvSpPr>
            <a:spLocks noGrp="1" noChangeArrowheads="1"/>
          </p:cNvSpPr>
          <p:nvPr>
            <p:ph idx="1"/>
          </p:nvPr>
        </p:nvSpPr>
        <p:spPr>
          <a:xfrm>
            <a:off x="228600" y="1371600"/>
            <a:ext cx="8229600" cy="4800600"/>
          </a:xfrm>
        </p:spPr>
        <p:txBody>
          <a:bodyPr>
            <a:noAutofit/>
          </a:bodyPr>
          <a:lstStyle/>
          <a:p>
            <a:pPr>
              <a:lnSpc>
                <a:spcPct val="90000"/>
              </a:lnSpc>
              <a:buFont typeface="Wingdings" charset="2"/>
              <a:buChar char=""/>
              <a:defRPr/>
            </a:pPr>
            <a:r>
              <a:rPr lang="en-US" sz="2400" dirty="0" smtClean="0">
                <a:solidFill>
                  <a:srgbClr val="000000"/>
                </a:solidFill>
                <a:latin typeface="Times New Roman"/>
                <a:cs typeface="Times New Roman"/>
              </a:rPr>
              <a:t>Hydration </a:t>
            </a:r>
            <a:r>
              <a:rPr lang="en-US" sz="2400" dirty="0">
                <a:solidFill>
                  <a:srgbClr val="000000"/>
                </a:solidFill>
                <a:latin typeface="Times New Roman"/>
                <a:cs typeface="Times New Roman"/>
              </a:rPr>
              <a:t>testing and skin fold measuring may begin </a:t>
            </a:r>
            <a:r>
              <a:rPr lang="en-US" sz="2400" b="1" dirty="0">
                <a:solidFill>
                  <a:srgbClr val="000000"/>
                </a:solidFill>
                <a:latin typeface="Times New Roman"/>
                <a:cs typeface="Times New Roman"/>
              </a:rPr>
              <a:t>no earlier than October 1st.</a:t>
            </a:r>
            <a:r>
              <a:rPr lang="en-US" sz="2400" dirty="0">
                <a:solidFill>
                  <a:srgbClr val="000000"/>
                </a:solidFill>
                <a:latin typeface="Times New Roman"/>
                <a:cs typeface="Times New Roman"/>
              </a:rPr>
              <a:t>  All varsity wrestlers, including those coming out after October 1st, must have their minimum weight established by hydration assessment and skin fold measurement prior to any competition with a student from another school.</a:t>
            </a:r>
          </a:p>
          <a:p>
            <a:pPr>
              <a:lnSpc>
                <a:spcPct val="90000"/>
              </a:lnSpc>
              <a:buNone/>
              <a:defRPr/>
            </a:pPr>
            <a:endParaRPr lang="en-US" sz="2400" dirty="0">
              <a:solidFill>
                <a:srgbClr val="000000"/>
              </a:solidFill>
              <a:latin typeface="Times New Roman"/>
              <a:cs typeface="Times New Roman"/>
            </a:endParaRPr>
          </a:p>
          <a:p>
            <a:pPr>
              <a:lnSpc>
                <a:spcPct val="90000"/>
              </a:lnSpc>
              <a:buFont typeface="Wingdings" charset="2"/>
              <a:buChar char=""/>
              <a:defRPr/>
            </a:pPr>
            <a:r>
              <a:rPr lang="en-US" sz="2400" b="1" dirty="0" smtClean="0">
                <a:solidFill>
                  <a:srgbClr val="000000"/>
                </a:solidFill>
                <a:latin typeface="Times New Roman"/>
                <a:cs typeface="Times New Roman"/>
              </a:rPr>
              <a:t>The </a:t>
            </a:r>
            <a:r>
              <a:rPr lang="en-US" sz="2400" b="1" dirty="0">
                <a:solidFill>
                  <a:srgbClr val="000000"/>
                </a:solidFill>
                <a:latin typeface="Times New Roman"/>
                <a:cs typeface="Times New Roman"/>
              </a:rPr>
              <a:t>deadline for all skin fold measuring and minimum weight certification, including appeals, is </a:t>
            </a:r>
            <a:r>
              <a:rPr lang="en-US" sz="2400" b="1" u="sng" dirty="0">
                <a:solidFill>
                  <a:srgbClr val="000000"/>
                </a:solidFill>
                <a:latin typeface="Times New Roman"/>
                <a:cs typeface="Times New Roman"/>
              </a:rPr>
              <a:t>two weeks prior to the district certification deadline</a:t>
            </a:r>
            <a:r>
              <a:rPr lang="en-US" sz="2400" b="1" dirty="0">
                <a:solidFill>
                  <a:srgbClr val="000000"/>
                </a:solidFill>
                <a:latin typeface="Times New Roman"/>
                <a:cs typeface="Times New Roman"/>
              </a:rPr>
              <a:t>.</a:t>
            </a:r>
          </a:p>
          <a:p>
            <a:pPr marL="36576" indent="0" fontAlgn="ctr">
              <a:buNone/>
            </a:pPr>
            <a:endParaRPr lang="en-US" sz="2000" dirty="0">
              <a:solidFill>
                <a:srgbClr val="000000"/>
              </a:solidFill>
              <a:latin typeface="Times New Roman"/>
              <a:ea typeface="Times New Roman" charset="0"/>
              <a:cs typeface="Times New Roman"/>
            </a:endParaRPr>
          </a:p>
          <a:p>
            <a:pPr marL="36576" indent="0" fontAlgn="ctr">
              <a:buNone/>
            </a:pPr>
            <a:endParaRPr lang="en-US" sz="2400" dirty="0">
              <a:solidFill>
                <a:schemeClr val="bg1"/>
              </a:solidFill>
            </a:endParaRPr>
          </a:p>
        </p:txBody>
      </p:sp>
      <p:pic>
        <p:nvPicPr>
          <p:cNvPr id="6" name="Picture 5" descr="UILTraditional_No bkgrd.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169227"/>
            <a:ext cx="1219200" cy="8213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7210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76200"/>
            <a:ext cx="8080375" cy="1371600"/>
          </a:xfrm>
        </p:spPr>
        <p:txBody>
          <a:bodyPr>
            <a:normAutofit/>
          </a:bodyPr>
          <a:lstStyle/>
          <a:p>
            <a:pPr algn="ctr"/>
            <a:r>
              <a:rPr lang="en-US" sz="3600" b="1" dirty="0">
                <a:solidFill>
                  <a:srgbClr val="FFFFFF"/>
                </a:solidFill>
                <a:latin typeface="Times New Roman"/>
                <a:ea typeface="ＭＳ Ｐゴシック" charset="0"/>
                <a:cs typeface="Times New Roman"/>
              </a:rPr>
              <a:t>GUIDELINES FOR CERTIFICATION</a:t>
            </a:r>
            <a:endParaRPr lang="en-US" sz="3600" dirty="0">
              <a:solidFill>
                <a:srgbClr val="FFFFFF"/>
              </a:solidFill>
              <a:latin typeface="Times New Roman"/>
              <a:ea typeface="ＭＳ Ｐゴシック" charset="0"/>
              <a:cs typeface="Times New Roman"/>
            </a:endParaRPr>
          </a:p>
        </p:txBody>
      </p:sp>
      <p:sp>
        <p:nvSpPr>
          <p:cNvPr id="2" name="Rectangle 1"/>
          <p:cNvSpPr/>
          <p:nvPr/>
        </p:nvSpPr>
        <p:spPr>
          <a:xfrm>
            <a:off x="0" y="1524000"/>
            <a:ext cx="9144000" cy="5334000"/>
          </a:xfrm>
          <a:prstGeom prst="rect">
            <a:avLst/>
          </a:prstGeom>
          <a:solidFill>
            <a:schemeClr val="tx1"/>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2275" name="Rectangle 3"/>
          <p:cNvSpPr>
            <a:spLocks noGrp="1" noChangeArrowheads="1"/>
          </p:cNvSpPr>
          <p:nvPr>
            <p:ph idx="1"/>
          </p:nvPr>
        </p:nvSpPr>
        <p:spPr>
          <a:xfrm>
            <a:off x="228600" y="1676400"/>
            <a:ext cx="6629400" cy="5029200"/>
          </a:xfrm>
        </p:spPr>
        <p:txBody>
          <a:bodyPr>
            <a:noAutofit/>
          </a:bodyPr>
          <a:lstStyle/>
          <a:p>
            <a:pPr>
              <a:lnSpc>
                <a:spcPct val="90000"/>
              </a:lnSpc>
              <a:buFont typeface="Wingdings" charset="2"/>
              <a:buChar char=""/>
              <a:defRPr/>
            </a:pPr>
            <a:r>
              <a:rPr lang="en-US" sz="1600" dirty="0">
                <a:solidFill>
                  <a:srgbClr val="000000"/>
                </a:solidFill>
                <a:latin typeface="Times New Roman"/>
                <a:cs typeface="Times New Roman"/>
              </a:rPr>
              <a:t>For the weight certification process, all athletes (male and female) shall wear a wrestling singlet. Student athletes appearing for certification and not wearing a wrestling singlet will be refused assessment</a:t>
            </a:r>
            <a:r>
              <a:rPr lang="en-US" sz="1600" dirty="0" smtClean="0">
                <a:solidFill>
                  <a:srgbClr val="000000"/>
                </a:solidFill>
                <a:latin typeface="Times New Roman"/>
                <a:cs typeface="Times New Roman"/>
              </a:rPr>
              <a:t>.</a:t>
            </a:r>
          </a:p>
          <a:p>
            <a:pPr marL="36576" indent="0">
              <a:lnSpc>
                <a:spcPct val="90000"/>
              </a:lnSpc>
              <a:buNone/>
              <a:defRPr/>
            </a:pPr>
            <a:endParaRPr lang="en-US" sz="1600" dirty="0" smtClean="0">
              <a:solidFill>
                <a:srgbClr val="000000"/>
              </a:solidFill>
              <a:latin typeface="Times New Roman"/>
              <a:cs typeface="Times New Roman"/>
            </a:endParaRPr>
          </a:p>
          <a:p>
            <a:pPr>
              <a:lnSpc>
                <a:spcPct val="90000"/>
              </a:lnSpc>
              <a:buFont typeface="Wingdings" charset="2"/>
              <a:buChar char=""/>
              <a:defRPr/>
            </a:pPr>
            <a:r>
              <a:rPr lang="en-US" sz="1600" dirty="0">
                <a:solidFill>
                  <a:srgbClr val="000000"/>
                </a:solidFill>
                <a:latin typeface="Times New Roman"/>
                <a:cs typeface="Times New Roman"/>
              </a:rPr>
              <a:t>Females must also wear a halter, sports bra or other appropriate undergarment allowing the assessor access to the measurement sites (subscapular). It is recommended that a female be present when skin fold measurement is conducted for females</a:t>
            </a:r>
            <a:r>
              <a:rPr lang="en-US" sz="1600" dirty="0" smtClean="0">
                <a:solidFill>
                  <a:srgbClr val="000000"/>
                </a:solidFill>
                <a:latin typeface="Times New Roman"/>
                <a:cs typeface="Times New Roman"/>
              </a:rPr>
              <a:t>.</a:t>
            </a:r>
            <a:endParaRPr lang="en-US" sz="1600" dirty="0">
              <a:solidFill>
                <a:srgbClr val="000000"/>
              </a:solidFill>
              <a:latin typeface="Times New Roman"/>
              <a:cs typeface="Times New Roman"/>
            </a:endParaRPr>
          </a:p>
          <a:p>
            <a:pPr>
              <a:lnSpc>
                <a:spcPct val="90000"/>
              </a:lnSpc>
              <a:buNone/>
              <a:defRPr/>
            </a:pPr>
            <a:endParaRPr lang="en-US" sz="1600" b="1" dirty="0">
              <a:solidFill>
                <a:srgbClr val="000000"/>
              </a:solidFill>
              <a:latin typeface="Times New Roman"/>
              <a:cs typeface="Times New Roman"/>
            </a:endParaRPr>
          </a:p>
          <a:p>
            <a:pPr>
              <a:lnSpc>
                <a:spcPct val="90000"/>
              </a:lnSpc>
              <a:buFont typeface="Wingdings" charset="2"/>
              <a:buChar char=""/>
              <a:defRPr/>
            </a:pPr>
            <a:r>
              <a:rPr lang="en-US" sz="1600" dirty="0">
                <a:solidFill>
                  <a:srgbClr val="000000"/>
                </a:solidFill>
                <a:latin typeface="Times New Roman"/>
                <a:cs typeface="Times New Roman"/>
              </a:rPr>
              <a:t>All skin fold measurements shall be made on bare skin. Skin fold measurements shall not be taken over or through the singlet or clothing the wrestler is wearing.</a:t>
            </a:r>
            <a:endParaRPr lang="en-US" sz="1600" b="1" dirty="0">
              <a:solidFill>
                <a:srgbClr val="000000"/>
              </a:solidFill>
              <a:latin typeface="Times New Roman"/>
              <a:cs typeface="Times New Roman"/>
            </a:endParaRPr>
          </a:p>
          <a:p>
            <a:pPr>
              <a:lnSpc>
                <a:spcPct val="90000"/>
              </a:lnSpc>
              <a:buNone/>
              <a:defRPr/>
            </a:pPr>
            <a:endParaRPr lang="en-US" sz="1600" dirty="0">
              <a:solidFill>
                <a:srgbClr val="000000"/>
              </a:solidFill>
              <a:latin typeface="Times New Roman"/>
              <a:cs typeface="Times New Roman"/>
            </a:endParaRPr>
          </a:p>
          <a:p>
            <a:pPr>
              <a:lnSpc>
                <a:spcPct val="90000"/>
              </a:lnSpc>
              <a:buFont typeface="Wingdings" charset="2"/>
              <a:buChar char=""/>
              <a:defRPr/>
            </a:pPr>
            <a:r>
              <a:rPr lang="en-US" sz="1600" b="1" dirty="0">
                <a:solidFill>
                  <a:srgbClr val="000000"/>
                </a:solidFill>
                <a:latin typeface="Times New Roman"/>
                <a:cs typeface="Times New Roman"/>
              </a:rPr>
              <a:t>Any attempt to violate the protocols of the weight certification process, by adulterating a sample or attempting to cheat, will result in the assessment process being ended, and the student not being eligible for reassessment for 24 hours, at which time they would begin the process from the start. </a:t>
            </a:r>
          </a:p>
          <a:p>
            <a:pPr>
              <a:lnSpc>
                <a:spcPct val="90000"/>
              </a:lnSpc>
              <a:buFont typeface="Wingdings" charset="2"/>
              <a:buChar char=""/>
              <a:defRPr/>
            </a:pPr>
            <a:endParaRPr lang="en-US" sz="2000" dirty="0">
              <a:solidFill>
                <a:srgbClr val="000000"/>
              </a:solidFill>
              <a:latin typeface="Times New Roman"/>
              <a:ea typeface="ＭＳ 明朝" charset="0"/>
              <a:cs typeface="Times New Roman"/>
            </a:endParaRPr>
          </a:p>
        </p:txBody>
      </p:sp>
      <p:pic>
        <p:nvPicPr>
          <p:cNvPr id="6" name="Picture 5" descr="UILTraditional_No bkgrd.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3132453"/>
            <a:ext cx="1524000" cy="12109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29643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Celestial</Template>
  <TotalTime>13137</TotalTime>
  <Words>1569</Words>
  <Application>Microsoft Macintosh PowerPoint</Application>
  <PresentationFormat>On-screen Show (4:3)</PresentationFormat>
  <Paragraphs>137</Paragraphs>
  <Slides>19</Slides>
  <Notes>19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31" baseType="lpstr">
      <vt:lpstr>American Typewriter</vt:lpstr>
      <vt:lpstr>Arial</vt:lpstr>
      <vt:lpstr>Franklin Gothic Book</vt:lpstr>
      <vt:lpstr>ＭＳ Ｐゴシック</vt:lpstr>
      <vt:lpstr>ＭＳ 明朝</vt:lpstr>
      <vt:lpstr>Times</vt:lpstr>
      <vt:lpstr>Times New Roman</vt:lpstr>
      <vt:lpstr>Wingdings</vt:lpstr>
      <vt:lpstr>Wingdings 2</vt:lpstr>
      <vt:lpstr>Technic</vt:lpstr>
      <vt:lpstr>Slide</vt:lpstr>
      <vt:lpstr>Drawing</vt:lpstr>
      <vt:lpstr>PowerPoint Presentation</vt:lpstr>
      <vt:lpstr>PowerPoint Presentation</vt:lpstr>
      <vt:lpstr>ABOUT THE UIL</vt:lpstr>
      <vt:lpstr>ASSESSOR CERTIFICATION &amp; RECERTIFICATION</vt:lpstr>
      <vt:lpstr>PROFESSIONAL RESPONSIBILITIES</vt:lpstr>
      <vt:lpstr>PROGRAM REGULATIONS</vt:lpstr>
      <vt:lpstr>PROGRAM COMPONENTS</vt:lpstr>
      <vt:lpstr>TIME PERIOD FOR MEASUREMENTS</vt:lpstr>
      <vt:lpstr>GUIDELINES FOR CERTIFICATION</vt:lpstr>
      <vt:lpstr>SPECIFIC GRAVITY ASSESSMENT</vt:lpstr>
      <vt:lpstr>ASSESSMENT OF BODY COMPOSITION</vt:lpstr>
      <vt:lpstr>BASIC RULES FOR TAKING SKINFOLDS</vt:lpstr>
      <vt:lpstr>BASIC RULES FOR TAKING SKINFOLDS</vt:lpstr>
      <vt:lpstr>BASIC RULES FOR TAKING SKINFOLDS</vt:lpstr>
      <vt:lpstr>BASIC RULES FOR TAKING SKINFOLDS</vt:lpstr>
      <vt:lpstr>BASIC RULES FOR TAKING SKINFOLDS</vt:lpstr>
      <vt:lpstr>ENTERING DATA</vt:lpstr>
      <vt:lpstr>APPEALS PROCESS</vt:lpstr>
      <vt:lpstr>Step by Step Review of Testing Process</vt:lpstr>
    </vt:vector>
  </TitlesOfParts>
  <Company>University Interscholastic League</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Davis, Bree D</cp:lastModifiedBy>
  <cp:revision>411</cp:revision>
  <cp:lastPrinted>2017-06-06T21:44:58Z</cp:lastPrinted>
  <dcterms:created xsi:type="dcterms:W3CDTF">2010-07-15T13:15:12Z</dcterms:created>
  <dcterms:modified xsi:type="dcterms:W3CDTF">2017-06-21T16:06:31Z</dcterms:modified>
</cp:coreProperties>
</file>