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82" r:id="rId5"/>
    <p:sldId id="295" r:id="rId6"/>
    <p:sldId id="258" r:id="rId7"/>
    <p:sldId id="297" r:id="rId8"/>
    <p:sldId id="259" r:id="rId9"/>
    <p:sldId id="292" r:id="rId10"/>
    <p:sldId id="293" r:id="rId11"/>
    <p:sldId id="269" r:id="rId12"/>
    <p:sldId id="270" r:id="rId13"/>
    <p:sldId id="294" r:id="rId14"/>
    <p:sldId id="271" r:id="rId15"/>
    <p:sldId id="272" r:id="rId16"/>
    <p:sldId id="291" r:id="rId17"/>
    <p:sldId id="298" r:id="rId18"/>
    <p:sldId id="273" r:id="rId19"/>
    <p:sldId id="283" r:id="rId20"/>
    <p:sldId id="284" r:id="rId21"/>
    <p:sldId id="287" r:id="rId22"/>
    <p:sldId id="299" r:id="rId23"/>
    <p:sldId id="300" r:id="rId24"/>
    <p:sldId id="276" r:id="rId25"/>
    <p:sldId id="288" r:id="rId26"/>
    <p:sldId id="274" r:id="rId27"/>
    <p:sldId id="275" r:id="rId28"/>
    <p:sldId id="277" r:id="rId29"/>
    <p:sldId id="278" r:id="rId30"/>
    <p:sldId id="279" r:id="rId31"/>
    <p:sldId id="280" r:id="rId32"/>
    <p:sldId id="289" r:id="rId33"/>
    <p:sldId id="290" r:id="rId34"/>
    <p:sldId id="301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www.uiltexas.org" TargetMode="Externa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5vCHPJerXA&amp;feature=youtu.be" TargetMode="External"/><Relationship Id="rId4" Type="http://schemas.openxmlformats.org/officeDocument/2006/relationships/hyperlink" Target="https://www.youtube.com/watch?v=JyGXimOiP5o" TargetMode="External"/><Relationship Id="rId5" Type="http://schemas.openxmlformats.org/officeDocument/2006/relationships/hyperlink" Target="http://www.youtube.com/watch?v=p5QBkGi2goo" TargetMode="External"/><Relationship Id="rId6" Type="http://schemas.openxmlformats.org/officeDocument/2006/relationships/hyperlink" Target="http://www.youtube.com/watch?v=qoBLsaA47bc" TargetMode="External"/><Relationship Id="rId7" Type="http://schemas.openxmlformats.org/officeDocument/2006/relationships/hyperlink" Target="https://www.youtube.com/watch?v=7CkJMt3cLF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wCYDtUA91o&amp;feature=youtu.b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UIL Theatre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2014-15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37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Bi-District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1A -  </a:t>
            </a:r>
            <a:r>
              <a:rPr lang="en-US" dirty="0" smtClean="0"/>
              <a:t>17 &amp; 18, 19 &amp; 20, </a:t>
            </a:r>
            <a:r>
              <a:rPr lang="en-US" dirty="0" smtClean="0"/>
              <a:t>29 &amp; 30 (3)</a:t>
            </a:r>
          </a:p>
          <a:p>
            <a:r>
              <a:rPr lang="en-US" dirty="0" smtClean="0"/>
              <a:t>2A </a:t>
            </a:r>
            <a:r>
              <a:rPr lang="en-US" dirty="0" smtClean="0"/>
              <a:t>–17 </a:t>
            </a:r>
            <a:r>
              <a:rPr lang="en-US" dirty="0" smtClean="0"/>
              <a:t>&amp; 18, 31 &amp; 32 </a:t>
            </a:r>
            <a:r>
              <a:rPr lang="en-US" dirty="0" smtClean="0"/>
              <a:t>(2)</a:t>
            </a:r>
            <a:endParaRPr lang="en-US" dirty="0" smtClean="0"/>
          </a:p>
          <a:p>
            <a:r>
              <a:rPr lang="en-US" dirty="0" smtClean="0"/>
              <a:t>3A -  </a:t>
            </a:r>
            <a:r>
              <a:rPr lang="en-US" dirty="0" smtClean="0"/>
              <a:t>Complete</a:t>
            </a:r>
            <a:endParaRPr lang="en-US" dirty="0" smtClean="0"/>
          </a:p>
          <a:p>
            <a:r>
              <a:rPr lang="en-US" dirty="0" smtClean="0"/>
              <a:t>4A -  </a:t>
            </a:r>
            <a:r>
              <a:rPr lang="en-US" dirty="0" smtClean="0"/>
              <a:t>Complete</a:t>
            </a:r>
            <a:endParaRPr lang="en-US" dirty="0" smtClean="0"/>
          </a:p>
          <a:p>
            <a:r>
              <a:rPr lang="en-US" dirty="0" smtClean="0"/>
              <a:t>5A -  Complete</a:t>
            </a:r>
          </a:p>
          <a:p>
            <a:r>
              <a:rPr lang="en-US" dirty="0" smtClean="0"/>
              <a:t>6A - 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7839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Level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 Panels</a:t>
            </a:r>
          </a:p>
          <a:p>
            <a:r>
              <a:rPr lang="en-US" b="1" dirty="0"/>
              <a:t>State Meet Judges</a:t>
            </a:r>
          </a:p>
          <a:p>
            <a:r>
              <a:rPr lang="en-US" dirty="0"/>
              <a:t>AAAAAA - Rod </a:t>
            </a:r>
            <a:r>
              <a:rPr lang="en-US" dirty="0" err="1" smtClean="0"/>
              <a:t>Caspers</a:t>
            </a:r>
            <a:r>
              <a:rPr lang="en-US" dirty="0" smtClean="0"/>
              <a:t>+, </a:t>
            </a:r>
            <a:r>
              <a:rPr lang="en-US" dirty="0"/>
              <a:t>Beverly Murray, Jim </a:t>
            </a:r>
            <a:r>
              <a:rPr lang="en-US" dirty="0" err="1"/>
              <a:t>Mammarella</a:t>
            </a:r>
            <a:endParaRPr lang="en-US" dirty="0"/>
          </a:p>
          <a:p>
            <a:r>
              <a:rPr lang="en-US" dirty="0"/>
              <a:t>AAAAA - Allison </a:t>
            </a:r>
            <a:r>
              <a:rPr lang="en-US" dirty="0" smtClean="0"/>
              <a:t>Frost+, </a:t>
            </a:r>
            <a:r>
              <a:rPr lang="en-US" dirty="0"/>
              <a:t>Ron Dodson, Roger Schultz</a:t>
            </a:r>
          </a:p>
          <a:p>
            <a:r>
              <a:rPr lang="en-US" dirty="0"/>
              <a:t>AAAA - Ricky </a:t>
            </a:r>
            <a:r>
              <a:rPr lang="en-US" dirty="0" smtClean="0"/>
              <a:t>Ramon+, </a:t>
            </a:r>
            <a:r>
              <a:rPr lang="en-US" dirty="0"/>
              <a:t>Susan </a:t>
            </a:r>
            <a:r>
              <a:rPr lang="en-US" dirty="0" err="1"/>
              <a:t>Loughran</a:t>
            </a:r>
            <a:r>
              <a:rPr lang="en-US" dirty="0"/>
              <a:t>, Mark </a:t>
            </a:r>
            <a:r>
              <a:rPr lang="en-US" dirty="0" err="1"/>
              <a:t>Pickell</a:t>
            </a:r>
            <a:endParaRPr lang="en-US" dirty="0"/>
          </a:p>
          <a:p>
            <a:r>
              <a:rPr lang="en-US" dirty="0"/>
              <a:t>AAA - R. Scott </a:t>
            </a:r>
            <a:r>
              <a:rPr lang="en-US" dirty="0" smtClean="0"/>
              <a:t>Allen+, </a:t>
            </a:r>
            <a:r>
              <a:rPr lang="en-US" dirty="0"/>
              <a:t>Charles Falcon, Kelly Parker</a:t>
            </a:r>
          </a:p>
          <a:p>
            <a:r>
              <a:rPr lang="en-US" dirty="0"/>
              <a:t>AA - Perry </a:t>
            </a:r>
            <a:r>
              <a:rPr lang="en-US" dirty="0" smtClean="0"/>
              <a:t>Crafton+, </a:t>
            </a:r>
            <a:r>
              <a:rPr lang="en-US" dirty="0"/>
              <a:t>Phillip Morgan, </a:t>
            </a:r>
            <a:r>
              <a:rPr lang="en-US" dirty="0" err="1"/>
              <a:t>Lynae</a:t>
            </a:r>
            <a:r>
              <a:rPr lang="en-US" dirty="0"/>
              <a:t> Jacob</a:t>
            </a:r>
          </a:p>
          <a:p>
            <a:r>
              <a:rPr lang="en-US" dirty="0"/>
              <a:t>A - Jackie </a:t>
            </a:r>
            <a:r>
              <a:rPr lang="en-US" dirty="0" err="1" smtClean="0"/>
              <a:t>deMontmollin</a:t>
            </a:r>
            <a:r>
              <a:rPr lang="en-US" dirty="0" smtClean="0"/>
              <a:t>+, </a:t>
            </a:r>
            <a:r>
              <a:rPr lang="en-US" dirty="0"/>
              <a:t>Paula Rodriguez, Kelly Russell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763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3238"/>
            <a:ext cx="2585114" cy="868362"/>
          </a:xfrm>
        </p:spPr>
        <p:txBody>
          <a:bodyPr/>
          <a:lstStyle/>
          <a:p>
            <a:r>
              <a:rPr lang="en-US" sz="3600" dirty="0" smtClean="0"/>
              <a:t>Upper Level Judges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2585113" cy="40560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Panels for </a:t>
            </a:r>
            <a:r>
              <a:rPr lang="en-US" sz="3600" dirty="0" smtClean="0"/>
              <a:t>Area </a:t>
            </a:r>
            <a:r>
              <a:rPr lang="en-US" sz="3600" dirty="0" smtClean="0"/>
              <a:t>Contests are posted online.</a:t>
            </a:r>
            <a:endParaRPr lang="en-US" sz="3600" dirty="0"/>
          </a:p>
        </p:txBody>
      </p:sp>
      <p:pic>
        <p:nvPicPr>
          <p:cNvPr id="5" name="Picture 4" descr="Screen Shot 2014-10-07 at 6.3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1 at 6.4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3500"/>
            <a:ext cx="76581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25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Sites 2015 &amp; 2016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38646"/>
              </p:ext>
            </p:extLst>
          </p:nvPr>
        </p:nvGraphicFramePr>
        <p:xfrm>
          <a:off x="1579818" y="1735138"/>
          <a:ext cx="6311115" cy="3840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9200"/>
                <a:gridCol w="1219200"/>
                <a:gridCol w="1219200"/>
                <a:gridCol w="1219200"/>
                <a:gridCol w="14343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South</a:t>
                      </a:r>
                      <a:r>
                        <a:rPr lang="en-US" b="1" baseline="0" dirty="0" smtClean="0"/>
                        <a:t> Plains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Angelo State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Tarleton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Blinn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Odessa College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Grayson College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Panola College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A&amp;M – Corpus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Abilene Christian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Tyler JC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Blinn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MacArthur HS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Texas Tech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A&amp;M Commerce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Atascocita</a:t>
                      </a:r>
                      <a:r>
                        <a:rPr lang="en-US" b="1" dirty="0" smtClean="0"/>
                        <a:t> HS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A&amp;M – Corpus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Texas Tech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Angelina College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San </a:t>
                      </a:r>
                      <a:r>
                        <a:rPr lang="en-US" b="1" dirty="0" err="1" smtClean="0"/>
                        <a:t>Jac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San Antonio TBA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UT Arlington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Baylor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San </a:t>
                      </a:r>
                      <a:r>
                        <a:rPr lang="en-US" b="1" dirty="0" err="1" smtClean="0"/>
                        <a:t>Jac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Jefferson HS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246589"/>
              </p:ext>
            </p:extLst>
          </p:nvPr>
        </p:nvGraphicFramePr>
        <p:xfrm>
          <a:off x="1524000" y="1397000"/>
          <a:ext cx="6096000" cy="39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6268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Judges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TTAO</a:t>
            </a:r>
          </a:p>
          <a:p>
            <a:pPr marL="0" indent="0" algn="ctr">
              <a:buNone/>
            </a:pPr>
            <a:r>
              <a:rPr lang="en-US" b="1" dirty="0" smtClean="0"/>
              <a:t>Texas Theatre Adjudicators and Officials</a:t>
            </a:r>
          </a:p>
          <a:p>
            <a:pPr marL="0" indent="0" algn="ctr">
              <a:buNone/>
            </a:pPr>
            <a:r>
              <a:rPr lang="en-US" b="1" dirty="0" smtClean="0"/>
              <a:t>Includes judges and contest managers</a:t>
            </a:r>
          </a:p>
          <a:p>
            <a:pPr marL="0" indent="0" algn="ctr">
              <a:buNone/>
            </a:pPr>
            <a:r>
              <a:rPr lang="en-US" b="1" dirty="0" err="1" smtClean="0">
                <a:hlinkClick r:id="rId2"/>
              </a:rPr>
              <a:t>www.ttao.org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3" y="1617916"/>
            <a:ext cx="7150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11 at 6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287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Survey</a:t>
            </a:r>
            <a:endParaRPr lang="en-US" dirty="0"/>
          </a:p>
        </p:txBody>
      </p:sp>
      <p:pic>
        <p:nvPicPr>
          <p:cNvPr id="4" name="Content Placeholder 3" descr="Screen Shot 2014-10-07 at 6.36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3" b="17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26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5111790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Mostly Handbook Changes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1st BOOK 2 FINAL 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18" y="164195"/>
            <a:ext cx="1865989" cy="2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294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5530651" cy="40560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Point Structure due to three advancing</a:t>
            </a:r>
          </a:p>
          <a:p>
            <a:pPr lvl="1"/>
            <a:r>
              <a:rPr lang="en-US" sz="3200" dirty="0" smtClean="0"/>
              <a:t>15, 15, 15, 10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1st BOOK 2 FINAL 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18" y="164195"/>
            <a:ext cx="1865989" cy="2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2014-15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Closed</a:t>
            </a:r>
          </a:p>
          <a:p>
            <a:r>
              <a:rPr lang="en-US" dirty="0" smtClean="0"/>
              <a:t>1224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Sound </a:t>
            </a:r>
            <a:r>
              <a:rPr lang="en-US" sz="3200" dirty="0"/>
              <a:t>Check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1st BOOK 2 FINAL 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18" y="164195"/>
            <a:ext cx="1865989" cy="2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8"/>
            <a:ext cx="5490116" cy="24664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“Properties Allowed With Restrictions” chart has several changes and deletions.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21st BOOK 2 FINAL 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18" y="164195"/>
            <a:ext cx="1865989" cy="24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0-07 at 6.3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527472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43040" y="333069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Changing to 4X6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5440" y="1249680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Carpet Restriction Gone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47360" y="3474720"/>
            <a:ext cx="924560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66800" y="3330694"/>
            <a:ext cx="1229360" cy="14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" y="3108960"/>
            <a:ext cx="14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Hand held doors/ bars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438400" y="3330694"/>
            <a:ext cx="304800" cy="24562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572000" y="3362067"/>
            <a:ext cx="304800" cy="24562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724400" y="1249680"/>
            <a:ext cx="304800" cy="24562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58240" y="1249680"/>
            <a:ext cx="34137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8960" y="1127760"/>
            <a:ext cx="426720" cy="36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" y="1896011"/>
            <a:ext cx="426720" cy="36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277360" y="2017931"/>
            <a:ext cx="304800" cy="24562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58240" y="2103120"/>
            <a:ext cx="288544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32560" y="6014720"/>
            <a:ext cx="2499360" cy="1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080" y="5830947"/>
            <a:ext cx="70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3’X5’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7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7 at 6.3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0" y="0"/>
            <a:ext cx="5573389" cy="6858000"/>
          </a:xfrm>
          <a:prstGeom prst="rect">
            <a:avLst/>
          </a:prstGeom>
          <a:ln>
            <a:solidFill>
              <a:srgbClr val="860908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827520" y="3200400"/>
            <a:ext cx="985520" cy="589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8880" y="285496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Roof Allowed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491131"/>
            <a:ext cx="426720" cy="36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4704080" y="3613051"/>
            <a:ext cx="304800" cy="24562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84960" y="3698240"/>
            <a:ext cx="288544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85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4533"/>
            <a:ext cx="3044293" cy="2489418"/>
          </a:xfrm>
        </p:spPr>
        <p:txBody>
          <a:bodyPr>
            <a:noAutofit/>
          </a:bodyPr>
          <a:lstStyle/>
          <a:p>
            <a:r>
              <a:rPr lang="en-US" sz="2800" b="1" dirty="0"/>
              <a:t>Talcum or other powders will </a:t>
            </a:r>
            <a:r>
              <a:rPr lang="en-US" sz="2800" b="1" dirty="0" smtClean="0"/>
              <a:t>not be allowed  </a:t>
            </a:r>
            <a:r>
              <a:rPr lang="en-US" sz="2800" b="1" dirty="0"/>
              <a:t>without CM approval.</a:t>
            </a:r>
          </a:p>
        </p:txBody>
      </p:sp>
      <p:pic>
        <p:nvPicPr>
          <p:cNvPr id="4" name="Picture 3" descr="IMG_387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93" y="1447800"/>
            <a:ext cx="4895404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389" y="6033107"/>
            <a:ext cx="763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Photo courtesy of Keller High School and Melissa Freeman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872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4533"/>
            <a:ext cx="3044293" cy="2489418"/>
          </a:xfrm>
        </p:spPr>
        <p:txBody>
          <a:bodyPr>
            <a:noAutofit/>
          </a:bodyPr>
          <a:lstStyle/>
          <a:p>
            <a:r>
              <a:rPr lang="en-US" sz="2800" b="1" dirty="0"/>
              <a:t>Talcum or other powders will </a:t>
            </a:r>
            <a:r>
              <a:rPr lang="en-US" sz="2800" b="1" dirty="0" smtClean="0"/>
              <a:t>not be allowed  </a:t>
            </a:r>
            <a:r>
              <a:rPr lang="en-US" sz="2800" b="1" dirty="0"/>
              <a:t>without CM approval.</a:t>
            </a:r>
          </a:p>
        </p:txBody>
      </p:sp>
      <p:pic>
        <p:nvPicPr>
          <p:cNvPr id="4" name="Picture 3" descr="IMG_387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93" y="1447800"/>
            <a:ext cx="4895404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389" y="6033107"/>
            <a:ext cx="763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Photo courtesy of Keller High School and Melissa Freeman</a:t>
            </a:r>
            <a:endParaRPr lang="en-US" sz="2000" b="1" dirty="0"/>
          </a:p>
        </p:txBody>
      </p:sp>
      <p:pic>
        <p:nvPicPr>
          <p:cNvPr id="6" name="Picture 5" descr="IMG_309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921" r="38985" b="12534"/>
          <a:stretch/>
        </p:blipFill>
        <p:spPr>
          <a:xfrm rot="5400000">
            <a:off x="4234697" y="1171802"/>
            <a:ext cx="4343396" cy="48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Breaker With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the case of an unbreakable tie</a:t>
            </a:r>
          </a:p>
          <a:p>
            <a:pPr lvl="1"/>
            <a:r>
              <a:rPr lang="en-US" sz="3600" dirty="0" smtClean="0"/>
              <a:t>The higher ranking school on the acting judge’s ballot shall advance or be given the higher rank.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173219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Meet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Fog and hazers will be allowed.</a:t>
            </a:r>
          </a:p>
          <a:p>
            <a:r>
              <a:rPr lang="en-US" dirty="0" smtClean="0"/>
              <a:t>Schools shall have the option of using a </a:t>
            </a:r>
            <a:r>
              <a:rPr lang="en-US" dirty="0" err="1" smtClean="0"/>
              <a:t>cyc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5019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Rules for </a:t>
            </a:r>
            <a:r>
              <a:rPr lang="en-US" dirty="0" smtClean="0">
                <a:solidFill>
                  <a:srgbClr val="FF0000"/>
                </a:solidFill>
              </a:rPr>
              <a:t>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The contest manager is required to </a:t>
            </a:r>
            <a:r>
              <a:rPr lang="en-US" b="1" dirty="0" smtClean="0"/>
              <a:t>declare ineligible </a:t>
            </a:r>
            <a:r>
              <a:rPr lang="en-US" b="1" dirty="0"/>
              <a:t>a play that violates Section 1033 (c) (2) </a:t>
            </a:r>
            <a:r>
              <a:rPr lang="en-US" b="1" dirty="0" smtClean="0"/>
              <a:t>(</a:t>
            </a:r>
            <a:r>
              <a:rPr lang="en-US" b="1" dirty="0"/>
              <a:t>C), (D) (</a:t>
            </a:r>
            <a:r>
              <a:rPr lang="en-US" b="1" dirty="0" err="1"/>
              <a:t>i</a:t>
            </a:r>
            <a:r>
              <a:rPr lang="en-US" b="1" dirty="0"/>
              <a:t> and ii) H, I and J. No play, which is declared ineligible by the contest manager, shall be included in final </a:t>
            </a:r>
            <a:r>
              <a:rPr lang="en-US" b="1" dirty="0" smtClean="0"/>
              <a:t>ranking </a:t>
            </a:r>
            <a:r>
              <a:rPr lang="en-US" b="1" dirty="0"/>
              <a:t>or be considered for any honors, and members of the company of an </a:t>
            </a:r>
            <a:r>
              <a:rPr lang="en-US" b="1" dirty="0" smtClean="0"/>
              <a:t>ineligible </a:t>
            </a:r>
            <a:r>
              <a:rPr lang="en-US" b="1" dirty="0"/>
              <a:t>play shall not be given individual </a:t>
            </a:r>
            <a:r>
              <a:rPr lang="en-US" b="1" dirty="0" smtClean="0"/>
              <a:t>awards</a:t>
            </a:r>
            <a:r>
              <a:rPr lang="en-US" b="1" dirty="0"/>
              <a:t>. Violations of any other rules shall be reported to the appropriate Executive Committee.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767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Rules for </a:t>
            </a:r>
            <a:r>
              <a:rPr lang="en-US" dirty="0" smtClean="0">
                <a:solidFill>
                  <a:srgbClr val="FF0000"/>
                </a:solidFill>
              </a:rPr>
              <a:t>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A</a:t>
            </a:r>
            <a:r>
              <a:rPr lang="en-US" b="1" dirty="0" smtClean="0"/>
              <a:t> </a:t>
            </a:r>
            <a:r>
              <a:rPr lang="en-US" b="1" dirty="0"/>
              <a:t>play that violates Section 1033 (c) (2) </a:t>
            </a:r>
            <a:r>
              <a:rPr lang="en-US" b="1" dirty="0" smtClean="0"/>
              <a:t>(</a:t>
            </a:r>
            <a:r>
              <a:rPr lang="en-US" b="1" dirty="0"/>
              <a:t>C), (D) (</a:t>
            </a:r>
            <a:r>
              <a:rPr lang="en-US" b="1" dirty="0" err="1"/>
              <a:t>i</a:t>
            </a:r>
            <a:r>
              <a:rPr lang="en-US" b="1" dirty="0"/>
              <a:t> and ii) </a:t>
            </a:r>
            <a:r>
              <a:rPr lang="en-US" b="1" dirty="0" smtClean="0"/>
              <a:t>H and J </a:t>
            </a:r>
            <a:r>
              <a:rPr lang="en-US" b="1" dirty="0" smtClean="0">
                <a:solidFill>
                  <a:srgbClr val="FF0000"/>
                </a:solidFill>
              </a:rPr>
              <a:t>shall be ineligible for advancement or final ranking</a:t>
            </a:r>
            <a:r>
              <a:rPr lang="en-US" b="1" dirty="0" smtClean="0"/>
              <a:t>. Violations </a:t>
            </a:r>
            <a:r>
              <a:rPr lang="en-US" b="1" dirty="0"/>
              <a:t>of any other rules shall be reported to the appropriate Executive Committee</a:t>
            </a:r>
            <a:r>
              <a:rPr lang="en-US" b="1" dirty="0" smtClean="0"/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smtClean="0"/>
              <a:t>The play will be eligible for acting awards and the points associated with them.</a:t>
            </a:r>
          </a:p>
          <a:p>
            <a:pPr algn="just"/>
            <a:r>
              <a:rPr lang="en-US" b="1" dirty="0" smtClean="0"/>
              <a:t>Being voted on in October.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3598487" cy="868362"/>
          </a:xfrm>
        </p:spPr>
        <p:txBody>
          <a:bodyPr/>
          <a:lstStyle/>
          <a:p>
            <a:r>
              <a:rPr lang="en-US" dirty="0" smtClean="0"/>
              <a:t>New Handbook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3598487" cy="4074150"/>
          </a:xfrm>
        </p:spPr>
        <p:txBody>
          <a:bodyPr>
            <a:normAutofit/>
          </a:bodyPr>
          <a:lstStyle/>
          <a:p>
            <a:r>
              <a:rPr lang="en-US" b="1" dirty="0" smtClean="0"/>
              <a:t>21</a:t>
            </a:r>
            <a:r>
              <a:rPr lang="en-US" b="1" baseline="30000" dirty="0" smtClean="0"/>
              <a:t>st</a:t>
            </a:r>
            <a:r>
              <a:rPr lang="en-US" b="1" dirty="0" smtClean="0"/>
              <a:t> Edition Downloadable from UIL website</a:t>
            </a:r>
          </a:p>
          <a:p>
            <a:r>
              <a:rPr lang="en-US" b="1" dirty="0" smtClean="0"/>
              <a:t>Combines Handbook for One-Act Play and Guide for Contest Managers</a:t>
            </a:r>
          </a:p>
          <a:p>
            <a:r>
              <a:rPr lang="en-US" b="1" dirty="0" smtClean="0"/>
              <a:t>Hyperlinks included in the </a:t>
            </a:r>
            <a:r>
              <a:rPr lang="en-US" b="1" dirty="0" err="1" smtClean="0"/>
              <a:t>pdf</a:t>
            </a:r>
            <a:r>
              <a:rPr lang="en-US" b="1" dirty="0" smtClean="0"/>
              <a:t> format.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21st BOOK 2 FINAL We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87" y="503238"/>
            <a:ext cx="4211102" cy="54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402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3666045" cy="868362"/>
          </a:xfrm>
        </p:spPr>
        <p:txBody>
          <a:bodyPr/>
          <a:lstStyle/>
          <a:p>
            <a:r>
              <a:rPr lang="en-US" dirty="0" smtClean="0"/>
              <a:t>Theatrical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3125579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CATS</a:t>
            </a:r>
          </a:p>
          <a:p>
            <a:r>
              <a:rPr lang="en-US" dirty="0" smtClean="0"/>
              <a:t>Prompt is posted.</a:t>
            </a:r>
          </a:p>
          <a:p>
            <a:r>
              <a:rPr lang="en-US" dirty="0" smtClean="0"/>
              <a:t>The contest will be split into two divisions: 1A – 4A and 5A – 6A.</a:t>
            </a:r>
          </a:p>
          <a:p>
            <a:r>
              <a:rPr lang="en-US" dirty="0" smtClean="0"/>
              <a:t>Awards will now be given through 6</a:t>
            </a:r>
            <a:r>
              <a:rPr lang="en-US" baseline="30000" dirty="0" smtClean="0"/>
              <a:t>th</a:t>
            </a:r>
            <a:r>
              <a:rPr lang="en-US" dirty="0" smtClean="0"/>
              <a:t> place instead of 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2015_Theatrical_Design_Prompt_Comple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79" y="310729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165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UIL Young Filmmakers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01" y="1735138"/>
            <a:ext cx="2384964" cy="4056062"/>
          </a:xfrm>
        </p:spPr>
        <p:txBody>
          <a:bodyPr/>
          <a:lstStyle/>
          <a:p>
            <a:r>
              <a:rPr lang="en-US" dirty="0" smtClean="0"/>
              <a:t>Information is posted</a:t>
            </a:r>
          </a:p>
          <a:p>
            <a:r>
              <a:rPr lang="en-US" dirty="0" smtClean="0"/>
              <a:t>495 entries</a:t>
            </a:r>
          </a:p>
          <a:p>
            <a:r>
              <a:rPr lang="en-US" dirty="0" smtClean="0"/>
              <a:t>Great!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02" y="1735138"/>
            <a:ext cx="6029635" cy="42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095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9-11 at 6.2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69" y="244984"/>
            <a:ext cx="5113745" cy="6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4580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9-11 at 6.11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9" b="18389"/>
          <a:stretch>
            <a:fillRect/>
          </a:stretch>
        </p:blipFill>
        <p:spPr>
          <a:xfrm>
            <a:off x="770374" y="379725"/>
            <a:ext cx="7786463" cy="5368555"/>
          </a:xfrm>
        </p:spPr>
      </p:pic>
    </p:spTree>
    <p:extLst>
      <p:ext uri="{BB962C8B-B14F-4D97-AF65-F5344CB8AC3E}">
        <p14:creationId xmlns:p14="http://schemas.microsoft.com/office/powerpoint/2010/main" val="238243107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Film Festival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Champions</a:t>
            </a:r>
          </a:p>
          <a:p>
            <a:r>
              <a:rPr lang="en-US" dirty="0" smtClean="0">
                <a:hlinkClick r:id="rId2"/>
              </a:rPr>
              <a:t>State Champion Animation Division 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State Champion Division 1 Documentary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State Champion Division 1 Narrative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State Champion Division 2 Animation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State Champion Division 2 Documentary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State Champion Division 2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4019"/>
            <a:ext cx="7313613" cy="868362"/>
          </a:xfrm>
        </p:spPr>
        <p:txBody>
          <a:bodyPr/>
          <a:lstStyle/>
          <a:p>
            <a:r>
              <a:rPr lang="en-US" dirty="0" smtClean="0"/>
              <a:t>Enjoy the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Play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 100 New Titles Added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4393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Need to take the test each year.  It is an annual certification.</a:t>
            </a:r>
          </a:p>
          <a:p>
            <a:r>
              <a:rPr lang="en-US" b="1" dirty="0" smtClean="0"/>
              <a:t>It is now up and running.</a:t>
            </a:r>
          </a:p>
          <a:p>
            <a:r>
              <a:rPr lang="en-US" b="1" dirty="0" smtClean="0"/>
              <a:t>New procedure.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6550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Advancing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1A – 6A</a:t>
            </a:r>
          </a:p>
          <a:p>
            <a:r>
              <a:rPr lang="en-US" sz="4400" dirty="0" smtClean="0"/>
              <a:t>3 advance from zone, district, bi-district and area.</a:t>
            </a:r>
          </a:p>
          <a:p>
            <a:r>
              <a:rPr lang="en-US" sz="4400" dirty="0" smtClean="0"/>
              <a:t>2 advance from region.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23091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…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Only 2 in your district?</a:t>
            </a:r>
            <a:endParaRPr lang="en-US" sz="4400" dirty="0" smtClean="0"/>
          </a:p>
          <a:p>
            <a:r>
              <a:rPr lang="en-US" sz="4400" dirty="0" smtClean="0"/>
              <a:t>Only 3 in your district?</a:t>
            </a:r>
            <a:endParaRPr lang="en-US" sz="4400" dirty="0" smtClean="0"/>
          </a:p>
          <a:p>
            <a:r>
              <a:rPr lang="en-US" sz="4400" dirty="0" smtClean="0"/>
              <a:t>Only 4 in your district?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87985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1953085"/>
          </a:xfrm>
        </p:spPr>
        <p:txBody>
          <a:bodyPr/>
          <a:lstStyle/>
          <a:p>
            <a:r>
              <a:rPr lang="en-US" dirty="0" smtClean="0"/>
              <a:t>Districts have been paired up for the next two years.</a:t>
            </a:r>
          </a:p>
          <a:p>
            <a:r>
              <a:rPr lang="en-US" dirty="0" smtClean="0"/>
              <a:t>Most of the Bi-Districts have reported info.</a:t>
            </a:r>
          </a:p>
          <a:p>
            <a:r>
              <a:rPr lang="en-US" dirty="0" smtClean="0"/>
              <a:t>Check on line – Times ‘a </a:t>
            </a:r>
            <a:r>
              <a:rPr lang="en-US" dirty="0" err="1" smtClean="0"/>
              <a:t>wastin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0372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11 at 6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92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185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271</TotalTime>
  <Words>781</Words>
  <Application>Microsoft Macintosh PowerPoint</Application>
  <PresentationFormat>On-screen Show (4:3)</PresentationFormat>
  <Paragraphs>140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Inkwell</vt:lpstr>
      <vt:lpstr>UIL Theatre</vt:lpstr>
      <vt:lpstr>2014-15 Enrollment</vt:lpstr>
      <vt:lpstr>New Handbook</vt:lpstr>
      <vt:lpstr>Approved Play Lists</vt:lpstr>
      <vt:lpstr>Contest Managers</vt:lpstr>
      <vt:lpstr>Advancing  </vt:lpstr>
      <vt:lpstr>What If …  </vt:lpstr>
      <vt:lpstr>Bi-Districts</vt:lpstr>
      <vt:lpstr>PowerPoint Presentation</vt:lpstr>
      <vt:lpstr>Missing Bi-District Info</vt:lpstr>
      <vt:lpstr>Upper Level Judges</vt:lpstr>
      <vt:lpstr>Upper Level Judges</vt:lpstr>
      <vt:lpstr>PowerPoint Presentation</vt:lpstr>
      <vt:lpstr>Region Sites 2015 &amp; 2016</vt:lpstr>
      <vt:lpstr>New Judges Group</vt:lpstr>
      <vt:lpstr>PowerPoint Presentation</vt:lpstr>
      <vt:lpstr>Availability Survey</vt:lpstr>
      <vt:lpstr>New Rules</vt:lpstr>
      <vt:lpstr>New Rules</vt:lpstr>
      <vt:lpstr>New Rules</vt:lpstr>
      <vt:lpstr>New Rules</vt:lpstr>
      <vt:lpstr>PowerPoint Presentation</vt:lpstr>
      <vt:lpstr>PowerPoint Presentation</vt:lpstr>
      <vt:lpstr>New Rules</vt:lpstr>
      <vt:lpstr>New Rules</vt:lpstr>
      <vt:lpstr>Tie Breaker With Panels</vt:lpstr>
      <vt:lpstr>State Meet Changes</vt:lpstr>
      <vt:lpstr>Proposed Rules for 2016</vt:lpstr>
      <vt:lpstr>Proposed Rules for 2016</vt:lpstr>
      <vt:lpstr>Theatrical Design</vt:lpstr>
      <vt:lpstr>UIL Young Filmmakers Festival</vt:lpstr>
      <vt:lpstr>PowerPoint Presentation</vt:lpstr>
      <vt:lpstr>PowerPoint Presentation</vt:lpstr>
      <vt:lpstr>State Film Festival</vt:lpstr>
      <vt:lpstr>Enjoy the Conference</vt:lpstr>
    </vt:vector>
  </TitlesOfParts>
  <Company>UIL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UIL Theatre</dc:title>
  <dc:creator>Luis Munoz</dc:creator>
  <cp:lastModifiedBy>Luis Munoz</cp:lastModifiedBy>
  <cp:revision>21</cp:revision>
  <dcterms:created xsi:type="dcterms:W3CDTF">2014-07-10T23:46:14Z</dcterms:created>
  <dcterms:modified xsi:type="dcterms:W3CDTF">2014-10-08T00:01:47Z</dcterms:modified>
</cp:coreProperties>
</file>