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5" r:id="rId15"/>
    <p:sldId id="269" r:id="rId16"/>
    <p:sldId id="270" r:id="rId17"/>
    <p:sldId id="271" r:id="rId18"/>
    <p:sldId id="272" r:id="rId19"/>
    <p:sldId id="279" r:id="rId20"/>
    <p:sldId id="280" r:id="rId21"/>
    <p:sldId id="281" r:id="rId22"/>
    <p:sldId id="273" r:id="rId23"/>
    <p:sldId id="276" r:id="rId24"/>
    <p:sldId id="277" r:id="rId25"/>
    <p:sldId id="27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snapToObjects="1">
      <p:cViewPr varScale="1">
        <p:scale>
          <a:sx n="124" d="100"/>
          <a:sy n="124" d="100"/>
        </p:scale>
        <p:origin x="64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12" name="Freeform 11"/>
          <p:cNvSpPr/>
          <p:nvPr/>
        </p:nvSpPr>
        <p:spPr>
          <a:xfrm>
            <a:off x="-15875" y="0"/>
            <a:ext cx="11683810"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7"/>
            <a:ext cx="11329257"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0" y="0"/>
            <a:ext cx="8719579"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61800" y="293317"/>
            <a:ext cx="11367116"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891201" y="662656"/>
            <a:ext cx="9755187" cy="2766528"/>
          </a:xfrm>
        </p:spPr>
        <p:txBody>
          <a:bodyPr anchor="b">
            <a:normAutofit/>
          </a:bodyPr>
          <a:lstStyle>
            <a:lvl1pPr algn="r">
              <a:defRPr sz="8000"/>
            </a:lvl1pPr>
          </a:lstStyle>
          <a:p>
            <a:r>
              <a:rPr lang="en-US" smtClean="0"/>
              <a:t>Click to edit Master title style</a:t>
            </a:r>
            <a:endParaRPr lang="en-US" dirty="0"/>
          </a:p>
        </p:txBody>
      </p:sp>
      <p:sp>
        <p:nvSpPr>
          <p:cNvPr id="3" name="Subtitle 2"/>
          <p:cNvSpPr>
            <a:spLocks noGrp="1"/>
          </p:cNvSpPr>
          <p:nvPr>
            <p:ph type="subTitle" idx="1"/>
          </p:nvPr>
        </p:nvSpPr>
        <p:spPr>
          <a:xfrm rot="21420000">
            <a:off x="983062" y="3505209"/>
            <a:ext cx="9755187" cy="550333"/>
          </a:xfrm>
        </p:spPr>
        <p:txBody>
          <a:bodyPr anchor="t">
            <a:noAutofit/>
          </a:bodyPr>
          <a:lstStyle>
            <a:lvl1pPr marL="0" indent="0" algn="r">
              <a:buNone/>
              <a:defRPr sz="28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rot="21420000">
            <a:off x="4948541" y="4578463"/>
            <a:ext cx="6143653" cy="1163112"/>
          </a:xfrm>
        </p:spPr>
        <p:txBody>
          <a:bodyPr/>
          <a:lstStyle>
            <a:lvl1pPr algn="ctr">
              <a:defRPr sz="5400">
                <a:solidFill>
                  <a:schemeClr val="accent1">
                    <a:lumMod val="50000"/>
                  </a:schemeClr>
                </a:solidFill>
              </a:defRPr>
            </a:lvl1pPr>
          </a:lstStyle>
          <a:p>
            <a:fld id="{F7AFFB9B-9FB8-469E-96F9-4D32314110B6}" type="datetimeFigureOut">
              <a:rPr lang="en-US" dirty="0"/>
              <a:t>7/18/17</a:t>
            </a:fld>
            <a:endParaRPr lang="en-US" dirty="0"/>
          </a:p>
        </p:txBody>
      </p:sp>
      <p:sp>
        <p:nvSpPr>
          <p:cNvPr id="5" name="Footer Placeholder 4"/>
          <p:cNvSpPr>
            <a:spLocks noGrp="1"/>
          </p:cNvSpPr>
          <p:nvPr>
            <p:ph type="ftr" sz="quarter" idx="11"/>
          </p:nvPr>
        </p:nvSpPr>
        <p:spPr>
          <a:xfrm rot="21420000">
            <a:off x="-5560" y="4883024"/>
            <a:ext cx="4047239" cy="1195538"/>
          </a:xfrm>
        </p:spPr>
        <p:txBody>
          <a:bodyPr vert="horz" lIns="91440" tIns="45720" rIns="91440" bIns="45720" rtlCol="0" anchor="ctr"/>
          <a:lstStyle>
            <a:lvl1pPr algn="r">
              <a:defRPr lang="en-US" sz="5400" dirty="0"/>
            </a:lvl1pPr>
          </a:lstStyle>
          <a:p>
            <a:endParaRPr lang="en-US" dirty="0"/>
          </a:p>
        </p:txBody>
      </p:sp>
      <p:sp>
        <p:nvSpPr>
          <p:cNvPr id="6" name="Slide Number Placeholder 5"/>
          <p:cNvSpPr>
            <a:spLocks noGrp="1"/>
          </p:cNvSpPr>
          <p:nvPr>
            <p:ph type="sldNum" sz="quarter" idx="12"/>
          </p:nvPr>
        </p:nvSpPr>
        <p:spPr>
          <a:xfrm rot="21420000">
            <a:off x="9851758" y="3832648"/>
            <a:ext cx="907186" cy="498470"/>
          </a:xfrm>
        </p:spPr>
        <p:txBody>
          <a:bodyPr/>
          <a:lstStyle>
            <a:lvl1pPr>
              <a:defRPr sz="2400">
                <a:solidFill>
                  <a:schemeClr val="tx1">
                    <a:lumMod val="75000"/>
                    <a:lumOff val="25000"/>
                  </a:schemeClr>
                </a:solidFill>
              </a:defRPr>
            </a:lvl1pPr>
          </a:lstStyle>
          <a:p>
            <a:fld id="{6D22F896-40B5-4ADD-8801-0D06FADFA095}" type="slidenum">
              <a:rPr lang="en-US" dirty="0"/>
              <a:pPr/>
              <a:t>‹#›</a:t>
            </a:fld>
            <a:endParaRPr lang="en-US" dirty="0"/>
          </a:p>
        </p:txBody>
      </p:sp>
      <p:sp>
        <p:nvSpPr>
          <p:cNvPr id="25" name="5-Point Star 24"/>
          <p:cNvSpPr/>
          <p:nvPr/>
        </p:nvSpPr>
        <p:spPr>
          <a:xfrm rot="21420000">
            <a:off x="4221385" y="5111356"/>
            <a:ext cx="515386" cy="515386"/>
          </a:xfrm>
          <a:prstGeom prst="star5">
            <a:avLst>
              <a:gd name="adj" fmla="val 26693"/>
              <a:gd name="hf" fmla="val 105146"/>
              <a:gd name="vf" fmla="val 110557"/>
            </a:avLst>
          </a:prstGeom>
          <a:solidFill>
            <a:schemeClr val="tx1">
              <a:alpha val="40000"/>
            </a:schemeClr>
          </a:solidFill>
          <a:ln>
            <a:noFill/>
          </a:ln>
        </p:spPr>
        <p:style>
          <a:lnRef idx="1">
            <a:schemeClr val="accent1"/>
          </a:lnRef>
          <a:fillRef idx="3">
            <a:schemeClr val="accent1"/>
          </a:fillRef>
          <a:effectRef idx="2">
            <a:schemeClr val="accent1"/>
          </a:effectRef>
          <a:fontRef idx="minor">
            <a:schemeClr val="lt1"/>
          </a:fontRef>
        </p:style>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4106333"/>
            <a:ext cx="10394708" cy="58884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5801" y="685799"/>
            <a:ext cx="10392513" cy="319490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780" y="4702923"/>
            <a:ext cx="10394728" cy="682472"/>
          </a:xfrm>
        </p:spPr>
        <p:txBody>
          <a:bodyPr anchor="t"/>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7/18/17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6902" cy="3194903"/>
          </a:xfrm>
        </p:spPr>
        <p:txBody>
          <a:bodyPr anchor="ctr">
            <a:normAutofit/>
          </a:bodyPr>
          <a:lstStyle>
            <a:lvl1pPr algn="ctr">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779" y="4106333"/>
            <a:ext cx="10394729" cy="1273606"/>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7/18/17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1732" y="685800"/>
            <a:ext cx="9525020" cy="2916704"/>
          </a:xfrm>
        </p:spPr>
        <p:txBody>
          <a:bodyPr anchor="ctr">
            <a:normAutofit/>
          </a:bodyPr>
          <a:lstStyle>
            <a:lvl1pPr algn="ctr">
              <a:defRPr sz="48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550264" y="3610032"/>
            <a:ext cx="8667956" cy="377768"/>
          </a:xfrm>
        </p:spPr>
        <p:txBody>
          <a:bodyPr anchor="t">
            <a:normAutofit/>
          </a:bodyPr>
          <a:lstStyle>
            <a:lvl1pPr marL="0" indent="0" algn="r">
              <a:buNone/>
              <a:defRPr sz="14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5801" y="4106334"/>
            <a:ext cx="10396882" cy="1268252"/>
          </a:xfrm>
        </p:spPr>
        <p:txBody>
          <a:bodyPr anchor="ct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7/18/17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685801" y="89262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473083" y="292282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800" y="1723854"/>
            <a:ext cx="10394707" cy="2511835"/>
          </a:xfrm>
        </p:spPr>
        <p:txBody>
          <a:bodyPr anchor="b">
            <a:normAutofit/>
          </a:bodyPr>
          <a:lstStyle>
            <a:lvl1pPr algn="l">
              <a:defRPr sz="48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5800" y="4247468"/>
            <a:ext cx="10394707" cy="1140644"/>
          </a:xfrm>
        </p:spPr>
        <p:txBody>
          <a:bodyPr anchor="t">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7/18/17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802" y="685800"/>
            <a:ext cx="10394706" cy="1151965"/>
          </a:xfrm>
        </p:spPr>
        <p:txBody>
          <a:bodyPr/>
          <a:lstStyle>
            <a:lvl1pPr algn="ctr">
              <a:defRPr/>
            </a:lvl1pPr>
          </a:lstStyle>
          <a:p>
            <a:r>
              <a:rPr lang="en-US" smtClean="0"/>
              <a:t>Click to edit Master title style</a:t>
            </a:r>
            <a:endParaRPr lang="en-US" dirty="0"/>
          </a:p>
        </p:txBody>
      </p:sp>
      <p:sp>
        <p:nvSpPr>
          <p:cNvPr id="7" name="Text Placeholder 2"/>
          <p:cNvSpPr>
            <a:spLocks noGrp="1"/>
          </p:cNvSpPr>
          <p:nvPr>
            <p:ph type="body" idx="1"/>
          </p:nvPr>
        </p:nvSpPr>
        <p:spPr>
          <a:xfrm>
            <a:off x="68580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5802"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234622"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234621"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770380" y="2063395"/>
            <a:ext cx="3310128" cy="576262"/>
          </a:xfrm>
        </p:spPr>
        <p:txBody>
          <a:bodyPr anchor="b">
            <a:noAutofit/>
          </a:bodyPr>
          <a:lstStyle>
            <a:lvl1pPr marL="0" indent="0" algn="ctr">
              <a:lnSpc>
                <a:spcPct val="90000"/>
              </a:lnSpc>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770380" y="2639658"/>
            <a:ext cx="3310128" cy="273492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7/18/17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685801" y="685800"/>
            <a:ext cx="1039688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69184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5780" y="2063395"/>
            <a:ext cx="3310128"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1" name="Text Placeholder 3"/>
          <p:cNvSpPr>
            <a:spLocks noGrp="1"/>
          </p:cNvSpPr>
          <p:nvPr>
            <p:ph type="body" sz="half" idx="18"/>
          </p:nvPr>
        </p:nvSpPr>
        <p:spPr>
          <a:xfrm>
            <a:off x="691840" y="4389287"/>
            <a:ext cx="3310128" cy="98529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237410"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235999" y="2063395"/>
            <a:ext cx="3310128"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4" name="Text Placeholder 3"/>
          <p:cNvSpPr>
            <a:spLocks noGrp="1"/>
          </p:cNvSpPr>
          <p:nvPr>
            <p:ph type="body" sz="half" idx="19"/>
          </p:nvPr>
        </p:nvSpPr>
        <p:spPr>
          <a:xfrm>
            <a:off x="4235999" y="4389286"/>
            <a:ext cx="3310128" cy="98530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768944" y="3813025"/>
            <a:ext cx="3310128" cy="576262"/>
          </a:xfrm>
        </p:spPr>
        <p:txBody>
          <a:bodyPr anchor="b">
            <a:noAutofit/>
          </a:bodyPr>
          <a:lstStyle>
            <a:lvl1pPr marL="0" indent="0" algn="ctr">
              <a:lnSpc>
                <a:spcPct val="90000"/>
              </a:lnSpc>
              <a:buNone/>
              <a:defRPr sz="2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768819" y="2063394"/>
            <a:ext cx="3310128"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Drag picture to placeholder or click icon to add</a:t>
            </a:r>
            <a:endParaRPr lang="en-US" dirty="0"/>
          </a:p>
        </p:txBody>
      </p:sp>
      <p:sp>
        <p:nvSpPr>
          <p:cNvPr id="27" name="Text Placeholder 3"/>
          <p:cNvSpPr>
            <a:spLocks noGrp="1"/>
          </p:cNvSpPr>
          <p:nvPr>
            <p:ph type="body" sz="half" idx="20"/>
          </p:nvPr>
        </p:nvSpPr>
        <p:spPr>
          <a:xfrm>
            <a:off x="7768819" y="4389284"/>
            <a:ext cx="3310128" cy="985302"/>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7/18/17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11" name="Vertical Text Placeholder 2"/>
          <p:cNvSpPr>
            <a:spLocks noGrp="1"/>
          </p:cNvSpPr>
          <p:nvPr>
            <p:ph type="body" orient="vert" sz="quarter" idx="13"/>
          </p:nvPr>
        </p:nvSpPr>
        <p:spPr>
          <a:xfrm>
            <a:off x="685800" y="2063396"/>
            <a:ext cx="10394707"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7/18/17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15862" y="685800"/>
            <a:ext cx="2264646" cy="4688785"/>
          </a:xfrm>
        </p:spPr>
        <p:txBody>
          <a:bodyPr vert="eaVert"/>
          <a:lstStyle>
            <a:lvl1pPr algn="l">
              <a:defRPr/>
            </a:lvl1pPr>
          </a:lstStyle>
          <a:p>
            <a:r>
              <a:rPr lang="en-US" smtClean="0"/>
              <a:t>Click to edit Master title style</a:t>
            </a:r>
            <a:endParaRPr lang="en-US" dirty="0"/>
          </a:p>
        </p:txBody>
      </p:sp>
      <p:sp>
        <p:nvSpPr>
          <p:cNvPr id="8" name="Vertical Text Placeholder 2"/>
          <p:cNvSpPr>
            <a:spLocks noGrp="1"/>
          </p:cNvSpPr>
          <p:nvPr>
            <p:ph type="body" orient="vert" sz="quarter" idx="13"/>
          </p:nvPr>
        </p:nvSpPr>
        <p:spPr>
          <a:xfrm>
            <a:off x="685800" y="685800"/>
            <a:ext cx="7904431"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7/18/17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10394707"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7/18/17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10394707" cy="3193487"/>
          </a:xfrm>
        </p:spPr>
        <p:txBody>
          <a:bodyPr anchor="b">
            <a:normAutofit/>
          </a:bodyPr>
          <a:lstStyle>
            <a:lvl1pPr algn="l">
              <a:defRPr sz="5400"/>
            </a:lvl1pPr>
          </a:lstStyle>
          <a:p>
            <a:r>
              <a:rPr lang="en-US" smtClean="0"/>
              <a:t>Click to edit Master title style</a:t>
            </a:r>
            <a:endParaRPr lang="en-US" dirty="0"/>
          </a:p>
        </p:txBody>
      </p:sp>
      <p:sp>
        <p:nvSpPr>
          <p:cNvPr id="3" name="Text Placeholder 2"/>
          <p:cNvSpPr>
            <a:spLocks noGrp="1"/>
          </p:cNvSpPr>
          <p:nvPr>
            <p:ph type="body" idx="1"/>
          </p:nvPr>
        </p:nvSpPr>
        <p:spPr>
          <a:xfrm>
            <a:off x="685801" y="3742267"/>
            <a:ext cx="10394707" cy="1639614"/>
          </a:xfrm>
        </p:spPr>
        <p:txBody>
          <a:bodyPr anchor="t">
            <a:normAutofit/>
          </a:bodyPr>
          <a:lstStyle>
            <a:lvl1pPr marL="0" indent="0" algn="l">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7/18/17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6882" cy="1158140"/>
          </a:xfrm>
        </p:spPr>
        <p:txBody>
          <a:bodyPr/>
          <a:lstStyle/>
          <a:p>
            <a:r>
              <a:rPr lang="en-US" smtClean="0"/>
              <a:t>Click to edit Master title style</a:t>
            </a:r>
            <a:endParaRPr lang="en-US" dirty="0"/>
          </a:p>
        </p:txBody>
      </p:sp>
      <p:sp>
        <p:nvSpPr>
          <p:cNvPr id="12" name="Content Placeholder 2"/>
          <p:cNvSpPr>
            <a:spLocks noGrp="1"/>
          </p:cNvSpPr>
          <p:nvPr>
            <p:ph sz="quarter" idx="13"/>
          </p:nvPr>
        </p:nvSpPr>
        <p:spPr>
          <a:xfrm>
            <a:off x="685800" y="2063396"/>
            <a:ext cx="5088714"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3"/>
          <p:cNvSpPr>
            <a:spLocks noGrp="1"/>
          </p:cNvSpPr>
          <p:nvPr>
            <p:ph sz="quarter" idx="14"/>
          </p:nvPr>
        </p:nvSpPr>
        <p:spPr>
          <a:xfrm>
            <a:off x="5993971" y="2063396"/>
            <a:ext cx="5086538" cy="3311189"/>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7/18/17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685801" y="685800"/>
            <a:ext cx="10394707" cy="1158140"/>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18356" y="2063396"/>
            <a:ext cx="4856158"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Content Placeholder 3"/>
          <p:cNvSpPr>
            <a:spLocks noGrp="1"/>
          </p:cNvSpPr>
          <p:nvPr>
            <p:ph sz="quarter" idx="13"/>
          </p:nvPr>
        </p:nvSpPr>
        <p:spPr>
          <a:xfrm>
            <a:off x="685802" y="2861733"/>
            <a:ext cx="5088712"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8191" y="2063396"/>
            <a:ext cx="4864491" cy="679994"/>
          </a:xfrm>
        </p:spPr>
        <p:txBody>
          <a:bodyPr anchor="b">
            <a:noAutofit/>
          </a:bodyPr>
          <a:lstStyle>
            <a:lvl1pPr marL="0" indent="0">
              <a:lnSpc>
                <a:spcPct val="90000"/>
              </a:lnSpc>
              <a:buNone/>
              <a:defRPr sz="26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Content Placeholder 5"/>
          <p:cNvSpPr>
            <a:spLocks noGrp="1"/>
          </p:cNvSpPr>
          <p:nvPr>
            <p:ph sz="quarter" idx="14"/>
          </p:nvPr>
        </p:nvSpPr>
        <p:spPr>
          <a:xfrm>
            <a:off x="5993969" y="2861733"/>
            <a:ext cx="5088713" cy="2512852"/>
          </a:xfrm>
        </p:spPr>
        <p:txBody>
          <a:bodyPr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7/18/17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7/18/17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7/18/17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3643" y="685800"/>
            <a:ext cx="4126860" cy="2023252"/>
          </a:xfrm>
        </p:spPr>
        <p:txBody>
          <a:bodyPr anchor="b">
            <a:normAutofit/>
          </a:bodyPr>
          <a:lstStyle>
            <a:lvl1pPr algn="ctr">
              <a:defRPr sz="3600"/>
            </a:lvl1pPr>
          </a:lstStyle>
          <a:p>
            <a:r>
              <a:rPr lang="en-US" smtClean="0"/>
              <a:t>Click to edit Master title style</a:t>
            </a:r>
            <a:endParaRPr lang="en-US" dirty="0"/>
          </a:p>
        </p:txBody>
      </p:sp>
      <p:sp>
        <p:nvSpPr>
          <p:cNvPr id="10" name="Content Placeholder 2"/>
          <p:cNvSpPr>
            <a:spLocks noGrp="1"/>
          </p:cNvSpPr>
          <p:nvPr>
            <p:ph sz="quarter" idx="13"/>
          </p:nvPr>
        </p:nvSpPr>
        <p:spPr>
          <a:xfrm>
            <a:off x="5046132" y="685800"/>
            <a:ext cx="6034375" cy="468878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3642" y="2709052"/>
            <a:ext cx="4126861" cy="2665533"/>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7/18/17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6345302" cy="2023252"/>
          </a:xfrm>
        </p:spPr>
        <p:txBody>
          <a:bodyPr anchor="b">
            <a:normAutofit/>
          </a:bodyPr>
          <a:lstStyle>
            <a:lvl1pPr algn="ct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482362" y="0"/>
            <a:ext cx="3598146" cy="5071533"/>
          </a:xfrm>
          <a:ln w="57150" cmpd="thinThick">
            <a:solidFill>
              <a:schemeClr val="bg1">
                <a:lumMod val="50000"/>
              </a:schemeClr>
            </a:solidFill>
            <a:miter lim="800000"/>
          </a:ln>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685801" y="2709052"/>
            <a:ext cx="6345301" cy="2362481"/>
          </a:xfrm>
        </p:spPr>
        <p:txBody>
          <a:bodyPr anchor="t">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7/18/17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9" Type="http://schemas.openxmlformats.org/officeDocument/2006/relationships/image" Target="../media/image3.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0" name="Group 9"/>
          <p:cNvGrpSpPr/>
          <p:nvPr/>
        </p:nvGrpSpPr>
        <p:grpSpPr>
          <a:xfrm>
            <a:off x="-25397" y="0"/>
            <a:ext cx="12005350"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85801" y="685800"/>
            <a:ext cx="10396882" cy="115196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0" y="2063396"/>
            <a:ext cx="10396883"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98083" y="5757334"/>
            <a:ext cx="3784600" cy="498470"/>
          </a:xfrm>
          <a:prstGeom prst="rect">
            <a:avLst/>
          </a:prstGeom>
        </p:spPr>
        <p:txBody>
          <a:bodyPr vert="horz" lIns="91440" tIns="45720" rIns="91440" bIns="45720" rtlCol="0" anchor="ctr"/>
          <a:lstStyle>
            <a:lvl1pPr algn="r">
              <a:defRPr sz="3200" cap="all" baseline="0">
                <a:solidFill>
                  <a:schemeClr val="accent1">
                    <a:lumMod val="50000"/>
                  </a:schemeClr>
                </a:solidFill>
              </a:defRPr>
            </a:lvl1pPr>
          </a:lstStyle>
          <a:p>
            <a:fld id="{C35BB1C6-BF8F-4481-8AB2-603A1C8A906A}" type="datetimeFigureOut">
              <a:rPr lang="en-US" dirty="0"/>
              <a:t>7/18/17</a:t>
            </a:fld>
            <a:endParaRPr lang="en-US" dirty="0"/>
          </a:p>
        </p:txBody>
      </p:sp>
      <p:sp>
        <p:nvSpPr>
          <p:cNvPr id="5" name="Footer Placeholder 4"/>
          <p:cNvSpPr>
            <a:spLocks noGrp="1"/>
          </p:cNvSpPr>
          <p:nvPr>
            <p:ph type="ftr" sz="quarter" idx="3"/>
          </p:nvPr>
        </p:nvSpPr>
        <p:spPr>
          <a:xfrm>
            <a:off x="685801" y="5757334"/>
            <a:ext cx="5499719" cy="498470"/>
          </a:xfrm>
          <a:prstGeom prst="rect">
            <a:avLst/>
          </a:prstGeom>
        </p:spPr>
        <p:txBody>
          <a:bodyPr vert="horz" lIns="91440" tIns="45720" rIns="91440" bIns="45720" rtlCol="0" anchor="ctr"/>
          <a:lstStyle>
            <a:lvl1pPr algn="l">
              <a:defRPr sz="32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6287121" y="5757334"/>
            <a:ext cx="907186" cy="498470"/>
          </a:xfrm>
          <a:prstGeom prst="rect">
            <a:avLst/>
          </a:prstGeom>
        </p:spPr>
        <p:txBody>
          <a:bodyPr vert="horz" lIns="91440" tIns="45720" rIns="91440" bIns="45720" rtlCol="0" anchor="ctr"/>
          <a:lstStyle>
            <a:lvl1pPr algn="ctr">
              <a:defRPr sz="32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5400" kern="1200" cap="all" baseline="0">
          <a:solidFill>
            <a:schemeClr val="accent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60000"/>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60000"/>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870653" y="1083898"/>
            <a:ext cx="9755187" cy="2766528"/>
          </a:xfrm>
        </p:spPr>
        <p:txBody>
          <a:bodyPr/>
          <a:lstStyle/>
          <a:p>
            <a:r>
              <a:rPr lang="en-US" dirty="0" smtClean="0"/>
              <a:t>New </a:t>
            </a:r>
            <a:r>
              <a:rPr lang="en-US" dirty="0" err="1" smtClean="0"/>
              <a:t>RULes</a:t>
            </a:r>
            <a:r>
              <a:rPr lang="en-US" dirty="0" smtClean="0"/>
              <a:t> : Theatre 2017-18</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29596">
            <a:off x="-5215" y="1458037"/>
            <a:ext cx="1971835" cy="1982461"/>
          </a:xfrm>
          <a:prstGeom prst="rect">
            <a:avLst/>
          </a:prstGeom>
        </p:spPr>
      </p:pic>
    </p:spTree>
    <p:extLst>
      <p:ext uri="{BB962C8B-B14F-4D97-AF65-F5344CB8AC3E}">
        <p14:creationId xmlns:p14="http://schemas.microsoft.com/office/powerpoint/2010/main" val="575051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Meet schedule</a:t>
            </a:r>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1503129350"/>
              </p:ext>
            </p:extLst>
          </p:nvPr>
        </p:nvGraphicFramePr>
        <p:xfrm>
          <a:off x="685800" y="2063750"/>
          <a:ext cx="10394950" cy="4277360"/>
        </p:xfrm>
        <a:graphic>
          <a:graphicData uri="http://schemas.openxmlformats.org/drawingml/2006/table">
            <a:tbl>
              <a:tblPr firstRow="1" bandRow="1">
                <a:tableStyleId>{5C22544A-7EE6-4342-B048-85BDC9FD1C3A}</a:tableStyleId>
              </a:tblPr>
              <a:tblGrid>
                <a:gridCol w="5197475"/>
                <a:gridCol w="5197475"/>
              </a:tblGrid>
              <a:tr h="370840">
                <a:tc>
                  <a:txBody>
                    <a:bodyPr/>
                    <a:lstStyle/>
                    <a:p>
                      <a:r>
                        <a:rPr lang="en-US" dirty="0" smtClean="0"/>
                        <a:t>Date</a:t>
                      </a:r>
                      <a:endParaRPr lang="en-US" dirty="0"/>
                    </a:p>
                  </a:txBody>
                  <a:tcPr/>
                </a:tc>
                <a:tc>
                  <a:txBody>
                    <a:bodyPr/>
                    <a:lstStyle/>
                    <a:p>
                      <a:r>
                        <a:rPr lang="en-US" dirty="0" smtClean="0"/>
                        <a:t>Event</a:t>
                      </a:r>
                      <a:endParaRPr lang="en-US" dirty="0"/>
                    </a:p>
                  </a:txBody>
                  <a:tcPr/>
                </a:tc>
              </a:tr>
              <a:tr h="370840">
                <a:tc>
                  <a:txBody>
                    <a:bodyPr/>
                    <a:lstStyle/>
                    <a:p>
                      <a:r>
                        <a:rPr lang="en-US" sz="1400" dirty="0" smtClean="0"/>
                        <a:t>Monday ,</a:t>
                      </a:r>
                      <a:r>
                        <a:rPr lang="en-US" sz="1400" baseline="0" dirty="0" smtClean="0"/>
                        <a:t> April 23, 2018</a:t>
                      </a:r>
                      <a:endParaRPr lang="en-US" sz="1400" dirty="0"/>
                    </a:p>
                  </a:txBody>
                  <a:tcPr/>
                </a:tc>
                <a:tc>
                  <a:txBody>
                    <a:bodyPr/>
                    <a:lstStyle/>
                    <a:p>
                      <a:r>
                        <a:rPr lang="en-US" sz="1400" dirty="0" smtClean="0"/>
                        <a:t>4 pm - Conference 4A Performances</a:t>
                      </a:r>
                      <a:endParaRPr lang="en-US" sz="1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Tuesday ,</a:t>
                      </a:r>
                      <a:r>
                        <a:rPr lang="en-US" sz="1400" baseline="0" dirty="0" smtClean="0"/>
                        <a:t> April 24, 2018</a:t>
                      </a:r>
                      <a:endParaRPr lang="en-US" sz="1400" dirty="0" smtClean="0"/>
                    </a:p>
                    <a:p>
                      <a:endParaRPr lang="en-US" sz="1400" dirty="0"/>
                    </a:p>
                  </a:txBody>
                  <a:tcPr/>
                </a:tc>
                <a:tc>
                  <a:txBody>
                    <a:bodyPr/>
                    <a:lstStyle/>
                    <a:p>
                      <a:r>
                        <a:rPr lang="en-US" sz="1400" dirty="0" smtClean="0"/>
                        <a:t>10 am - Conference 4A Critiques</a:t>
                      </a:r>
                    </a:p>
                    <a:p>
                      <a:r>
                        <a:rPr lang="en-US" sz="1400" dirty="0" smtClean="0"/>
                        <a:t>4 pm - Conference 5A Performances</a:t>
                      </a:r>
                      <a:endParaRPr lang="en-US" sz="1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Wednesday ,</a:t>
                      </a:r>
                      <a:r>
                        <a:rPr lang="en-US" sz="1400" baseline="0" dirty="0" smtClean="0"/>
                        <a:t> April 25, 2018</a:t>
                      </a:r>
                      <a:endParaRPr lang="en-US" sz="1400" dirty="0" smtClean="0"/>
                    </a:p>
                    <a:p>
                      <a:endParaRPr lang="en-US" sz="1400" dirty="0"/>
                    </a:p>
                  </a:txBody>
                  <a:tcPr/>
                </a:tc>
                <a:tc>
                  <a:txBody>
                    <a:bodyPr/>
                    <a:lstStyle/>
                    <a:p>
                      <a:r>
                        <a:rPr lang="en-US" sz="1400" dirty="0" smtClean="0"/>
                        <a:t>10 am - Conference 5A Critiques</a:t>
                      </a:r>
                    </a:p>
                    <a:p>
                      <a:r>
                        <a:rPr lang="en-US" sz="1400" dirty="0" smtClean="0"/>
                        <a:t>4 pm - Conference 6A Performances</a:t>
                      </a:r>
                      <a:endParaRPr lang="en-US" sz="1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Thursday ,</a:t>
                      </a:r>
                      <a:r>
                        <a:rPr lang="en-US" sz="1400" baseline="0" dirty="0" smtClean="0"/>
                        <a:t> April 26, 2018</a:t>
                      </a:r>
                      <a:endParaRPr lang="en-US" sz="1400" dirty="0" smtClean="0"/>
                    </a:p>
                    <a:p>
                      <a:endParaRPr lang="en-US" sz="1400" dirty="0"/>
                    </a:p>
                  </a:txBody>
                  <a:tcPr/>
                </a:tc>
                <a:tc>
                  <a:txBody>
                    <a:bodyPr/>
                    <a:lstStyle/>
                    <a:p>
                      <a:r>
                        <a:rPr lang="en-US" sz="1400" dirty="0" smtClean="0"/>
                        <a:t>10 am - Conference 6A Critiques</a:t>
                      </a:r>
                    </a:p>
                    <a:p>
                      <a:r>
                        <a:rPr lang="en-US" sz="1400" dirty="0" smtClean="0"/>
                        <a:t>9 am - Theatrical Design Critiques and Master Classes</a:t>
                      </a:r>
                    </a:p>
                    <a:p>
                      <a:r>
                        <a:rPr lang="en-US" sz="1400" dirty="0" smtClean="0"/>
                        <a:t>6 pm - Theatrical Design Awards</a:t>
                      </a:r>
                    </a:p>
                  </a:txBody>
                  <a:tcPr/>
                </a:tc>
              </a:tr>
              <a:tr h="35832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Thursday ,</a:t>
                      </a:r>
                      <a:r>
                        <a:rPr lang="en-US" sz="1400" baseline="0" dirty="0" smtClean="0"/>
                        <a:t> May 3, 2018</a:t>
                      </a:r>
                      <a:endParaRPr lang="en-US" sz="1400" dirty="0" smtClean="0"/>
                    </a:p>
                    <a:p>
                      <a:endParaRPr lang="en-US" sz="1400" dirty="0"/>
                    </a:p>
                  </a:txBody>
                  <a:tcPr/>
                </a:tc>
                <a:tc>
                  <a:txBody>
                    <a:bodyPr/>
                    <a:lstStyle/>
                    <a:p>
                      <a:r>
                        <a:rPr lang="en-US" sz="1400" dirty="0" smtClean="0"/>
                        <a:t>4 pm - Conference 1A Performances</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Friday ,</a:t>
                      </a:r>
                      <a:r>
                        <a:rPr lang="en-US" sz="1400" baseline="0" dirty="0" smtClean="0"/>
                        <a:t> May 4, 2018</a:t>
                      </a:r>
                      <a:endParaRPr lang="en-US" sz="1400" dirty="0" smtClean="0"/>
                    </a:p>
                    <a:p>
                      <a:endParaRPr lang="en-US" sz="1400" dirty="0"/>
                    </a:p>
                  </a:txBody>
                  <a:tcPr/>
                </a:tc>
                <a:tc>
                  <a:txBody>
                    <a:bodyPr/>
                    <a:lstStyle/>
                    <a:p>
                      <a:r>
                        <a:rPr lang="en-US" sz="1400" dirty="0" smtClean="0"/>
                        <a:t>10 am - Conference 1A Critiques</a:t>
                      </a:r>
                    </a:p>
                    <a:p>
                      <a:r>
                        <a:rPr lang="en-US" sz="1400" dirty="0" smtClean="0"/>
                        <a:t>4 pm - Conference 2A Performances</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Saturday ,</a:t>
                      </a:r>
                      <a:r>
                        <a:rPr lang="en-US" sz="1400" baseline="0" dirty="0" smtClean="0"/>
                        <a:t> May 5, 2018</a:t>
                      </a:r>
                      <a:endParaRPr lang="en-US" sz="1400" dirty="0" smtClean="0"/>
                    </a:p>
                    <a:p>
                      <a:endParaRPr lang="en-US" sz="1400" dirty="0"/>
                    </a:p>
                  </a:txBody>
                  <a:tcPr/>
                </a:tc>
                <a:tc>
                  <a:txBody>
                    <a:bodyPr/>
                    <a:lstStyle/>
                    <a:p>
                      <a:r>
                        <a:rPr lang="en-US" sz="1400" dirty="0" smtClean="0"/>
                        <a:t>10 am - Conference 2A Critiques</a:t>
                      </a:r>
                    </a:p>
                    <a:p>
                      <a:r>
                        <a:rPr lang="en-US" sz="1400" dirty="0" smtClean="0"/>
                        <a:t>4 pm - Conference 3A Performances and Critiques</a:t>
                      </a:r>
                    </a:p>
                    <a:p>
                      <a:endParaRPr lang="en-US" sz="1400" dirty="0"/>
                    </a:p>
                  </a:txBody>
                  <a:tcPr/>
                </a:tc>
              </a:tr>
            </a:tbl>
          </a:graphicData>
        </a:graphic>
      </p:graphicFrame>
    </p:spTree>
    <p:extLst>
      <p:ext uri="{BB962C8B-B14F-4D97-AF65-F5344CB8AC3E}">
        <p14:creationId xmlns:p14="http://schemas.microsoft.com/office/powerpoint/2010/main" val="1745500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 Use of 8</a:t>
            </a:r>
            <a:r>
              <a:rPr lang="en-US" baseline="30000" dirty="0" smtClean="0"/>
              <a:t>th</a:t>
            </a:r>
            <a:r>
              <a:rPr lang="en-US" dirty="0" smtClean="0"/>
              <a:t> Graders</a:t>
            </a:r>
            <a:endParaRPr lang="en-US" dirty="0"/>
          </a:p>
        </p:txBody>
      </p:sp>
      <p:sp>
        <p:nvSpPr>
          <p:cNvPr id="3" name="Content Placeholder 2"/>
          <p:cNvSpPr>
            <a:spLocks noGrp="1"/>
          </p:cNvSpPr>
          <p:nvPr>
            <p:ph sz="quarter" idx="13"/>
          </p:nvPr>
        </p:nvSpPr>
        <p:spPr/>
        <p:txBody>
          <a:bodyPr>
            <a:normAutofit fontScale="85000" lnSpcReduction="20000"/>
          </a:bodyPr>
          <a:lstStyle/>
          <a:p>
            <a:r>
              <a:rPr lang="en-US" dirty="0"/>
              <a:t>1A ONLY - Students in Grade 8 from middle or junior high schools feeding into the high school may participate in One-Act Play at the high school level when the play would be withdrawn from competition due to lack of student interest or eligibility. This does not affect the student's high school eligibility</a:t>
            </a:r>
            <a:r>
              <a:rPr lang="en-US" dirty="0" smtClean="0"/>
              <a:t>.</a:t>
            </a:r>
          </a:p>
          <a:p>
            <a:r>
              <a:rPr lang="en-US" dirty="0"/>
              <a:t>The "8th grade to High School Substitution Form" (Link) found under "Resources and Forms" shall be sent to the appropriate Executive Committee Chair for approval by the majority of that committee. (Zone - Bi-District to the District Executive Committee (DEC) and Area-State to the State Executive Committee (SEC).) </a:t>
            </a:r>
          </a:p>
          <a:p>
            <a:r>
              <a:rPr lang="en-US" dirty="0"/>
              <a:t>If approved, the director shall provide a copy of the DEC or SEC decision to the Contest Manager at each contest. </a:t>
            </a:r>
          </a:p>
          <a:p>
            <a:r>
              <a:rPr lang="en-US" dirty="0"/>
              <a:t>The  8th Grader does not have to relinquish their spot in the company if the ineligible student at the time of the substitution becomes eligible.</a:t>
            </a:r>
          </a:p>
          <a:p>
            <a:endParaRPr lang="en-US" dirty="0"/>
          </a:p>
        </p:txBody>
      </p:sp>
    </p:spTree>
    <p:extLst>
      <p:ext uri="{BB962C8B-B14F-4D97-AF65-F5344CB8AC3E}">
        <p14:creationId xmlns:p14="http://schemas.microsoft.com/office/powerpoint/2010/main" val="97362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Clarification: Failure to participate</a:t>
            </a:r>
            <a:endParaRPr lang="en-US" dirty="0"/>
          </a:p>
        </p:txBody>
      </p:sp>
      <p:sp>
        <p:nvSpPr>
          <p:cNvPr id="3" name="Content Placeholder 2"/>
          <p:cNvSpPr>
            <a:spLocks noGrp="1"/>
          </p:cNvSpPr>
          <p:nvPr>
            <p:ph sz="quarter" idx="13"/>
          </p:nvPr>
        </p:nvSpPr>
        <p:spPr/>
        <p:txBody>
          <a:bodyPr>
            <a:normAutofit/>
          </a:bodyPr>
          <a:lstStyle/>
          <a:p>
            <a:r>
              <a:rPr lang="en-US" dirty="0" smtClean="0"/>
              <a:t>Schools </a:t>
            </a:r>
            <a:r>
              <a:rPr lang="en-US" dirty="0"/>
              <a:t>that withdraw or fail to show for the contest shall:</a:t>
            </a:r>
          </a:p>
          <a:p>
            <a:pPr lvl="1"/>
            <a:r>
              <a:rPr lang="en-US" dirty="0"/>
              <a:t>Contact the Academic Chair, the Contest Manager and the State Office immediately.</a:t>
            </a:r>
          </a:p>
          <a:p>
            <a:pPr lvl="1"/>
            <a:r>
              <a:rPr lang="en-US" dirty="0"/>
              <a:t>The principal of the withdrawing school shall file a written report to the State Executive Committee stating their reasons for withdrawal. The deadline is June 1st.</a:t>
            </a:r>
          </a:p>
          <a:p>
            <a:pPr lvl="1"/>
            <a:r>
              <a:rPr lang="en-US" dirty="0"/>
              <a:t>The State Executive Committee shall consider each case and inform the school if any penalties have been accessed.  </a:t>
            </a:r>
            <a:r>
              <a:rPr lang="en-US" b="1" dirty="0"/>
              <a:t>The State Executive Committee </a:t>
            </a:r>
            <a:r>
              <a:rPr lang="en-US" b="1" dirty="0">
                <a:solidFill>
                  <a:srgbClr val="FF0000"/>
                </a:solidFill>
              </a:rPr>
              <a:t>may </a:t>
            </a:r>
            <a:r>
              <a:rPr lang="en-US" b="1" dirty="0"/>
              <a:t>impose the full range of penalties.  </a:t>
            </a:r>
            <a:endParaRPr lang="en-US" dirty="0"/>
          </a:p>
          <a:p>
            <a:endParaRPr lang="en-US" dirty="0"/>
          </a:p>
        </p:txBody>
      </p:sp>
    </p:spTree>
    <p:extLst>
      <p:ext uri="{BB962C8B-B14F-4D97-AF65-F5344CB8AC3E}">
        <p14:creationId xmlns:p14="http://schemas.microsoft.com/office/powerpoint/2010/main" val="5102828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Play Selection procedures</a:t>
            </a:r>
            <a:endParaRPr lang="en-US" dirty="0"/>
          </a:p>
        </p:txBody>
      </p:sp>
      <p:sp>
        <p:nvSpPr>
          <p:cNvPr id="3" name="Content Placeholder 2"/>
          <p:cNvSpPr>
            <a:spLocks noGrp="1"/>
          </p:cNvSpPr>
          <p:nvPr>
            <p:ph sz="quarter" idx="13"/>
          </p:nvPr>
        </p:nvSpPr>
        <p:spPr/>
        <p:txBody>
          <a:bodyPr>
            <a:normAutofit/>
          </a:bodyPr>
          <a:lstStyle/>
          <a:p>
            <a:r>
              <a:rPr lang="en-US" dirty="0"/>
              <a:t>As a  policy,  anything that is rejected by reader 1 is then sent to a second reader. </a:t>
            </a:r>
            <a:endParaRPr lang="en-US" dirty="0" smtClean="0"/>
          </a:p>
          <a:p>
            <a:r>
              <a:rPr lang="en-US" dirty="0" smtClean="0"/>
              <a:t>If </a:t>
            </a:r>
            <a:r>
              <a:rPr lang="en-US" dirty="0"/>
              <a:t>both disapprove then it is rejected.  </a:t>
            </a:r>
            <a:endParaRPr lang="en-US" dirty="0" smtClean="0"/>
          </a:p>
          <a:p>
            <a:r>
              <a:rPr lang="en-US" dirty="0" smtClean="0"/>
              <a:t>If </a:t>
            </a:r>
            <a:r>
              <a:rPr lang="en-US" dirty="0"/>
              <a:t>one approves and the other disapproves, we send to third reader for a tie-breaker.  </a:t>
            </a:r>
            <a:endParaRPr lang="en-US" dirty="0" smtClean="0"/>
          </a:p>
          <a:p>
            <a:r>
              <a:rPr lang="en-US" dirty="0" smtClean="0"/>
              <a:t>Any </a:t>
            </a:r>
            <a:r>
              <a:rPr lang="en-US" dirty="0"/>
              <a:t>script that is disapproved has had anywhere from two to four reads as it is sometimes sent to me</a:t>
            </a:r>
            <a:r>
              <a:rPr lang="en-US" dirty="0" smtClean="0"/>
              <a:t>.</a:t>
            </a:r>
            <a:endParaRPr lang="en-US" dirty="0"/>
          </a:p>
          <a:p>
            <a:r>
              <a:rPr lang="en-US" dirty="0" smtClean="0"/>
              <a:t>most </a:t>
            </a:r>
            <a:r>
              <a:rPr lang="en-US" dirty="0"/>
              <a:t>disapprovals are based on procedural issues. They fail to pay or use pencil instead of pen or we can’t follow the cut due to bad or unclear markings. </a:t>
            </a:r>
          </a:p>
        </p:txBody>
      </p:sp>
    </p:spTree>
    <p:extLst>
      <p:ext uri="{BB962C8B-B14F-4D97-AF65-F5344CB8AC3E}">
        <p14:creationId xmlns:p14="http://schemas.microsoft.com/office/powerpoint/2010/main" val="987041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REMEMBER</a:t>
            </a:r>
            <a:endParaRPr lang="en-US" dirty="0"/>
          </a:p>
        </p:txBody>
      </p:sp>
      <p:sp>
        <p:nvSpPr>
          <p:cNvPr id="3" name="Content Placeholder 2"/>
          <p:cNvSpPr>
            <a:spLocks noGrp="1"/>
          </p:cNvSpPr>
          <p:nvPr>
            <p:ph sz="quarter" idx="13"/>
          </p:nvPr>
        </p:nvSpPr>
        <p:spPr/>
        <p:txBody>
          <a:bodyPr/>
          <a:lstStyle/>
          <a:p>
            <a:r>
              <a:rPr lang="en-US" dirty="0" smtClean="0"/>
              <a:t>1. Send Check</a:t>
            </a:r>
          </a:p>
          <a:p>
            <a:r>
              <a:rPr lang="en-US" dirty="0" smtClean="0"/>
              <a:t>2. Hi-Lite in Yellow</a:t>
            </a:r>
          </a:p>
          <a:p>
            <a:r>
              <a:rPr lang="en-US" dirty="0" smtClean="0"/>
              <a:t>3. Strike-through with pen</a:t>
            </a:r>
          </a:p>
          <a:p>
            <a:r>
              <a:rPr lang="en-US" dirty="0" smtClean="0"/>
              <a:t>CHECK CAREFULLY.</a:t>
            </a:r>
          </a:p>
          <a:p>
            <a:r>
              <a:rPr lang="en-US" dirty="0" smtClean="0"/>
              <a:t>DO NOT LET A STUDENT DO IT FOR YOU.</a:t>
            </a:r>
            <a:endParaRPr lang="en-US" dirty="0"/>
          </a:p>
        </p:txBody>
      </p:sp>
    </p:spTree>
    <p:extLst>
      <p:ext uri="{BB962C8B-B14F-4D97-AF65-F5344CB8AC3E}">
        <p14:creationId xmlns:p14="http://schemas.microsoft.com/office/powerpoint/2010/main" val="4238656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Clarification: 8 hour rule</a:t>
            </a:r>
            <a:endParaRPr lang="en-US" dirty="0"/>
          </a:p>
        </p:txBody>
      </p:sp>
      <p:sp>
        <p:nvSpPr>
          <p:cNvPr id="3" name="Content Placeholder 2"/>
          <p:cNvSpPr>
            <a:spLocks noGrp="1"/>
          </p:cNvSpPr>
          <p:nvPr>
            <p:ph sz="quarter" idx="13"/>
          </p:nvPr>
        </p:nvSpPr>
        <p:spPr/>
        <p:txBody>
          <a:bodyPr/>
          <a:lstStyle/>
          <a:p>
            <a:r>
              <a:rPr lang="en-US" b="1" dirty="0"/>
              <a:t>STATE LAW REGARDING REHEARSAL TIME AND THE NUMBER OF PERFORMANCES APPLY TO ALL "EXTRACURRICULAR"  THEATRICAL PRODUCTIONS. THIS INCLUDES "NON-UIL" SHOWS. </a:t>
            </a:r>
            <a:endParaRPr lang="en-US" dirty="0"/>
          </a:p>
        </p:txBody>
      </p:sp>
    </p:spTree>
    <p:extLst>
      <p:ext uri="{BB962C8B-B14F-4D97-AF65-F5344CB8AC3E}">
        <p14:creationId xmlns:p14="http://schemas.microsoft.com/office/powerpoint/2010/main" val="14893780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Damage to the host facility</a:t>
            </a:r>
            <a:endParaRPr lang="en-US" dirty="0"/>
          </a:p>
        </p:txBody>
      </p:sp>
      <p:sp>
        <p:nvSpPr>
          <p:cNvPr id="3" name="Content Placeholder 2"/>
          <p:cNvSpPr>
            <a:spLocks noGrp="1"/>
          </p:cNvSpPr>
          <p:nvPr>
            <p:ph sz="quarter" idx="13"/>
          </p:nvPr>
        </p:nvSpPr>
        <p:spPr/>
        <p:txBody>
          <a:bodyPr/>
          <a:lstStyle/>
          <a:p>
            <a:r>
              <a:rPr lang="en-US" b="1" dirty="0"/>
              <a:t>Nothing shall be done to the facility or equipment that may damage it or endanger the site crew, audience or participants. </a:t>
            </a:r>
            <a:endParaRPr lang="en-US" b="1" dirty="0" smtClean="0"/>
          </a:p>
          <a:p>
            <a:r>
              <a:rPr lang="en-US" b="1" dirty="0" smtClean="0"/>
              <a:t>The Contest Manager and/or host may require you to eliminate, reduce quantities or restage a scene where action or materials used (i.e. blood, water, food, glitter, </a:t>
            </a:r>
            <a:r>
              <a:rPr lang="en-US" b="1" dirty="0" err="1" smtClean="0"/>
              <a:t>etc</a:t>
            </a:r>
            <a:r>
              <a:rPr lang="en-US" b="1" dirty="0" smtClean="0"/>
              <a:t>) may </a:t>
            </a:r>
            <a:r>
              <a:rPr lang="en-US" b="1" dirty="0"/>
              <a:t>damage </a:t>
            </a:r>
            <a:r>
              <a:rPr lang="en-US" b="1" dirty="0" smtClean="0"/>
              <a:t>or </a:t>
            </a:r>
            <a:r>
              <a:rPr lang="en-US" b="1" dirty="0"/>
              <a:t>endanger the site crew, audience or participants. </a:t>
            </a:r>
            <a:endParaRPr lang="en-US" b="1" dirty="0" smtClean="0"/>
          </a:p>
          <a:p>
            <a:r>
              <a:rPr lang="en-US" b="1" dirty="0" smtClean="0"/>
              <a:t>The performing school shall be responsible for any damages.</a:t>
            </a:r>
            <a:endParaRPr lang="en-US" dirty="0"/>
          </a:p>
          <a:p>
            <a:endParaRPr lang="en-US" dirty="0"/>
          </a:p>
        </p:txBody>
      </p:sp>
    </p:spTree>
    <p:extLst>
      <p:ext uri="{BB962C8B-B14F-4D97-AF65-F5344CB8AC3E}">
        <p14:creationId xmlns:p14="http://schemas.microsoft.com/office/powerpoint/2010/main" val="80418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 of Scenery</a:t>
            </a:r>
            <a:endParaRPr lang="en-US" dirty="0"/>
          </a:p>
        </p:txBody>
      </p:sp>
      <p:sp>
        <p:nvSpPr>
          <p:cNvPr id="3" name="Content Placeholder 2"/>
          <p:cNvSpPr>
            <a:spLocks noGrp="1"/>
          </p:cNvSpPr>
          <p:nvPr>
            <p:ph sz="quarter" idx="13"/>
          </p:nvPr>
        </p:nvSpPr>
        <p:spPr/>
        <p:txBody>
          <a:bodyPr/>
          <a:lstStyle/>
          <a:p>
            <a:r>
              <a:rPr lang="en-US" dirty="0" smtClean="0"/>
              <a:t>The use of any walls, flats, platforms, self-supported scenery, other than that which is specifically allowed in the contest rules and handbook, require special approval.</a:t>
            </a:r>
          </a:p>
          <a:p>
            <a:r>
              <a:rPr lang="en-US" dirty="0" smtClean="0"/>
              <a:t> </a:t>
            </a:r>
            <a:r>
              <a:rPr lang="en-US" dirty="0"/>
              <a:t>These items do not include other self-supported scenery in a non-forest, garden type setting. Call the State Office for clarification. This refers to the use of "abstract trees"</a:t>
            </a:r>
          </a:p>
          <a:p>
            <a:r>
              <a:rPr lang="en-US" dirty="0" smtClean="0"/>
              <a:t>Get </a:t>
            </a:r>
            <a:r>
              <a:rPr lang="en-US" dirty="0" smtClean="0"/>
              <a:t>clarification.</a:t>
            </a:r>
            <a:endParaRPr lang="en-US" dirty="0"/>
          </a:p>
        </p:txBody>
      </p:sp>
    </p:spTree>
    <p:extLst>
      <p:ext uri="{BB962C8B-B14F-4D97-AF65-F5344CB8AC3E}">
        <p14:creationId xmlns:p14="http://schemas.microsoft.com/office/powerpoint/2010/main" val="17490157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Projections</a:t>
            </a:r>
            <a:endParaRPr lang="en-US" dirty="0"/>
          </a:p>
        </p:txBody>
      </p:sp>
      <p:sp>
        <p:nvSpPr>
          <p:cNvPr id="3" name="Content Placeholder 2"/>
          <p:cNvSpPr>
            <a:spLocks noGrp="1"/>
          </p:cNvSpPr>
          <p:nvPr>
            <p:ph sz="quarter" idx="13"/>
          </p:nvPr>
        </p:nvSpPr>
        <p:spPr/>
        <p:txBody>
          <a:bodyPr>
            <a:normAutofit fontScale="70000" lnSpcReduction="20000"/>
          </a:bodyPr>
          <a:lstStyle/>
          <a:p>
            <a:r>
              <a:rPr lang="en-US" dirty="0" smtClean="0"/>
              <a:t>They </a:t>
            </a:r>
            <a:r>
              <a:rPr lang="en-US" dirty="0"/>
              <a:t>shall be provided and controlled by the performing company.</a:t>
            </a:r>
          </a:p>
          <a:p>
            <a:r>
              <a:rPr lang="en-US" dirty="0"/>
              <a:t>They shall be portable. </a:t>
            </a:r>
          </a:p>
          <a:p>
            <a:r>
              <a:rPr lang="en-US" dirty="0"/>
              <a:t>When used upstage of the house curtain/proscenium line, they shall be hand-held or safely mounted from the floor on either a static light stand that does not exceed 8’ in height or on any part of a unit set element. They may be masked with small boxes or other properties.</a:t>
            </a:r>
          </a:p>
          <a:p>
            <a:r>
              <a:rPr lang="en-US" dirty="0"/>
              <a:t>When used downstage of the house curtain/proscenium line, they shall be hand-held, placed on the floor or on a stand that does not exceed 4' in height. They may be masked with small boxes or other properties.</a:t>
            </a:r>
          </a:p>
          <a:p>
            <a:r>
              <a:rPr lang="en-US" dirty="0"/>
              <a:t>They may be used to project static images or  animated images. They shall not contain actors or models. The use of these images shall be in compliance with copyright law.</a:t>
            </a:r>
          </a:p>
          <a:p>
            <a:r>
              <a:rPr lang="en-US" dirty="0"/>
              <a:t>Video monitors/ television sets, not to exceed 4 feet in diagonal and width are considered projection devices. The combined monitor and stand shall not exceed 8 feet </a:t>
            </a:r>
            <a:r>
              <a:rPr lang="en-US" dirty="0" smtClean="0"/>
              <a:t>in height</a:t>
            </a:r>
            <a:r>
              <a:rPr lang="en-US" dirty="0"/>
              <a:t>, 4 feet in width and 2 feet in depth. Each stand can only support one monitor/TV.  The director and the Contest Manager shall insure that they are stable and properly weighted.</a:t>
            </a:r>
          </a:p>
          <a:p>
            <a:endParaRPr lang="en-US" dirty="0"/>
          </a:p>
        </p:txBody>
      </p:sp>
    </p:spTree>
    <p:extLst>
      <p:ext uri="{BB962C8B-B14F-4D97-AF65-F5344CB8AC3E}">
        <p14:creationId xmlns:p14="http://schemas.microsoft.com/office/powerpoint/2010/main" val="1258364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Live Animals</a:t>
            </a:r>
            <a:endParaRPr lang="en-US" dirty="0"/>
          </a:p>
        </p:txBody>
      </p:sp>
      <p:sp>
        <p:nvSpPr>
          <p:cNvPr id="3" name="Content Placeholder 2"/>
          <p:cNvSpPr>
            <a:spLocks noGrp="1"/>
          </p:cNvSpPr>
          <p:nvPr>
            <p:ph sz="quarter" idx="13"/>
          </p:nvPr>
        </p:nvSpPr>
        <p:spPr/>
        <p:txBody>
          <a:bodyPr>
            <a:normAutofit/>
          </a:bodyPr>
          <a:lstStyle/>
          <a:p>
            <a:r>
              <a:rPr lang="en-US" dirty="0" smtClean="0"/>
              <a:t>Live </a:t>
            </a:r>
            <a:r>
              <a:rPr lang="en-US" dirty="0"/>
              <a:t>animals</a:t>
            </a:r>
            <a:r>
              <a:rPr lang="en-US" b="1" dirty="0"/>
              <a:t> </a:t>
            </a:r>
            <a:r>
              <a:rPr lang="en-US" dirty="0"/>
              <a:t>may be used as properties so long as they are “without which the approved play cannot be produced."   They must be integral to the plot and not just in the stage directions. </a:t>
            </a:r>
            <a:r>
              <a:rPr lang="en-US" u="sng" dirty="0"/>
              <a:t>League approval must be requested</a:t>
            </a:r>
            <a:r>
              <a:rPr lang="en-US" dirty="0"/>
              <a:t>.  Please provide handling details. A certificate of good health will be required at each level of competition. The form to request permission can be found at the UIL website under "Resources and Forms."</a:t>
            </a:r>
          </a:p>
          <a:p>
            <a:r>
              <a:rPr lang="en-US" dirty="0"/>
              <a:t>Example: a rabbit may be used for a production of </a:t>
            </a:r>
            <a:r>
              <a:rPr lang="en-US" i="1" dirty="0"/>
              <a:t>The Effect of Gamma Rays on Man-in-the-Moon Marigolds</a:t>
            </a:r>
            <a:r>
              <a:rPr lang="en-US" dirty="0"/>
              <a:t>, a goat for</a:t>
            </a:r>
            <a:r>
              <a:rPr lang="en-US" i="1" dirty="0"/>
              <a:t> Mr. Roberts </a:t>
            </a:r>
            <a:r>
              <a:rPr lang="en-US" i="1" dirty="0" smtClean="0"/>
              <a:t>.  Consult with the League on their use as characters such as “Toto” or “Nana.”</a:t>
            </a:r>
            <a:endParaRPr lang="en-US" dirty="0"/>
          </a:p>
          <a:p>
            <a:endParaRPr lang="en-US" dirty="0"/>
          </a:p>
        </p:txBody>
      </p:sp>
    </p:spTree>
    <p:extLst>
      <p:ext uri="{BB962C8B-B14F-4D97-AF65-F5344CB8AC3E}">
        <p14:creationId xmlns:p14="http://schemas.microsoft.com/office/powerpoint/2010/main" val="796350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868" y="223463"/>
            <a:ext cx="10396882" cy="1151965"/>
          </a:xfrm>
        </p:spPr>
        <p:txBody>
          <a:bodyPr/>
          <a:lstStyle/>
          <a:p>
            <a:r>
              <a:rPr lang="en-US" dirty="0" smtClean="0"/>
              <a:t>Calendar 2017-18</a:t>
            </a:r>
            <a:endParaRPr lang="en-US" dirty="0"/>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302016714"/>
              </p:ext>
            </p:extLst>
          </p:nvPr>
        </p:nvGraphicFramePr>
        <p:xfrm>
          <a:off x="685800" y="1375428"/>
          <a:ext cx="10394950" cy="3058160"/>
        </p:xfrm>
        <a:graphic>
          <a:graphicData uri="http://schemas.openxmlformats.org/drawingml/2006/table">
            <a:tbl>
              <a:tblPr firstRow="1" bandRow="1">
                <a:tableStyleId>{5C22544A-7EE6-4342-B048-85BDC9FD1C3A}</a:tableStyleId>
              </a:tblPr>
              <a:tblGrid>
                <a:gridCol w="5197475"/>
                <a:gridCol w="5197475"/>
              </a:tblGrid>
              <a:tr h="370840">
                <a:tc>
                  <a:txBody>
                    <a:bodyPr/>
                    <a:lstStyle/>
                    <a:p>
                      <a:r>
                        <a:rPr lang="en-US" dirty="0" smtClean="0"/>
                        <a:t>Dates</a:t>
                      </a:r>
                      <a:endParaRPr lang="en-US" dirty="0"/>
                    </a:p>
                  </a:txBody>
                  <a:tcPr/>
                </a:tc>
                <a:tc>
                  <a:txBody>
                    <a:bodyPr/>
                    <a:lstStyle/>
                    <a:p>
                      <a:r>
                        <a:rPr lang="en-US" dirty="0" smtClean="0"/>
                        <a:t>Task</a:t>
                      </a:r>
                      <a:endParaRPr lang="en-US" dirty="0"/>
                    </a:p>
                  </a:txBody>
                  <a:tcPr/>
                </a:tc>
              </a:tr>
              <a:tr h="370840">
                <a:tc>
                  <a:txBody>
                    <a:bodyPr/>
                    <a:lstStyle/>
                    <a:p>
                      <a:r>
                        <a:rPr lang="en-US" dirty="0" smtClean="0"/>
                        <a:t>August 10</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Deadline to report bi-district information and adjudicators to state offices.</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hr-HR" sz="1800" b="1" kern="1200" dirty="0" smtClean="0">
                          <a:solidFill>
                            <a:schemeClr val="dk1"/>
                          </a:solidFill>
                          <a:effectLst/>
                          <a:latin typeface="+mn-lt"/>
                          <a:ea typeface="+mn-ea"/>
                          <a:cs typeface="+mn-cs"/>
                        </a:rPr>
                        <a:t>August 15 - Nov 1</a:t>
                      </a:r>
                      <a:endParaRPr lang="hr-HR" sz="1800" kern="1200" dirty="0" smtClean="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Window to schedule zone and district OAP Planning Meetings. See the section on Planning Meetings</a:t>
                      </a:r>
                    </a:p>
                  </a:txBody>
                  <a:tcPr/>
                </a:tc>
              </a:tr>
              <a:tr h="370840">
                <a:tc>
                  <a:txBody>
                    <a:bodyPr/>
                    <a:lstStyle/>
                    <a:p>
                      <a:r>
                        <a:rPr lang="en-US" sz="1800" b="1" kern="1200" dirty="0" smtClean="0">
                          <a:solidFill>
                            <a:schemeClr val="dk1"/>
                          </a:solidFill>
                          <a:effectLst/>
                          <a:latin typeface="+mn-lt"/>
                          <a:ea typeface="+mn-ea"/>
                          <a:cs typeface="+mn-cs"/>
                        </a:rPr>
                        <a:t>October 1</a:t>
                      </a:r>
                      <a:endParaRPr lang="en-US" sz="1800" kern="1200" dirty="0">
                        <a:solidFill>
                          <a:schemeClr val="dk1"/>
                        </a:solidFill>
                        <a:effectLst/>
                        <a:latin typeface="+mn-lt"/>
                        <a:ea typeface="+mn-ea"/>
                        <a:cs typeface="+mn-cs"/>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Deadline to enroll via the UIL Spring Meet Entry System. </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Nov 2 - Feb 1</a:t>
                      </a:r>
                      <a:endParaRPr lang="en-US" sz="1800" kern="1200" dirty="0" smtClean="0">
                        <a:solidFill>
                          <a:schemeClr val="dk1"/>
                        </a:solidFill>
                        <a:effectLst/>
                        <a:latin typeface="+mn-lt"/>
                        <a:ea typeface="+mn-ea"/>
                        <a:cs typeface="+mn-cs"/>
                      </a:endParaRP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Dates to contact and contract the second and third members of a panel for zone and district contests opting to use a panel.</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November 15</a:t>
                      </a:r>
                      <a:endParaRPr lang="en-US" sz="1800" kern="1200" dirty="0" smtClean="0">
                        <a:solidFill>
                          <a:schemeClr val="dk1"/>
                        </a:solidFill>
                        <a:effectLst/>
                        <a:latin typeface="+mn-lt"/>
                        <a:ea typeface="+mn-ea"/>
                        <a:cs typeface="+mn-cs"/>
                      </a:endParaRP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Last day for double representation notification to the League.</a:t>
                      </a:r>
                    </a:p>
                  </a:txBody>
                  <a:tcPr/>
                </a:tc>
              </a:tr>
            </a:tbl>
          </a:graphicData>
        </a:graphic>
      </p:graphicFrame>
    </p:spTree>
    <p:extLst>
      <p:ext uri="{BB962C8B-B14F-4D97-AF65-F5344CB8AC3E}">
        <p14:creationId xmlns:p14="http://schemas.microsoft.com/office/powerpoint/2010/main" val="8618419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Standing on Properties</a:t>
            </a:r>
            <a:endParaRPr lang="en-US" dirty="0"/>
          </a:p>
        </p:txBody>
      </p:sp>
      <p:sp>
        <p:nvSpPr>
          <p:cNvPr id="3" name="Content Placeholder 2"/>
          <p:cNvSpPr>
            <a:spLocks noGrp="1"/>
          </p:cNvSpPr>
          <p:nvPr>
            <p:ph sz="quarter" idx="13"/>
          </p:nvPr>
        </p:nvSpPr>
        <p:spPr/>
        <p:txBody>
          <a:bodyPr>
            <a:normAutofit lnSpcReduction="10000"/>
          </a:bodyPr>
          <a:lstStyle/>
          <a:p>
            <a:r>
              <a:rPr lang="en-US" dirty="0" smtClean="0"/>
              <a:t>Standing </a:t>
            </a:r>
            <a:r>
              <a:rPr lang="en-US" dirty="0"/>
              <a:t>on furniture pieces/props or other scenic items, whether motivated by character action or style, and momentary in length, is permissible as long as the actor's safety is not in jeopardy. </a:t>
            </a:r>
          </a:p>
          <a:p>
            <a:r>
              <a:rPr lang="en-US" dirty="0"/>
              <a:t>Safety for all involved is the primary directive for any director. Risky staging shall be avoided at all costs. No scenic effect is worth it.</a:t>
            </a:r>
          </a:p>
          <a:p>
            <a:r>
              <a:rPr lang="en-US" dirty="0"/>
              <a:t>       1. No participants shall be staged on properties elevated over four feet in height.   </a:t>
            </a:r>
          </a:p>
          <a:p>
            <a:r>
              <a:rPr lang="en-US" dirty="0"/>
              <a:t>2. No participants shall be staged under properties when elevated over four feet high and other participants are staged on them. </a:t>
            </a:r>
          </a:p>
          <a:p>
            <a:endParaRPr lang="en-US" dirty="0"/>
          </a:p>
        </p:txBody>
      </p:sp>
    </p:spTree>
    <p:extLst>
      <p:ext uri="{BB962C8B-B14F-4D97-AF65-F5344CB8AC3E}">
        <p14:creationId xmlns:p14="http://schemas.microsoft.com/office/powerpoint/2010/main" val="1365550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Use of Live Musicians Onstage and Offstage</a:t>
            </a:r>
            <a:endParaRPr lang="en-US" dirty="0"/>
          </a:p>
        </p:txBody>
      </p:sp>
      <p:sp>
        <p:nvSpPr>
          <p:cNvPr id="3" name="Content Placeholder 2"/>
          <p:cNvSpPr>
            <a:spLocks noGrp="1"/>
          </p:cNvSpPr>
          <p:nvPr>
            <p:ph sz="quarter" idx="13"/>
          </p:nvPr>
        </p:nvSpPr>
        <p:spPr/>
        <p:txBody>
          <a:bodyPr>
            <a:normAutofit/>
          </a:bodyPr>
          <a:lstStyle/>
          <a:p>
            <a:r>
              <a:rPr lang="en-US" dirty="0" smtClean="0"/>
              <a:t>The </a:t>
            </a:r>
            <a:r>
              <a:rPr lang="en-US" dirty="0"/>
              <a:t>use of live musicians or singers </a:t>
            </a:r>
            <a:r>
              <a:rPr lang="en-US" u="sng" dirty="0"/>
              <a:t>onstage</a:t>
            </a:r>
            <a:r>
              <a:rPr lang="en-US" dirty="0"/>
              <a:t> is permissible if their presence on stage is dialogue-driven or prescribed by the playwright.  They shall count towards the allotment of cast members and shall play roles in the play. </a:t>
            </a:r>
          </a:p>
          <a:p>
            <a:r>
              <a:rPr lang="en-US" dirty="0"/>
              <a:t>Live musicians or singers used off-stage do not require approval. This shall be accomplished using the allotted cast and crew members.</a:t>
            </a:r>
          </a:p>
          <a:p>
            <a:r>
              <a:rPr lang="en-US" dirty="0"/>
              <a:t>All music selections used live on or offstage must comply with copyright law.</a:t>
            </a:r>
          </a:p>
          <a:p>
            <a:r>
              <a:rPr lang="en-US" dirty="0"/>
              <a:t>Live music </a:t>
            </a:r>
            <a:r>
              <a:rPr lang="en-US" dirty="0" smtClean="0"/>
              <a:t>Onstage shall </a:t>
            </a:r>
            <a:r>
              <a:rPr lang="en-US" dirty="0"/>
              <a:t>not exceed </a:t>
            </a:r>
            <a:r>
              <a:rPr lang="en-US" dirty="0" smtClean="0"/>
              <a:t>nineteen </a:t>
            </a:r>
            <a:r>
              <a:rPr lang="en-US" dirty="0"/>
              <a:t>(19) minutes of the total performance time. </a:t>
            </a:r>
          </a:p>
          <a:p>
            <a:endParaRPr lang="en-US" dirty="0"/>
          </a:p>
        </p:txBody>
      </p:sp>
    </p:spTree>
    <p:extLst>
      <p:ext uri="{BB962C8B-B14F-4D97-AF65-F5344CB8AC3E}">
        <p14:creationId xmlns:p14="http://schemas.microsoft.com/office/powerpoint/2010/main" val="643113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Reminders: Paperwork</a:t>
            </a:r>
            <a:endParaRPr lang="en-US" dirty="0"/>
          </a:p>
        </p:txBody>
      </p:sp>
      <p:sp>
        <p:nvSpPr>
          <p:cNvPr id="3" name="Content Placeholder 2"/>
          <p:cNvSpPr>
            <a:spLocks noGrp="1"/>
          </p:cNvSpPr>
          <p:nvPr>
            <p:ph sz="quarter" idx="13"/>
          </p:nvPr>
        </p:nvSpPr>
        <p:spPr/>
        <p:txBody>
          <a:bodyPr>
            <a:normAutofit fontScale="92500" lnSpcReduction="20000"/>
          </a:bodyPr>
          <a:lstStyle/>
          <a:p>
            <a:r>
              <a:rPr lang="en-US" b="1" dirty="0" smtClean="0"/>
              <a:t>Contestant </a:t>
            </a:r>
            <a:r>
              <a:rPr lang="en-US" b="1" dirty="0"/>
              <a:t>Information - Zone or District</a:t>
            </a:r>
            <a:endParaRPr lang="en-US" dirty="0"/>
          </a:p>
          <a:p>
            <a:r>
              <a:rPr lang="en-US" dirty="0"/>
              <a:t>No later than 10 days prior to your first contest - </a:t>
            </a:r>
          </a:p>
          <a:p>
            <a:pPr lvl="1"/>
            <a:r>
              <a:rPr lang="en-US" dirty="0"/>
              <a:t>A. Complete contestant entry, play and set information and enter additional directors via the UIL Spring Meet Entry System.  Go to the Theatre page and click on the "Spring Meet Entry System" link. The instructions can be found at that link.</a:t>
            </a:r>
          </a:p>
          <a:p>
            <a:pPr lvl="1"/>
            <a:r>
              <a:rPr lang="en-US" dirty="0"/>
              <a:t>B. 2. Go to "Zone and District Meets" page under "High School One-Act Play" and complete the Zone or District Contestant Entry Form.</a:t>
            </a:r>
          </a:p>
          <a:p>
            <a:pPr lvl="1"/>
            <a:r>
              <a:rPr lang="en-US" dirty="0"/>
              <a:t>C. Have your administrator sign the "Community Standards and Copyright Compliance Form."  The form can be downloaded from the UIL website (Overview Page). This form shall NOT be signed until the administrator signing has seen the production as it </a:t>
            </a:r>
          </a:p>
          <a:p>
            <a:endParaRPr lang="en-US" dirty="0"/>
          </a:p>
        </p:txBody>
      </p:sp>
    </p:spTree>
    <p:extLst>
      <p:ext uri="{BB962C8B-B14F-4D97-AF65-F5344CB8AC3E}">
        <p14:creationId xmlns:p14="http://schemas.microsoft.com/office/powerpoint/2010/main" val="5040964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5735547" cy="3218380"/>
          </a:xfrm>
        </p:spPr>
        <p:txBody>
          <a:bodyPr/>
          <a:lstStyle/>
          <a:p>
            <a:pPr algn="ctr"/>
            <a:r>
              <a:rPr lang="en-US" dirty="0" smtClean="0"/>
              <a:t>Theatrical Design</a:t>
            </a:r>
            <a:br>
              <a:rPr lang="en-US" dirty="0" smtClean="0"/>
            </a:br>
            <a:r>
              <a:rPr lang="en-US" sz="3600" dirty="0" smtClean="0"/>
              <a:t>Prompt COMING SOON</a:t>
            </a:r>
            <a:br>
              <a:rPr lang="en-US" sz="3600" dirty="0" smtClean="0"/>
            </a:br>
            <a:r>
              <a:rPr lang="en-US" sz="3600" dirty="0" smtClean="0"/>
              <a:t>GO TO THE TD WORKSHOP</a:t>
            </a:r>
            <a:endParaRPr lang="en-US" sz="3600"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8013845" y="-82194"/>
            <a:ext cx="3637740" cy="5456611"/>
          </a:xfrm>
        </p:spPr>
      </p:pic>
    </p:spTree>
    <p:extLst>
      <p:ext uri="{BB962C8B-B14F-4D97-AF65-F5344CB8AC3E}">
        <p14:creationId xmlns:p14="http://schemas.microsoft.com/office/powerpoint/2010/main" val="1494142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85800"/>
            <a:ext cx="5160195" cy="2447818"/>
          </a:xfrm>
        </p:spPr>
        <p:txBody>
          <a:bodyPr>
            <a:normAutofit/>
          </a:bodyPr>
          <a:lstStyle/>
          <a:p>
            <a:r>
              <a:rPr lang="en-US" dirty="0" smtClean="0"/>
              <a:t>Film Contest</a:t>
            </a:r>
            <a:br>
              <a:rPr lang="en-US" dirty="0" smtClean="0"/>
            </a:br>
            <a:r>
              <a:rPr lang="en-US" sz="3600" dirty="0" smtClean="0"/>
              <a:t>More info coming soon</a:t>
            </a:r>
            <a:endParaRPr lang="en-US" sz="3600" dirty="0"/>
          </a:p>
        </p:txBody>
      </p:sp>
      <p:pic>
        <p:nvPicPr>
          <p:cNvPr id="4" name="Content Placeholder 3"/>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6297356" y="182002"/>
            <a:ext cx="4785328" cy="5181108"/>
          </a:xfrm>
        </p:spPr>
      </p:pic>
    </p:spTree>
    <p:extLst>
      <p:ext uri="{BB962C8B-B14F-4D97-AF65-F5344CB8AC3E}">
        <p14:creationId xmlns:p14="http://schemas.microsoft.com/office/powerpoint/2010/main" val="5010768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21420000">
            <a:off x="1017916" y="1288553"/>
            <a:ext cx="9755187" cy="1677547"/>
          </a:xfrm>
        </p:spPr>
        <p:txBody>
          <a:bodyPr/>
          <a:lstStyle/>
          <a:p>
            <a:r>
              <a:rPr lang="en-US" dirty="0" smtClean="0"/>
              <a:t>Break-a-leg 2017-18</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1429596">
            <a:off x="-5215" y="1458037"/>
            <a:ext cx="1971835" cy="1982461"/>
          </a:xfrm>
          <a:prstGeom prst="rect">
            <a:avLst/>
          </a:prstGeom>
        </p:spPr>
      </p:pic>
    </p:spTree>
    <p:extLst>
      <p:ext uri="{BB962C8B-B14F-4D97-AF65-F5344CB8AC3E}">
        <p14:creationId xmlns:p14="http://schemas.microsoft.com/office/powerpoint/2010/main" val="2102562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868" y="130996"/>
            <a:ext cx="10396882" cy="1151965"/>
          </a:xfrm>
        </p:spPr>
        <p:txBody>
          <a:bodyPr/>
          <a:lstStyle/>
          <a:p>
            <a:r>
              <a:rPr lang="en-US" dirty="0" smtClean="0"/>
              <a:t>Calendar 2017-18</a:t>
            </a:r>
            <a:endParaRPr lang="en-US" dirty="0"/>
          </a:p>
        </p:txBody>
      </p:sp>
      <p:graphicFrame>
        <p:nvGraphicFramePr>
          <p:cNvPr id="6" name="Content Placeholder 5"/>
          <p:cNvGraphicFramePr>
            <a:graphicFrameLocks noGrp="1"/>
          </p:cNvGraphicFramePr>
          <p:nvPr>
            <p:ph sz="quarter" idx="13"/>
            <p:extLst>
              <p:ext uri="{D42A27DB-BD31-4B8C-83A1-F6EECF244321}">
                <p14:modId xmlns:p14="http://schemas.microsoft.com/office/powerpoint/2010/main" val="704447548"/>
              </p:ext>
            </p:extLst>
          </p:nvPr>
        </p:nvGraphicFramePr>
        <p:xfrm>
          <a:off x="685800" y="1118574"/>
          <a:ext cx="10394950" cy="4790440"/>
        </p:xfrm>
        <a:graphic>
          <a:graphicData uri="http://schemas.openxmlformats.org/drawingml/2006/table">
            <a:tbl>
              <a:tblPr firstRow="1" bandRow="1">
                <a:tableStyleId>{5C22544A-7EE6-4342-B048-85BDC9FD1C3A}</a:tableStyleId>
              </a:tblPr>
              <a:tblGrid>
                <a:gridCol w="5197475"/>
                <a:gridCol w="5197475"/>
              </a:tblGrid>
              <a:tr h="370840">
                <a:tc>
                  <a:txBody>
                    <a:bodyPr/>
                    <a:lstStyle/>
                    <a:p>
                      <a:r>
                        <a:rPr lang="en-US" dirty="0" smtClean="0"/>
                        <a:t>Dates</a:t>
                      </a:r>
                      <a:endParaRPr lang="en-US" dirty="0"/>
                    </a:p>
                  </a:txBody>
                  <a:tcPr/>
                </a:tc>
                <a:tc>
                  <a:txBody>
                    <a:bodyPr/>
                    <a:lstStyle/>
                    <a:p>
                      <a:r>
                        <a:rPr lang="en-US" dirty="0" smtClean="0"/>
                        <a:t>Task</a:t>
                      </a:r>
                      <a:endParaRPr lang="en-US" dirty="0"/>
                    </a:p>
                  </a:txBody>
                  <a:tcPr/>
                </a:tc>
              </a:tr>
              <a:tr h="370840">
                <a:tc>
                  <a:txBody>
                    <a:bodyPr/>
                    <a:lstStyle/>
                    <a:p>
                      <a:r>
                        <a:rPr lang="en-US" sz="1800" b="1" kern="1200" dirty="0" smtClean="0">
                          <a:solidFill>
                            <a:schemeClr val="dk1"/>
                          </a:solidFill>
                          <a:effectLst/>
                          <a:latin typeface="+mn-lt"/>
                          <a:ea typeface="+mn-ea"/>
                          <a:cs typeface="+mn-cs"/>
                        </a:rPr>
                        <a:t>December 14</a:t>
                      </a:r>
                      <a:endParaRPr lang="en-US" sz="1800" kern="1200" dirty="0">
                        <a:solidFill>
                          <a:schemeClr val="dk1"/>
                        </a:solidFill>
                        <a:effectLst/>
                        <a:latin typeface="+mn-lt"/>
                        <a:ea typeface="+mn-ea"/>
                        <a:cs typeface="+mn-cs"/>
                      </a:endParaRPr>
                    </a:p>
                  </a:txBody>
                  <a:tcPr/>
                </a:tc>
                <a:tc>
                  <a:txBody>
                    <a:bodyPr/>
                    <a:lstStyle/>
                    <a:p>
                      <a:r>
                        <a:rPr lang="en-US" sz="1400" kern="1200" dirty="0" smtClean="0">
                          <a:solidFill>
                            <a:schemeClr val="dk1"/>
                          </a:solidFill>
                          <a:effectLst/>
                          <a:latin typeface="+mn-lt"/>
                          <a:ea typeface="+mn-ea"/>
                          <a:cs typeface="+mn-cs"/>
                        </a:rPr>
                        <a:t>Deadline for requesting permission to produce plays not on the approved lists and scenic elements that are are not permissible under contest rules.</a:t>
                      </a:r>
                      <a:endParaRPr lang="en-US" sz="1400" kern="1200" dirty="0">
                        <a:solidFill>
                          <a:schemeClr val="dk1"/>
                        </a:solidFill>
                        <a:effectLst/>
                        <a:latin typeface="+mn-lt"/>
                        <a:ea typeface="+mn-ea"/>
                        <a:cs typeface="+mn-cs"/>
                      </a:endParaRPr>
                    </a:p>
                  </a:txBody>
                  <a:tcPr/>
                </a:tc>
              </a:tr>
              <a:tr h="370840">
                <a:tc>
                  <a:txBody>
                    <a:bodyPr/>
                    <a:lstStyle/>
                    <a:p>
                      <a:r>
                        <a:rPr lang="en-US" sz="1800" b="1" kern="1200" dirty="0" smtClean="0">
                          <a:solidFill>
                            <a:schemeClr val="dk1"/>
                          </a:solidFill>
                          <a:effectLst/>
                          <a:latin typeface="+mn-lt"/>
                          <a:ea typeface="+mn-ea"/>
                          <a:cs typeface="+mn-cs"/>
                        </a:rPr>
                        <a:t>February 1</a:t>
                      </a:r>
                      <a:endParaRPr lang="en-US" sz="1800" kern="1200" dirty="0">
                        <a:solidFill>
                          <a:schemeClr val="dk1"/>
                        </a:solidFill>
                        <a:effectLst/>
                        <a:latin typeface="+mn-lt"/>
                        <a:ea typeface="+mn-ea"/>
                        <a:cs typeface="+mn-cs"/>
                      </a:endParaRPr>
                    </a:p>
                  </a:txBody>
                  <a:tcPr/>
                </a:tc>
                <a:tc>
                  <a:txBody>
                    <a:bodyPr/>
                    <a:lstStyle/>
                    <a:p>
                      <a:r>
                        <a:rPr lang="en-US" sz="1400" kern="1200" dirty="0" smtClean="0">
                          <a:solidFill>
                            <a:schemeClr val="dk1"/>
                          </a:solidFill>
                          <a:effectLst/>
                          <a:latin typeface="+mn-lt"/>
                          <a:ea typeface="+mn-ea"/>
                          <a:cs typeface="+mn-cs"/>
                        </a:rPr>
                        <a:t>Deadline to organize your district’s One-Act Play Contest. </a:t>
                      </a:r>
                    </a:p>
                    <a:p>
                      <a:r>
                        <a:rPr lang="en-US" sz="1400" kern="1200" dirty="0" smtClean="0">
                          <a:solidFill>
                            <a:schemeClr val="dk1"/>
                          </a:solidFill>
                          <a:effectLst/>
                          <a:latin typeface="+mn-lt"/>
                          <a:ea typeface="+mn-ea"/>
                          <a:cs typeface="+mn-cs"/>
                        </a:rPr>
                        <a:t>Deadline to set up One-Act Play Meets in the Spring Meet Entry System.  </a:t>
                      </a:r>
                    </a:p>
                    <a:p>
                      <a:r>
                        <a:rPr lang="en-US" sz="1400" kern="1200" dirty="0" smtClean="0">
                          <a:solidFill>
                            <a:schemeClr val="dk1"/>
                          </a:solidFill>
                          <a:effectLst/>
                          <a:latin typeface="+mn-lt"/>
                          <a:ea typeface="+mn-ea"/>
                          <a:cs typeface="+mn-cs"/>
                        </a:rPr>
                        <a:t>Deadline for executing judging contracts.  </a:t>
                      </a:r>
                    </a:p>
                    <a:p>
                      <a:r>
                        <a:rPr lang="en-US" sz="1400" kern="1200" dirty="0" smtClean="0">
                          <a:solidFill>
                            <a:schemeClr val="dk1"/>
                          </a:solidFill>
                          <a:effectLst/>
                          <a:latin typeface="+mn-lt"/>
                          <a:ea typeface="+mn-ea"/>
                          <a:cs typeface="+mn-cs"/>
                        </a:rPr>
                        <a:t>Deadline for Contest Managers to certify online. This must be done annually.  </a:t>
                      </a:r>
                      <a:endParaRPr lang="en-US" sz="1400" kern="1200" dirty="0">
                        <a:solidFill>
                          <a:schemeClr val="dk1"/>
                        </a:solidFill>
                        <a:effectLst/>
                        <a:latin typeface="+mn-lt"/>
                        <a:ea typeface="+mn-ea"/>
                        <a:cs typeface="+mn-cs"/>
                      </a:endParaRPr>
                    </a:p>
                  </a:txBody>
                  <a:tcPr/>
                </a:tc>
              </a:tr>
              <a:tr h="370840">
                <a:tc>
                  <a:txBody>
                    <a:bodyPr/>
                    <a:lstStyle/>
                    <a:p>
                      <a:r>
                        <a:rPr lang="en-US" sz="1800" b="1" kern="1200" dirty="0" smtClean="0">
                          <a:solidFill>
                            <a:schemeClr val="dk1"/>
                          </a:solidFill>
                          <a:effectLst/>
                          <a:latin typeface="+mn-lt"/>
                          <a:ea typeface="+mn-ea"/>
                          <a:cs typeface="+mn-cs"/>
                        </a:rPr>
                        <a:t>February 23</a:t>
                      </a:r>
                      <a:endParaRPr lang="en-US" sz="1800" kern="1200" dirty="0">
                        <a:solidFill>
                          <a:schemeClr val="dk1"/>
                        </a:solidFill>
                        <a:effectLst/>
                        <a:latin typeface="+mn-lt"/>
                        <a:ea typeface="+mn-ea"/>
                        <a:cs typeface="+mn-cs"/>
                      </a:endParaRPr>
                    </a:p>
                  </a:txBody>
                  <a:tcPr/>
                </a:tc>
                <a:tc>
                  <a:txBody>
                    <a:bodyPr/>
                    <a:lstStyle/>
                    <a:p>
                      <a:r>
                        <a:rPr lang="en-US" sz="1400" kern="1200" dirty="0" smtClean="0">
                          <a:solidFill>
                            <a:schemeClr val="dk1"/>
                          </a:solidFill>
                          <a:effectLst/>
                          <a:latin typeface="+mn-lt"/>
                          <a:ea typeface="+mn-ea"/>
                          <a:cs typeface="+mn-cs"/>
                        </a:rPr>
                        <a:t>Deadline for registering your title in the UIL Spring Meet Entry System</a:t>
                      </a:r>
                      <a:r>
                        <a:rPr lang="en-US" sz="1400" kern="1200" baseline="0" dirty="0" smtClean="0">
                          <a:solidFill>
                            <a:schemeClr val="dk1"/>
                          </a:solidFill>
                          <a:effectLst/>
                          <a:latin typeface="+mn-lt"/>
                          <a:ea typeface="+mn-ea"/>
                          <a:cs typeface="+mn-cs"/>
                        </a:rPr>
                        <a:t>. </a:t>
                      </a:r>
                      <a:r>
                        <a:rPr lang="en-US" sz="1400" kern="1200" dirty="0" smtClean="0">
                          <a:solidFill>
                            <a:schemeClr val="dk1"/>
                          </a:solidFill>
                          <a:effectLst/>
                          <a:latin typeface="+mn-lt"/>
                          <a:ea typeface="+mn-ea"/>
                          <a:cs typeface="+mn-cs"/>
                        </a:rPr>
                        <a:t>(System opens 1/1)</a:t>
                      </a:r>
                      <a:endParaRPr lang="en-US" sz="1400" kern="1200" dirty="0">
                        <a:solidFill>
                          <a:schemeClr val="dk1"/>
                        </a:solidFill>
                        <a:effectLst/>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10 Days Prior to Your First Contest</a:t>
                      </a:r>
                      <a:endParaRPr lang="en-US" sz="1800" kern="1200" dirty="0" smtClean="0">
                        <a:solidFill>
                          <a:schemeClr val="dk1"/>
                        </a:solidFill>
                        <a:effectLst/>
                        <a:latin typeface="+mn-lt"/>
                        <a:ea typeface="+mn-ea"/>
                        <a:cs typeface="+mn-cs"/>
                      </a:endParaRPr>
                    </a:p>
                    <a:p>
                      <a:endParaRPr lang="en-US" dirty="0"/>
                    </a:p>
                  </a:txBody>
                  <a:tcPr/>
                </a:tc>
                <a:tc>
                  <a:txBody>
                    <a:bodyPr/>
                    <a:lstStyle/>
                    <a:p>
                      <a:r>
                        <a:rPr lang="en-US" sz="1400" kern="1200" dirty="0" smtClean="0">
                          <a:solidFill>
                            <a:schemeClr val="dk1"/>
                          </a:solidFill>
                          <a:effectLst/>
                          <a:latin typeface="+mn-lt"/>
                          <a:ea typeface="+mn-ea"/>
                          <a:cs typeface="+mn-cs"/>
                        </a:rPr>
                        <a:t>Deadline for Contestant Entry, play and set information and additional directors to be entered via the UIL Spring Meet Entry System. (System opens 2/1) </a:t>
                      </a:r>
                    </a:p>
                    <a:p>
                      <a:r>
                        <a:rPr lang="en-US" sz="1400" kern="1200" dirty="0" smtClean="0">
                          <a:solidFill>
                            <a:schemeClr val="dk1"/>
                          </a:solidFill>
                          <a:effectLst/>
                          <a:latin typeface="+mn-lt"/>
                          <a:ea typeface="+mn-ea"/>
                          <a:cs typeface="+mn-cs"/>
                        </a:rPr>
                        <a:t>Deadline for submitting the Contestant Entry Form for Zone or District contests</a:t>
                      </a:r>
                      <a:endParaRPr lang="en-US" sz="1400" kern="1200" dirty="0">
                        <a:solidFill>
                          <a:schemeClr val="dk1"/>
                        </a:solidFill>
                        <a:effectLst/>
                        <a:latin typeface="+mn-lt"/>
                        <a:ea typeface="+mn-ea"/>
                        <a:cs typeface="+mn-cs"/>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November 15</a:t>
                      </a:r>
                      <a:endParaRPr lang="en-US" sz="1800" kern="1200" dirty="0" smtClean="0">
                        <a:solidFill>
                          <a:schemeClr val="dk1"/>
                        </a:solidFill>
                        <a:effectLst/>
                        <a:latin typeface="+mn-lt"/>
                        <a:ea typeface="+mn-ea"/>
                        <a:cs typeface="+mn-cs"/>
                      </a:endParaRPr>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kern="1200" dirty="0" smtClean="0">
                          <a:solidFill>
                            <a:schemeClr val="dk1"/>
                          </a:solidFill>
                          <a:effectLst/>
                          <a:latin typeface="+mn-lt"/>
                          <a:ea typeface="+mn-ea"/>
                          <a:cs typeface="+mn-cs"/>
                        </a:rPr>
                        <a:t>Last day for double representation notification to the League. </a:t>
                      </a:r>
                    </a:p>
                  </a:txBody>
                  <a:tcPr/>
                </a:tc>
              </a:tr>
            </a:tbl>
          </a:graphicData>
        </a:graphic>
      </p:graphicFrame>
    </p:spTree>
    <p:extLst>
      <p:ext uri="{BB962C8B-B14F-4D97-AF65-F5344CB8AC3E}">
        <p14:creationId xmlns:p14="http://schemas.microsoft.com/office/powerpoint/2010/main" val="830121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Calendar 2017-18</a:t>
            </a:r>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640747096"/>
              </p:ext>
            </p:extLst>
          </p:nvPr>
        </p:nvGraphicFramePr>
        <p:xfrm>
          <a:off x="685800" y="2063750"/>
          <a:ext cx="10394950" cy="1010920"/>
        </p:xfrm>
        <a:graphic>
          <a:graphicData uri="http://schemas.openxmlformats.org/drawingml/2006/table">
            <a:tbl>
              <a:tblPr firstRow="1" bandRow="1">
                <a:tableStyleId>{5C22544A-7EE6-4342-B048-85BDC9FD1C3A}</a:tableStyleId>
              </a:tblPr>
              <a:tblGrid>
                <a:gridCol w="5197475"/>
                <a:gridCol w="5197475"/>
              </a:tblGrid>
              <a:tr h="370840">
                <a:tc>
                  <a:txBody>
                    <a:bodyPr/>
                    <a:lstStyle/>
                    <a:p>
                      <a:r>
                        <a:rPr lang="en-US" dirty="0" smtClean="0"/>
                        <a:t>Date</a:t>
                      </a:r>
                      <a:endParaRPr lang="en-US" dirty="0"/>
                    </a:p>
                  </a:txBody>
                  <a:tcPr/>
                </a:tc>
                <a:tc>
                  <a:txBody>
                    <a:bodyPr/>
                    <a:lstStyle/>
                    <a:p>
                      <a:r>
                        <a:rPr lang="en-US" dirty="0" smtClean="0"/>
                        <a:t>Task</a:t>
                      </a:r>
                      <a:endParaRPr lang="en-US" dirty="0"/>
                    </a:p>
                  </a:txBody>
                  <a:tcPr/>
                </a:tc>
              </a:tr>
              <a:tr h="370840">
                <a:tc>
                  <a:txBody>
                    <a:bodyPr/>
                    <a:lstStyle/>
                    <a:p>
                      <a:r>
                        <a:rPr lang="en-US" dirty="0" smtClean="0"/>
                        <a:t>March 24</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effectLst/>
                          <a:latin typeface="+mn-lt"/>
                          <a:ea typeface="+mn-ea"/>
                          <a:cs typeface="+mn-cs"/>
                        </a:rPr>
                        <a:t>Deadline for certifying the results for district and bi-district contests. </a:t>
                      </a:r>
                    </a:p>
                  </a:txBody>
                  <a:tcPr/>
                </a:tc>
              </a:tr>
            </a:tbl>
          </a:graphicData>
        </a:graphic>
      </p:graphicFrame>
      <p:sp>
        <p:nvSpPr>
          <p:cNvPr id="6" name="TextBox 5"/>
          <p:cNvSpPr txBox="1"/>
          <p:nvPr/>
        </p:nvSpPr>
        <p:spPr>
          <a:xfrm>
            <a:off x="685800" y="3390472"/>
            <a:ext cx="10394950" cy="923330"/>
          </a:xfrm>
          <a:prstGeom prst="rect">
            <a:avLst/>
          </a:prstGeom>
          <a:noFill/>
        </p:spPr>
        <p:txBody>
          <a:bodyPr wrap="square" rtlCol="0">
            <a:spAutoFit/>
          </a:bodyPr>
          <a:lstStyle/>
          <a:p>
            <a:r>
              <a:rPr lang="en-US" dirty="0" smtClean="0"/>
              <a:t>PLEASE avoid scheduling meets on March 24. That is the only Saturday for Academic Meets.  </a:t>
            </a:r>
          </a:p>
          <a:p>
            <a:endParaRPr lang="en-US" dirty="0"/>
          </a:p>
          <a:p>
            <a:r>
              <a:rPr lang="en-US" dirty="0" smtClean="0"/>
              <a:t>CONSULT WITH YOUR ACADEMIC DIRECTORS BEFORE SCHEDULING BI-DISTRICT MEETS.</a:t>
            </a:r>
            <a:endParaRPr lang="en-US" dirty="0"/>
          </a:p>
        </p:txBody>
      </p:sp>
    </p:spTree>
    <p:extLst>
      <p:ext uri="{BB962C8B-B14F-4D97-AF65-F5344CB8AC3E}">
        <p14:creationId xmlns:p14="http://schemas.microsoft.com/office/powerpoint/2010/main" val="1491054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Directors</a:t>
            </a:r>
            <a:endParaRPr lang="en-US" dirty="0"/>
          </a:p>
        </p:txBody>
      </p:sp>
      <p:sp>
        <p:nvSpPr>
          <p:cNvPr id="3" name="Content Placeholder 2"/>
          <p:cNvSpPr>
            <a:spLocks noGrp="1"/>
          </p:cNvSpPr>
          <p:nvPr>
            <p:ph sz="quarter" idx="13"/>
          </p:nvPr>
        </p:nvSpPr>
        <p:spPr>
          <a:ln>
            <a:solidFill>
              <a:schemeClr val="accent1"/>
            </a:solidFill>
          </a:ln>
        </p:spPr>
        <p:txBody>
          <a:bodyPr/>
          <a:lstStyle/>
          <a:p>
            <a:r>
              <a:rPr lang="en-US" dirty="0"/>
              <a:t>Directors in the high school One-Act Play Contest shall be full-time employees of the school districts the plays represent.  A maximum of </a:t>
            </a:r>
            <a:r>
              <a:rPr lang="en-US" dirty="0">
                <a:solidFill>
                  <a:schemeClr val="accent1"/>
                </a:solidFill>
              </a:rPr>
              <a:t>4 directors </a:t>
            </a:r>
            <a:r>
              <a:rPr lang="en-US" dirty="0"/>
              <a:t>shall be allowed</a:t>
            </a:r>
            <a:r>
              <a:rPr lang="en-US" dirty="0" smtClean="0"/>
              <a:t>.</a:t>
            </a:r>
          </a:p>
          <a:p>
            <a:r>
              <a:rPr lang="en-US" b="1" dirty="0"/>
              <a:t>Student teachers</a:t>
            </a:r>
            <a:r>
              <a:rPr lang="en-US" dirty="0"/>
              <a:t> may volunteer to assist in directing the one-act play </a:t>
            </a:r>
            <a:r>
              <a:rPr lang="en-US" u="sng" dirty="0"/>
              <a:t>during the semester</a:t>
            </a:r>
            <a:r>
              <a:rPr lang="en-US" dirty="0"/>
              <a:t> they are assigned to a participant school while </a:t>
            </a:r>
            <a:r>
              <a:rPr lang="en-US" dirty="0" err="1"/>
              <a:t>fullfiling</a:t>
            </a:r>
            <a:r>
              <a:rPr lang="en-US" dirty="0"/>
              <a:t> their student teaching requirements. They may be listed as directors on the Contestant Entry Form  and program but </a:t>
            </a:r>
            <a:r>
              <a:rPr lang="en-US" u="sng" dirty="0">
                <a:solidFill>
                  <a:schemeClr val="accent1"/>
                </a:solidFill>
              </a:rPr>
              <a:t>they do not count against the allotment of directors</a:t>
            </a:r>
            <a:r>
              <a:rPr lang="en-US" dirty="0"/>
              <a:t>.  Schools shall not pay student teachers for assisting</a:t>
            </a:r>
          </a:p>
          <a:p>
            <a:endParaRPr lang="en-US" dirty="0"/>
          </a:p>
          <a:p>
            <a:endParaRPr lang="en-US" dirty="0"/>
          </a:p>
        </p:txBody>
      </p:sp>
    </p:spTree>
    <p:extLst>
      <p:ext uri="{BB962C8B-B14F-4D97-AF65-F5344CB8AC3E}">
        <p14:creationId xmlns:p14="http://schemas.microsoft.com/office/powerpoint/2010/main" val="9085186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reminder – section 1034</a:t>
            </a:r>
            <a:endParaRPr lang="en-US" dirty="0"/>
          </a:p>
        </p:txBody>
      </p:sp>
      <p:sp>
        <p:nvSpPr>
          <p:cNvPr id="3" name="Content Placeholder 2"/>
          <p:cNvSpPr>
            <a:spLocks noGrp="1"/>
          </p:cNvSpPr>
          <p:nvPr>
            <p:ph sz="quarter" idx="13"/>
          </p:nvPr>
        </p:nvSpPr>
        <p:spPr/>
        <p:txBody>
          <a:bodyPr>
            <a:normAutofit/>
          </a:bodyPr>
          <a:lstStyle/>
          <a:p>
            <a:pPr marL="0" indent="0">
              <a:buNone/>
            </a:pPr>
            <a:r>
              <a:rPr lang="en-US" dirty="0"/>
              <a:t>(a) ONE-ACT PLAY CONTEST CODE. Section 901, the Academic Meet Code requires participants to</a:t>
            </a:r>
            <a:r>
              <a:rPr lang="en-US" dirty="0" smtClean="0"/>
              <a:t>:</a:t>
            </a:r>
            <a:endParaRPr lang="en-US" dirty="0"/>
          </a:p>
          <a:p>
            <a:pPr marL="0" indent="0">
              <a:buNone/>
            </a:pPr>
            <a:r>
              <a:rPr lang="en-US" dirty="0"/>
              <a:t>(1) Participate in the OAP contest with the spirit of fairness and sportsmanship, observing all rules </a:t>
            </a:r>
            <a:r>
              <a:rPr lang="en-US" dirty="0">
                <a:solidFill>
                  <a:srgbClr val="FF0000"/>
                </a:solidFill>
              </a:rPr>
              <a:t>both in letter and intent</a:t>
            </a:r>
            <a:r>
              <a:rPr lang="en-US" dirty="0"/>
              <a:t>.</a:t>
            </a:r>
          </a:p>
          <a:p>
            <a:pPr marL="0" indent="0">
              <a:buNone/>
            </a:pPr>
            <a:r>
              <a:rPr lang="en-US" dirty="0"/>
              <a:t>(2) Direct and sponsor companies and individuals without resorting to tactics which attempt to skirt the rules or distract from sound educational principles.</a:t>
            </a:r>
          </a:p>
          <a:p>
            <a:endParaRPr lang="en-US" dirty="0"/>
          </a:p>
        </p:txBody>
      </p:sp>
    </p:spTree>
    <p:extLst>
      <p:ext uri="{BB962C8B-B14F-4D97-AF65-F5344CB8AC3E}">
        <p14:creationId xmlns:p14="http://schemas.microsoft.com/office/powerpoint/2010/main" val="1353223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Time Limits</a:t>
            </a:r>
            <a:endParaRPr lang="en-US" dirty="0"/>
          </a:p>
        </p:txBody>
      </p:sp>
      <p:graphicFrame>
        <p:nvGraphicFramePr>
          <p:cNvPr id="5" name="Content Placeholder 4"/>
          <p:cNvGraphicFramePr>
            <a:graphicFrameLocks noGrp="1"/>
          </p:cNvGraphicFramePr>
          <p:nvPr>
            <p:ph sz="quarter" idx="13"/>
            <p:extLst>
              <p:ext uri="{D42A27DB-BD31-4B8C-83A1-F6EECF244321}">
                <p14:modId xmlns:p14="http://schemas.microsoft.com/office/powerpoint/2010/main" val="30797682"/>
              </p:ext>
            </p:extLst>
          </p:nvPr>
        </p:nvGraphicFramePr>
        <p:xfrm>
          <a:off x="685800" y="2044558"/>
          <a:ext cx="10394950" cy="1502552"/>
        </p:xfrm>
        <a:graphic>
          <a:graphicData uri="http://schemas.openxmlformats.org/drawingml/2006/table">
            <a:tbl>
              <a:tblPr firstRow="1" bandRow="1">
                <a:tableStyleId>{5C22544A-7EE6-4342-B048-85BDC9FD1C3A}</a:tableStyleId>
              </a:tblPr>
              <a:tblGrid>
                <a:gridCol w="2334802"/>
                <a:gridCol w="8060148"/>
              </a:tblGrid>
              <a:tr h="375638">
                <a:tc>
                  <a:txBody>
                    <a:bodyPr/>
                    <a:lstStyle/>
                    <a:p>
                      <a:r>
                        <a:rPr lang="en-US" dirty="0" smtClean="0"/>
                        <a:t>Time Allowed</a:t>
                      </a:r>
                      <a:endParaRPr lang="en-US" dirty="0"/>
                    </a:p>
                  </a:txBody>
                  <a:tcPr/>
                </a:tc>
                <a:tc>
                  <a:txBody>
                    <a:bodyPr/>
                    <a:lstStyle/>
                    <a:p>
                      <a:r>
                        <a:rPr lang="en-US" dirty="0" smtClean="0"/>
                        <a:t>Element</a:t>
                      </a:r>
                      <a:endParaRPr lang="en-US" dirty="0"/>
                    </a:p>
                  </a:txBody>
                  <a:tcPr/>
                </a:tc>
              </a:tr>
              <a:tr h="375638">
                <a:tc>
                  <a:txBody>
                    <a:bodyPr/>
                    <a:lstStyle/>
                    <a:p>
                      <a:r>
                        <a:rPr lang="en-US" dirty="0" smtClean="0"/>
                        <a:t>7 Minutes</a:t>
                      </a:r>
                      <a:endParaRPr lang="en-US" dirty="0"/>
                    </a:p>
                  </a:txBody>
                  <a:tcPr/>
                </a:tc>
                <a:tc>
                  <a:txBody>
                    <a:bodyPr/>
                    <a:lstStyle/>
                    <a:p>
                      <a:r>
                        <a:rPr lang="en-US" dirty="0" smtClean="0"/>
                        <a:t>Setup</a:t>
                      </a:r>
                      <a:r>
                        <a:rPr lang="en-US" baseline="0" dirty="0" smtClean="0"/>
                        <a:t> and Strike</a:t>
                      </a:r>
                      <a:endParaRPr lang="en-US" dirty="0"/>
                    </a:p>
                  </a:txBody>
                  <a:tcPr/>
                </a:tc>
              </a:tr>
              <a:tr h="375638">
                <a:tc>
                  <a:txBody>
                    <a:bodyPr/>
                    <a:lstStyle/>
                    <a:p>
                      <a:r>
                        <a:rPr lang="en-US" dirty="0" smtClean="0"/>
                        <a:t>1 Minute</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Time allowed to start the performance after declaration of end of setup</a:t>
                      </a:r>
                      <a:endParaRPr lang="en-US" sz="1800" kern="1200" dirty="0" smtClean="0">
                        <a:solidFill>
                          <a:schemeClr val="dk1"/>
                        </a:solidFill>
                        <a:effectLst/>
                        <a:latin typeface="+mn-lt"/>
                        <a:ea typeface="+mn-ea"/>
                        <a:cs typeface="+mn-cs"/>
                      </a:endParaRPr>
                    </a:p>
                  </a:txBody>
                  <a:tcPr/>
                </a:tc>
              </a:tr>
              <a:tr h="375638">
                <a:tc>
                  <a:txBody>
                    <a:bodyPr/>
                    <a:lstStyle/>
                    <a:p>
                      <a:r>
                        <a:rPr lang="en-US" dirty="0" smtClean="0"/>
                        <a:t>40 Minutes</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chemeClr val="dk1"/>
                          </a:solidFill>
                          <a:effectLst/>
                          <a:latin typeface="+mn-lt"/>
                          <a:ea typeface="+mn-ea"/>
                          <a:cs typeface="+mn-cs"/>
                        </a:rPr>
                        <a:t>Performance Time (minimum of 18 and maximum of 40)*</a:t>
                      </a:r>
                      <a:endParaRPr lang="en-US" sz="1800" kern="1200" dirty="0" smtClean="0">
                        <a:solidFill>
                          <a:schemeClr val="dk1"/>
                        </a:solidFill>
                        <a:effectLst/>
                        <a:latin typeface="+mn-lt"/>
                        <a:ea typeface="+mn-ea"/>
                        <a:cs typeface="+mn-cs"/>
                      </a:endParaRPr>
                    </a:p>
                  </a:txBody>
                  <a:tcPr/>
                </a:tc>
              </a:tr>
            </a:tbl>
          </a:graphicData>
        </a:graphic>
      </p:graphicFrame>
      <p:sp>
        <p:nvSpPr>
          <p:cNvPr id="6" name="TextBox 5"/>
          <p:cNvSpPr txBox="1"/>
          <p:nvPr/>
        </p:nvSpPr>
        <p:spPr>
          <a:xfrm>
            <a:off x="760288" y="3883631"/>
            <a:ext cx="10320462" cy="923330"/>
          </a:xfrm>
          <a:prstGeom prst="rect">
            <a:avLst/>
          </a:prstGeom>
          <a:noFill/>
        </p:spPr>
        <p:txBody>
          <a:bodyPr wrap="square" rtlCol="0">
            <a:spAutoFit/>
          </a:bodyPr>
          <a:lstStyle/>
          <a:p>
            <a:r>
              <a:rPr lang="en-US" dirty="0" smtClean="0"/>
              <a:t>There is no time limit on music. --- ok you  can’t go over 40 minutes.</a:t>
            </a:r>
          </a:p>
          <a:p>
            <a:endParaRPr lang="en-US" dirty="0"/>
          </a:p>
          <a:p>
            <a:r>
              <a:rPr lang="en-US" dirty="0" smtClean="0"/>
              <a:t>The League cannot give opinions as to the copyright status of any piece of music.</a:t>
            </a:r>
            <a:endParaRPr lang="en-US" dirty="0"/>
          </a:p>
        </p:txBody>
      </p:sp>
    </p:spTree>
    <p:extLst>
      <p:ext uri="{BB962C8B-B14F-4D97-AF65-F5344CB8AC3E}">
        <p14:creationId xmlns:p14="http://schemas.microsoft.com/office/powerpoint/2010/main" val="12458848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Reminder: Making a play ineligible</a:t>
            </a:r>
            <a:endParaRPr lang="en-US" dirty="0"/>
          </a:p>
        </p:txBody>
      </p:sp>
      <p:sp>
        <p:nvSpPr>
          <p:cNvPr id="3" name="Content Placeholder 2"/>
          <p:cNvSpPr>
            <a:spLocks noGrp="1"/>
          </p:cNvSpPr>
          <p:nvPr>
            <p:ph sz="quarter" idx="13"/>
          </p:nvPr>
        </p:nvSpPr>
        <p:spPr/>
        <p:txBody>
          <a:bodyPr>
            <a:normAutofit/>
          </a:bodyPr>
          <a:lstStyle/>
          <a:p>
            <a:r>
              <a:rPr lang="en-US" dirty="0"/>
              <a:t>Entries may be declared ineligible for advancement or ranking  for any of the following violations:</a:t>
            </a:r>
            <a:endParaRPr lang="en-US" sz="1500" dirty="0"/>
          </a:p>
          <a:p>
            <a:pPr marL="800100" lvl="1" indent="-342900">
              <a:buSzPct val="100000"/>
              <a:buFont typeface="+mj-lt"/>
              <a:buAutoNum type="arabicPeriod"/>
            </a:pPr>
            <a:r>
              <a:rPr lang="en-US" sz="1500" dirty="0"/>
              <a:t>The use of ineligible students. </a:t>
            </a:r>
          </a:p>
          <a:p>
            <a:pPr marL="800100" lvl="1" indent="-342900">
              <a:buSzPct val="100000"/>
              <a:buFont typeface="+mj-lt"/>
              <a:buAutoNum type="arabicPeriod"/>
            </a:pPr>
            <a:r>
              <a:rPr lang="en-US" sz="1500" dirty="0"/>
              <a:t>Exceeding the number listed in the Contestant Entry Form or Spring Meet Entry System as actors and crew during the set, run and strike of the contest play. This includes using crew as actors.</a:t>
            </a:r>
          </a:p>
          <a:p>
            <a:pPr marL="800100" lvl="1" indent="-342900">
              <a:buSzPct val="100000"/>
              <a:buFont typeface="+mj-lt"/>
              <a:buAutoNum type="arabicPeriod"/>
            </a:pPr>
            <a:r>
              <a:rPr lang="en-US" sz="1500" dirty="0"/>
              <a:t>Violating the time limits on performance or set-up or strike. </a:t>
            </a:r>
          </a:p>
          <a:p>
            <a:pPr marL="800100" lvl="1" indent="-342900">
              <a:buSzPct val="100000"/>
              <a:buFont typeface="+mj-lt"/>
              <a:buAutoNum type="arabicPeriod"/>
            </a:pPr>
            <a:r>
              <a:rPr lang="en-US" sz="1500" dirty="0"/>
              <a:t>The use of firearms, explosives or combustible materials. </a:t>
            </a:r>
          </a:p>
          <a:p>
            <a:pPr marL="800100" lvl="1" indent="-342900">
              <a:buSzPct val="100000"/>
              <a:buFont typeface="+mj-lt"/>
              <a:buAutoNum type="arabicPeriod"/>
            </a:pPr>
            <a:r>
              <a:rPr lang="en-US" sz="1500" dirty="0"/>
              <a:t>The use of additional unit set. (See the exact number in the section on Unit Sets)</a:t>
            </a:r>
          </a:p>
          <a:p>
            <a:pPr marL="800100" lvl="1" indent="-342900">
              <a:buSzPct val="100000"/>
              <a:buFont typeface="+mj-lt"/>
              <a:buAutoNum type="arabicPeriod"/>
            </a:pPr>
            <a:r>
              <a:rPr lang="en-US" sz="1500" dirty="0"/>
              <a:t>The director communicating with the company during the performance.</a:t>
            </a:r>
          </a:p>
          <a:p>
            <a:endParaRPr lang="en-US" dirty="0"/>
          </a:p>
        </p:txBody>
      </p:sp>
    </p:spTree>
    <p:extLst>
      <p:ext uri="{BB962C8B-B14F-4D97-AF65-F5344CB8AC3E}">
        <p14:creationId xmlns:p14="http://schemas.microsoft.com/office/powerpoint/2010/main" val="18599218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Judges 2017-18</a:t>
            </a:r>
            <a:endParaRPr lang="en-US" dirty="0"/>
          </a:p>
        </p:txBody>
      </p:sp>
      <p:sp>
        <p:nvSpPr>
          <p:cNvPr id="3" name="Content Placeholder 2"/>
          <p:cNvSpPr>
            <a:spLocks noGrp="1"/>
          </p:cNvSpPr>
          <p:nvPr>
            <p:ph sz="quarter" idx="13"/>
          </p:nvPr>
        </p:nvSpPr>
        <p:spPr/>
        <p:txBody>
          <a:bodyPr/>
          <a:lstStyle/>
          <a:p>
            <a:r>
              <a:rPr lang="en-US" dirty="0"/>
              <a:t>1A – Travis Springfield, Ricky Ramon, </a:t>
            </a:r>
            <a:r>
              <a:rPr lang="en-US" dirty="0" err="1"/>
              <a:t>Allana</a:t>
            </a:r>
            <a:r>
              <a:rPr lang="en-US" dirty="0"/>
              <a:t> Patterson</a:t>
            </a:r>
          </a:p>
          <a:p>
            <a:r>
              <a:rPr lang="en-US" dirty="0"/>
              <a:t>2A – Mark </a:t>
            </a:r>
            <a:r>
              <a:rPr lang="en-US" dirty="0" err="1"/>
              <a:t>Pickell</a:t>
            </a:r>
            <a:r>
              <a:rPr lang="en-US" dirty="0"/>
              <a:t>, Rod </a:t>
            </a:r>
            <a:r>
              <a:rPr lang="en-US" dirty="0" err="1"/>
              <a:t>Caspers</a:t>
            </a:r>
            <a:r>
              <a:rPr lang="en-US" dirty="0"/>
              <a:t>, Rick Garcia</a:t>
            </a:r>
          </a:p>
          <a:p>
            <a:r>
              <a:rPr lang="en-US" dirty="0"/>
              <a:t>3A – Jim </a:t>
            </a:r>
            <a:r>
              <a:rPr lang="en-US" dirty="0" err="1"/>
              <a:t>Mammarella</a:t>
            </a:r>
            <a:r>
              <a:rPr lang="en-US" dirty="0"/>
              <a:t>, Yvonne Phillips-Dupree, Freddie Buckner	</a:t>
            </a:r>
          </a:p>
          <a:p>
            <a:r>
              <a:rPr lang="en-US" dirty="0"/>
              <a:t>4A – R. Scott Allen, Charlie </a:t>
            </a:r>
            <a:r>
              <a:rPr lang="en-US" dirty="0" err="1"/>
              <a:t>Hukill</a:t>
            </a:r>
            <a:r>
              <a:rPr lang="en-US" dirty="0"/>
              <a:t>, Marion Castleberry</a:t>
            </a:r>
          </a:p>
          <a:p>
            <a:r>
              <a:rPr lang="en-US" dirty="0"/>
              <a:t>5A – Kelsey Kling, Perry Crafton, Robin Robinson</a:t>
            </a:r>
          </a:p>
          <a:p>
            <a:r>
              <a:rPr lang="en-US" dirty="0"/>
              <a:t>6A – Jim Rambo, Alison Frost, Carrie </a:t>
            </a:r>
            <a:r>
              <a:rPr lang="en-US" dirty="0" err="1"/>
              <a:t>Klypchak</a:t>
            </a:r>
            <a:endParaRPr lang="en-US" dirty="0"/>
          </a:p>
          <a:p>
            <a:endParaRPr lang="en-US" dirty="0"/>
          </a:p>
        </p:txBody>
      </p:sp>
    </p:spTree>
    <p:extLst>
      <p:ext uri="{BB962C8B-B14F-4D97-AF65-F5344CB8AC3E}">
        <p14:creationId xmlns:p14="http://schemas.microsoft.com/office/powerpoint/2010/main" val="7561981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thm15="http://schemas.microsoft.com/office/thememl/2012/main" name="Main Event" id="{AC372BB4-D83D-411E-B849-B641926BA760}" vid="{F1EFBDE3-1A95-4E3D-81AD-1F53D65BEA01}"/>
    </a:ext>
  </a:extLst>
</a:theme>
</file>

<file path=docProps/app.xml><?xml version="1.0" encoding="utf-8"?>
<Properties xmlns="http://schemas.openxmlformats.org/officeDocument/2006/extended-properties" xmlns:vt="http://schemas.openxmlformats.org/officeDocument/2006/docPropsVTypes">
  <Template>Main Event</Template>
  <TotalTime>275</TotalTime>
  <Words>1080</Words>
  <Application>Microsoft Macintosh PowerPoint</Application>
  <PresentationFormat>Widescreen</PresentationFormat>
  <Paragraphs>157</Paragraphs>
  <Slides>25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25</vt:i4>
      </vt:variant>
    </vt:vector>
  </HeadingPairs>
  <TitlesOfParts>
    <vt:vector size="28" baseType="lpstr">
      <vt:lpstr>Arial</vt:lpstr>
      <vt:lpstr>Impact</vt:lpstr>
      <vt:lpstr>Main Event</vt:lpstr>
      <vt:lpstr>New RULes : Theatre 2017-18</vt:lpstr>
      <vt:lpstr>Calendar 2017-18</vt:lpstr>
      <vt:lpstr>Calendar 2017-18</vt:lpstr>
      <vt:lpstr>Calendar 2017-18</vt:lpstr>
      <vt:lpstr>Directors</vt:lpstr>
      <vt:lpstr>A reminder – section 1034</vt:lpstr>
      <vt:lpstr>Time Limits</vt:lpstr>
      <vt:lpstr>Reminder: Making a play ineligible</vt:lpstr>
      <vt:lpstr>State Judges 2017-18</vt:lpstr>
      <vt:lpstr>State Meet schedule</vt:lpstr>
      <vt:lpstr>Reminder: Use of 8th Graders</vt:lpstr>
      <vt:lpstr>Clarification: Failure to participate</vt:lpstr>
      <vt:lpstr>Play Selection procedures</vt:lpstr>
      <vt:lpstr>REMEMBER</vt:lpstr>
      <vt:lpstr>Clarification: 8 hour rule</vt:lpstr>
      <vt:lpstr>Damage to the host facility</vt:lpstr>
      <vt:lpstr>Use of Scenery</vt:lpstr>
      <vt:lpstr>Projections</vt:lpstr>
      <vt:lpstr>Live Animals</vt:lpstr>
      <vt:lpstr>Standing on Properties</vt:lpstr>
      <vt:lpstr>Use of Live Musicians Onstage and Offstage</vt:lpstr>
      <vt:lpstr>Reminders: Paperwork</vt:lpstr>
      <vt:lpstr>Theatrical Design Prompt COMING SOON GO TO THE TD WORKSHOP</vt:lpstr>
      <vt:lpstr>Film Contest More info coming soon</vt:lpstr>
      <vt:lpstr>Break-a-leg 2017-18</vt:lpstr>
    </vt:vector>
  </TitlesOfParts>
  <Company/>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RULes : Theatre 2017-18</dc:title>
  <dc:creator>Munoz, Luis</dc:creator>
  <cp:lastModifiedBy>Munoz, Luis</cp:lastModifiedBy>
  <cp:revision>13</cp:revision>
  <dcterms:created xsi:type="dcterms:W3CDTF">2017-06-22T15:28:28Z</dcterms:created>
  <dcterms:modified xsi:type="dcterms:W3CDTF">2017-07-18T20:13:59Z</dcterms:modified>
</cp:coreProperties>
</file>