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7"/>
  </p:notesMasterIdLst>
  <p:sldIdLst>
    <p:sldId id="275" r:id="rId2"/>
    <p:sldId id="286" r:id="rId3"/>
    <p:sldId id="287" r:id="rId4"/>
    <p:sldId id="263" r:id="rId5"/>
    <p:sldId id="264" r:id="rId6"/>
    <p:sldId id="303" r:id="rId7"/>
    <p:sldId id="265" r:id="rId8"/>
    <p:sldId id="279" r:id="rId9"/>
    <p:sldId id="305" r:id="rId10"/>
    <p:sldId id="304" r:id="rId11"/>
    <p:sldId id="280" r:id="rId12"/>
    <p:sldId id="281" r:id="rId13"/>
    <p:sldId id="282" r:id="rId14"/>
    <p:sldId id="267" r:id="rId15"/>
    <p:sldId id="283" r:id="rId16"/>
    <p:sldId id="268" r:id="rId17"/>
    <p:sldId id="269" r:id="rId18"/>
    <p:sldId id="288" r:id="rId19"/>
    <p:sldId id="271" r:id="rId20"/>
    <p:sldId id="272" r:id="rId21"/>
    <p:sldId id="273" r:id="rId22"/>
    <p:sldId id="298" r:id="rId23"/>
    <p:sldId id="299" r:id="rId24"/>
    <p:sldId id="300" r:id="rId25"/>
    <p:sldId id="301" r:id="rId26"/>
    <p:sldId id="302" r:id="rId27"/>
    <p:sldId id="293" r:id="rId28"/>
    <p:sldId id="294" r:id="rId29"/>
    <p:sldId id="285" r:id="rId30"/>
    <p:sldId id="306" r:id="rId31"/>
    <p:sldId id="274" r:id="rId32"/>
    <p:sldId id="289" r:id="rId33"/>
    <p:sldId id="257" r:id="rId34"/>
    <p:sldId id="258" r:id="rId35"/>
    <p:sldId id="259" r:id="rId36"/>
    <p:sldId id="260" r:id="rId37"/>
    <p:sldId id="296" r:id="rId38"/>
    <p:sldId id="291" r:id="rId39"/>
    <p:sldId id="290" r:id="rId40"/>
    <p:sldId id="261" r:id="rId41"/>
    <p:sldId id="276" r:id="rId42"/>
    <p:sldId id="277" r:id="rId43"/>
    <p:sldId id="278" r:id="rId44"/>
    <p:sldId id="284" r:id="rId45"/>
    <p:sldId id="29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3"/>
    <p:restoredTop sz="94680"/>
  </p:normalViewPr>
  <p:slideViewPr>
    <p:cSldViewPr snapToGrid="0" snapToObjects="1">
      <p:cViewPr>
        <p:scale>
          <a:sx n="119" d="100"/>
          <a:sy n="119" d="100"/>
        </p:scale>
        <p:origin x="544"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75A60-2738-844B-9177-B99D3102AE6C}" type="datetimeFigureOut">
              <a:rPr lang="en-US" smtClean="0"/>
              <a:t>9/29/17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A381F-A52F-1142-A9AB-66BDBE9BF019}" type="slidenum">
              <a:rPr lang="en-US" smtClean="0"/>
              <a:t>‹#›</a:t>
            </a:fld>
            <a:endParaRPr lang="en-US"/>
          </a:p>
        </p:txBody>
      </p:sp>
    </p:spTree>
    <p:extLst>
      <p:ext uri="{BB962C8B-B14F-4D97-AF65-F5344CB8AC3E}">
        <p14:creationId xmlns:p14="http://schemas.microsoft.com/office/powerpoint/2010/main" val="6552468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2800">
              <a:latin typeface="Constantia"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4730D28-D8F6-AC46-8CF4-6E17427A1099}"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DA42C9-C1BF-E240-8C24-19E0C80C0A9A}" type="slidenum">
              <a:rPr lang="en-US"/>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DA42C9-C1BF-E240-8C24-19E0C80C0A9A}" type="slidenum">
              <a:rPr lang="en-US"/>
              <a:pPr/>
              <a:t>8</a:t>
            </a:fld>
            <a:endParaRPr lang="en-US"/>
          </a:p>
        </p:txBody>
      </p:sp>
    </p:spTree>
    <p:extLst>
      <p:ext uri="{BB962C8B-B14F-4D97-AF65-F5344CB8AC3E}">
        <p14:creationId xmlns:p14="http://schemas.microsoft.com/office/powerpoint/2010/main" val="6557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E331D56-F270-8449-9735-ED35BC321350}" type="slidenum">
              <a:rPr lang="en-US"/>
              <a:pPr/>
              <a:t>11</a:t>
            </a:fld>
            <a:endParaRPr lang="en-US"/>
          </a:p>
        </p:txBody>
      </p:sp>
    </p:spTree>
    <p:extLst>
      <p:ext uri="{BB962C8B-B14F-4D97-AF65-F5344CB8AC3E}">
        <p14:creationId xmlns:p14="http://schemas.microsoft.com/office/powerpoint/2010/main" val="113028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E331D56-F270-8449-9735-ED35BC321350}" type="slidenum">
              <a:rPr lang="en-US"/>
              <a:pPr/>
              <a:t>12</a:t>
            </a:fld>
            <a:endParaRPr lang="en-US"/>
          </a:p>
        </p:txBody>
      </p:sp>
    </p:spTree>
    <p:extLst>
      <p:ext uri="{BB962C8B-B14F-4D97-AF65-F5344CB8AC3E}">
        <p14:creationId xmlns:p14="http://schemas.microsoft.com/office/powerpoint/2010/main" val="54848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29057" indent="-280406">
              <a:defRPr sz="1200">
                <a:solidFill>
                  <a:schemeClr val="tx1"/>
                </a:solidFill>
                <a:latin typeface="Calibri" charset="0"/>
                <a:ea typeface="MS PGothic" charset="0"/>
                <a:cs typeface="MS PGothic" charset="0"/>
              </a:defRPr>
            </a:lvl2pPr>
            <a:lvl3pPr marL="1121626" indent="-224325">
              <a:defRPr sz="1200">
                <a:solidFill>
                  <a:schemeClr val="tx1"/>
                </a:solidFill>
                <a:latin typeface="Calibri" charset="0"/>
                <a:ea typeface="MS PGothic" charset="0"/>
                <a:cs typeface="MS PGothic" charset="0"/>
              </a:defRPr>
            </a:lvl3pPr>
            <a:lvl4pPr marL="1570276" indent="-224325">
              <a:defRPr sz="1200">
                <a:solidFill>
                  <a:schemeClr val="tx1"/>
                </a:solidFill>
                <a:latin typeface="Calibri" charset="0"/>
                <a:ea typeface="MS PGothic" charset="0"/>
                <a:cs typeface="MS PGothic" charset="0"/>
              </a:defRPr>
            </a:lvl4pPr>
            <a:lvl5pPr marL="2018927" indent="-224325">
              <a:defRPr sz="1200">
                <a:solidFill>
                  <a:schemeClr val="tx1"/>
                </a:solidFill>
                <a:latin typeface="Calibri" charset="0"/>
                <a:ea typeface="MS PGothic" charset="0"/>
                <a:cs typeface="MS PGothic" charset="0"/>
              </a:defRPr>
            </a:lvl5pPr>
            <a:lvl6pPr marL="2467577" indent="-22432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E331D56-F270-8449-9735-ED35BC321350}" type="slidenum">
              <a:rPr lang="en-US"/>
              <a:pPr/>
              <a:t>13</a:t>
            </a:fld>
            <a:endParaRPr lang="en-US"/>
          </a:p>
        </p:txBody>
      </p:sp>
    </p:spTree>
    <p:extLst>
      <p:ext uri="{BB962C8B-B14F-4D97-AF65-F5344CB8AC3E}">
        <p14:creationId xmlns:p14="http://schemas.microsoft.com/office/powerpoint/2010/main" val="24070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163968-550C-2646-9934-EC88A045D124}"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63968-550C-2646-9934-EC88A045D124}"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63968-550C-2646-9934-EC88A045D124}"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63968-550C-2646-9934-EC88A045D124}"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63968-550C-2646-9934-EC88A045D124}" type="datetimeFigureOut">
              <a:rPr lang="en-US" smtClean="0"/>
              <a:t>9/29/17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163968-550C-2646-9934-EC88A045D124}"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163968-550C-2646-9934-EC88A045D124}" type="datetimeFigureOut">
              <a:rPr lang="en-US" smtClean="0"/>
              <a:t>9/29/17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163968-550C-2646-9934-EC88A045D124}" type="datetimeFigureOut">
              <a:rPr lang="en-US" smtClean="0"/>
              <a:t>9/29/17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63968-550C-2646-9934-EC88A045D124}" type="datetimeFigureOut">
              <a:rPr lang="en-US" smtClean="0"/>
              <a:t>9/29/17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63968-550C-2646-9934-EC88A045D124}"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63968-550C-2646-9934-EC88A045D124}" type="datetimeFigureOut">
              <a:rPr lang="en-US" smtClean="0"/>
              <a:t>9/29/17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C7E84-328F-A740-81D9-E2018A460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63968-550C-2646-9934-EC88A045D124}" type="datetimeFigureOut">
              <a:rPr lang="en-US" smtClean="0"/>
              <a:t>9/29/17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C7E84-328F-A740-81D9-E2018A46059F}" type="slidenum">
              <a:rPr lang="en-US" smtClean="0"/>
              <a:t>‹#›</a:t>
            </a:fld>
            <a:endParaRPr lang="en-US"/>
          </a:p>
        </p:txBody>
      </p:sp>
    </p:spTree>
    <p:extLst>
      <p:ext uri="{BB962C8B-B14F-4D97-AF65-F5344CB8AC3E}">
        <p14:creationId xmlns:p14="http://schemas.microsoft.com/office/powerpoint/2010/main" val="24497829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parker@uiltexas.org"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2wj7kL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2wj7kL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371" y="2400126"/>
            <a:ext cx="6858000" cy="2387600"/>
          </a:xfrm>
        </p:spPr>
        <p:txBody>
          <a:bodyPr/>
          <a:lstStyle/>
          <a:p>
            <a:r>
              <a:rPr lang="en-US" dirty="0" smtClean="0">
                <a:latin typeface="Courier" charset="0"/>
                <a:ea typeface="Courier" charset="0"/>
                <a:cs typeface="Courier" charset="0"/>
              </a:rPr>
              <a:t>Ready Writing</a:t>
            </a:r>
            <a:endParaRPr lang="en-US" dirty="0">
              <a:latin typeface="Courier" charset="0"/>
              <a:ea typeface="Courier" charset="0"/>
              <a:cs typeface="Courier" charset="0"/>
            </a:endParaRPr>
          </a:p>
        </p:txBody>
      </p:sp>
      <p:sp>
        <p:nvSpPr>
          <p:cNvPr id="3" name="Subtitle 2"/>
          <p:cNvSpPr>
            <a:spLocks noGrp="1"/>
          </p:cNvSpPr>
          <p:nvPr>
            <p:ph type="subTitle" idx="1"/>
          </p:nvPr>
        </p:nvSpPr>
        <p:spPr>
          <a:xfrm>
            <a:off x="141756" y="4117640"/>
            <a:ext cx="8453229" cy="2241855"/>
          </a:xfrm>
        </p:spPr>
        <p:txBody>
          <a:bodyPr>
            <a:normAutofit fontScale="85000" lnSpcReduction="20000"/>
          </a:bodyPr>
          <a:lstStyle/>
          <a:p>
            <a:endParaRPr lang="en-US" sz="2800" dirty="0">
              <a:latin typeface="Courier" charset="0"/>
              <a:ea typeface="Courier" charset="0"/>
              <a:cs typeface="Courier" charset="0"/>
            </a:endParaRPr>
          </a:p>
          <a:p>
            <a:endParaRPr lang="en-US" sz="2800" dirty="0" smtClean="0">
              <a:latin typeface="Courier" charset="0"/>
              <a:ea typeface="Courier" charset="0"/>
              <a:cs typeface="Courier" charset="0"/>
            </a:endParaRPr>
          </a:p>
          <a:p>
            <a:r>
              <a:rPr lang="en-US" sz="3300" dirty="0" smtClean="0">
                <a:latin typeface="Helvetica" charset="0"/>
                <a:ea typeface="Helvetica" charset="0"/>
                <a:cs typeface="Helvetica" charset="0"/>
              </a:rPr>
              <a:t>Lisa Parker</a:t>
            </a:r>
            <a:r>
              <a:rPr lang="en-US" sz="2800" dirty="0" smtClean="0">
                <a:latin typeface="Helvetica" charset="0"/>
                <a:ea typeface="Helvetica" charset="0"/>
                <a:cs typeface="Helvetica" charset="0"/>
              </a:rPr>
              <a:t>	</a:t>
            </a:r>
          </a:p>
          <a:p>
            <a:r>
              <a:rPr lang="en-US" sz="2800" dirty="0" smtClean="0">
                <a:latin typeface="Helvetica" charset="0"/>
                <a:ea typeface="Helvetica" charset="0"/>
                <a:cs typeface="Helvetica" charset="0"/>
              </a:rPr>
              <a:t> </a:t>
            </a:r>
            <a:r>
              <a:rPr lang="en-US" sz="2200" dirty="0" smtClean="0">
                <a:latin typeface="Helvetica" charset="0"/>
                <a:ea typeface="Helvetica" charset="0"/>
                <a:cs typeface="Helvetica" charset="0"/>
              </a:rPr>
              <a:t>UIL A+ Academics Program Coordinator &amp; </a:t>
            </a:r>
          </a:p>
          <a:p>
            <a:r>
              <a:rPr lang="en-US" sz="2200" dirty="0" smtClean="0">
                <a:latin typeface="Helvetica" charset="0"/>
                <a:ea typeface="Helvetica" charset="0"/>
                <a:cs typeface="Helvetica" charset="0"/>
              </a:rPr>
              <a:t>Essay Contest Coordinator</a:t>
            </a:r>
          </a:p>
          <a:p>
            <a:r>
              <a:rPr lang="en-US" sz="2200" dirty="0" smtClean="0">
                <a:latin typeface="Helvetica" charset="0"/>
                <a:ea typeface="Helvetica" charset="0"/>
                <a:cs typeface="Helvetica" charset="0"/>
                <a:hlinkClick r:id="rId2"/>
              </a:rPr>
              <a:t>lparker@uiltexas.org</a:t>
            </a:r>
            <a:endParaRPr lang="en-US" sz="2200" dirty="0" smtClean="0">
              <a:latin typeface="Helvetica" charset="0"/>
              <a:ea typeface="Helvetica" charset="0"/>
              <a:cs typeface="Helvetica" charset="0"/>
            </a:endParaRPr>
          </a:p>
          <a:p>
            <a:endParaRPr lang="en-US" sz="2800" dirty="0">
              <a:latin typeface="Courier" charset="0"/>
              <a:ea typeface="Courier" charset="0"/>
              <a:cs typeface="Courier"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242" y="398207"/>
            <a:ext cx="4028258" cy="2924902"/>
          </a:xfrm>
          <a:prstGeom prst="rect">
            <a:avLst/>
          </a:prstGeom>
        </p:spPr>
      </p:pic>
    </p:spTree>
    <p:extLst>
      <p:ext uri="{BB962C8B-B14F-4D97-AF65-F5344CB8AC3E}">
        <p14:creationId xmlns:p14="http://schemas.microsoft.com/office/powerpoint/2010/main" val="2372125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74" y="0"/>
            <a:ext cx="7886700" cy="1325563"/>
          </a:xfrm>
        </p:spPr>
        <p:txBody>
          <a:bodyPr/>
          <a:lstStyle/>
          <a:p>
            <a:r>
              <a:rPr lang="en-US" dirty="0" smtClean="0">
                <a:latin typeface="Courier" charset="0"/>
                <a:ea typeface="Courier" charset="0"/>
                <a:cs typeface="Courier" charset="0"/>
              </a:rPr>
              <a:t>Contest Rubric</a:t>
            </a:r>
            <a:endParaRPr lang="en-US" dirty="0">
              <a:latin typeface="Courier" charset="0"/>
              <a:ea typeface="Courier" charset="0"/>
              <a:cs typeface="Courier" charset="0"/>
            </a:endParaRPr>
          </a:p>
        </p:txBody>
      </p:sp>
      <p:pic>
        <p:nvPicPr>
          <p:cNvPr id="4" name="Picture 3" descr="ready-writing-rubr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04" y="1405076"/>
            <a:ext cx="7167413" cy="5078895"/>
          </a:xfrm>
          <a:prstGeom prst="rect">
            <a:avLst/>
          </a:prstGeom>
          <a:solidFill>
            <a:schemeClr val="tx2"/>
          </a:solidFill>
        </p:spPr>
      </p:pic>
      <p:sp>
        <p:nvSpPr>
          <p:cNvPr id="3" name="TextBox 2"/>
          <p:cNvSpPr txBox="1"/>
          <p:nvPr/>
        </p:nvSpPr>
        <p:spPr>
          <a:xfrm>
            <a:off x="4333460" y="2276061"/>
            <a:ext cx="3369365" cy="954107"/>
          </a:xfrm>
          <a:prstGeom prst="rect">
            <a:avLst/>
          </a:prstGeom>
          <a:solidFill>
            <a:schemeClr val="tx1"/>
          </a:solidFill>
        </p:spPr>
        <p:txBody>
          <a:bodyPr wrap="square" rtlCol="0">
            <a:spAutoFit/>
          </a:bodyPr>
          <a:lstStyle/>
          <a:p>
            <a:r>
              <a:rPr lang="en-US" sz="1400" dirty="0" smtClean="0">
                <a:solidFill>
                  <a:schemeClr val="bg1"/>
                </a:solidFill>
              </a:rPr>
              <a:t>Have something to say that is worth saying because of its acuteness of analysis and its originality of thought. It depends next upon clarity and upon including specific details.</a:t>
            </a:r>
            <a:endParaRPr lang="en-US" sz="1400" dirty="0">
              <a:solidFill>
                <a:schemeClr val="bg1"/>
              </a:solidFill>
            </a:endParaRPr>
          </a:p>
        </p:txBody>
      </p:sp>
      <p:sp>
        <p:nvSpPr>
          <p:cNvPr id="5" name="TextBox 4"/>
          <p:cNvSpPr txBox="1"/>
          <p:nvPr/>
        </p:nvSpPr>
        <p:spPr>
          <a:xfrm>
            <a:off x="4333459" y="3575191"/>
            <a:ext cx="3369365" cy="738664"/>
          </a:xfrm>
          <a:prstGeom prst="rect">
            <a:avLst/>
          </a:prstGeom>
          <a:solidFill>
            <a:schemeClr val="tx1"/>
          </a:solidFill>
        </p:spPr>
        <p:txBody>
          <a:bodyPr wrap="square" rtlCol="0">
            <a:spAutoFit/>
          </a:bodyPr>
          <a:lstStyle/>
          <a:p>
            <a:r>
              <a:rPr lang="en-US" sz="1400" dirty="0" smtClean="0">
                <a:solidFill>
                  <a:schemeClr val="bg1"/>
                </a:solidFill>
              </a:rPr>
              <a:t>Clarity is the main goal for organization. The plan of the essay should be such that each part contributes to your thesis. </a:t>
            </a:r>
            <a:endParaRPr lang="en-US" sz="1400" dirty="0">
              <a:solidFill>
                <a:schemeClr val="bg1"/>
              </a:solidFill>
            </a:endParaRPr>
          </a:p>
        </p:txBody>
      </p:sp>
      <p:sp>
        <p:nvSpPr>
          <p:cNvPr id="6" name="TextBox 5"/>
          <p:cNvSpPr txBox="1"/>
          <p:nvPr/>
        </p:nvSpPr>
        <p:spPr>
          <a:xfrm>
            <a:off x="4311103" y="4823791"/>
            <a:ext cx="3369365" cy="738664"/>
          </a:xfrm>
          <a:prstGeom prst="rect">
            <a:avLst/>
          </a:prstGeom>
          <a:solidFill>
            <a:schemeClr val="tx1"/>
          </a:solidFill>
        </p:spPr>
        <p:txBody>
          <a:bodyPr wrap="square" rtlCol="0">
            <a:spAutoFit/>
          </a:bodyPr>
          <a:lstStyle/>
          <a:p>
            <a:r>
              <a:rPr lang="en-US" sz="1400" dirty="0" smtClean="0">
                <a:solidFill>
                  <a:schemeClr val="bg1"/>
                </a:solidFill>
              </a:rPr>
              <a:t>Avoid errors in sentence structure, punctuation, grammar, word usage, and spelling that hinder clear communication.</a:t>
            </a:r>
            <a:endParaRPr lang="en-US" sz="1400" dirty="0">
              <a:solidFill>
                <a:schemeClr val="bg1"/>
              </a:solidFill>
            </a:endParaRPr>
          </a:p>
        </p:txBody>
      </p:sp>
    </p:spTree>
    <p:extLst>
      <p:ext uri="{BB962C8B-B14F-4D97-AF65-F5344CB8AC3E}">
        <p14:creationId xmlns:p14="http://schemas.microsoft.com/office/powerpoint/2010/main" val="5861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26669"/>
            <a:ext cx="7886700" cy="1325563"/>
          </a:xfrm>
        </p:spPr>
        <p:txBody>
          <a:bodyPr>
            <a:normAutofit/>
          </a:bodyPr>
          <a:lstStyle/>
          <a:p>
            <a:pPr algn="ctr" eaLnBrk="1" hangingPunct="1"/>
            <a:r>
              <a:rPr lang="en-US" sz="2800" b="1" i="1">
                <a:latin typeface="Constantia" charset="0"/>
                <a:ea typeface="MS PGothic" charset="0"/>
              </a:rPr>
              <a:t/>
            </a:r>
            <a:br>
              <a:rPr lang="en-US" sz="2800" b="1" i="1">
                <a:latin typeface="Constantia" charset="0"/>
                <a:ea typeface="MS PGothic" charset="0"/>
              </a:rPr>
            </a:br>
            <a:r>
              <a:rPr lang="en-US" sz="2800" b="1" i="1">
                <a:latin typeface="Constantia" charset="0"/>
                <a:ea typeface="MS PGothic" charset="0"/>
              </a:rPr>
              <a:t/>
            </a:r>
            <a:br>
              <a:rPr lang="en-US" sz="2800" b="1" i="1">
                <a:latin typeface="Constantia" charset="0"/>
                <a:ea typeface="MS PGothic" charset="0"/>
              </a:rPr>
            </a:br>
            <a:endParaRPr lang="en-US" sz="2800">
              <a:latin typeface="Constantia" charset="0"/>
              <a:ea typeface="MS PGothic" charset="0"/>
            </a:endParaRPr>
          </a:p>
        </p:txBody>
      </p:sp>
      <p:sp>
        <p:nvSpPr>
          <p:cNvPr id="3" name="Content Placeholder 2"/>
          <p:cNvSpPr>
            <a:spLocks noGrp="1"/>
          </p:cNvSpPr>
          <p:nvPr>
            <p:ph idx="1"/>
          </p:nvPr>
        </p:nvSpPr>
        <p:spPr>
          <a:xfrm>
            <a:off x="457200" y="1652232"/>
            <a:ext cx="8229600" cy="5205768"/>
          </a:xfrm>
        </p:spPr>
        <p:txBody>
          <a:bodyPr>
            <a:normAutofit lnSpcReduction="10000"/>
          </a:bodyPr>
          <a:lstStyle/>
          <a:p>
            <a:pPr marL="0" indent="0" algn="ctr">
              <a:buFont typeface="Wingdings 2" charset="0"/>
              <a:buNone/>
              <a:defRPr/>
            </a:pPr>
            <a:endParaRPr lang="en-US" sz="2900" i="1" dirty="0" smtClean="0">
              <a:ea typeface="ＭＳ Ｐゴシック" charset="0"/>
              <a:cs typeface="ＭＳ Ｐゴシック" charset="0"/>
            </a:endParaRPr>
          </a:p>
          <a:p>
            <a:pPr>
              <a:lnSpc>
                <a:spcPct val="170000"/>
              </a:lnSpc>
              <a:spcBef>
                <a:spcPts val="0"/>
              </a:spcBef>
              <a:buFont typeface="Arial"/>
              <a:buChar char="•"/>
              <a:defRPr/>
            </a:pPr>
            <a:r>
              <a:rPr lang="en-US" dirty="0" smtClean="0">
                <a:latin typeface="Helvetica" charset="0"/>
                <a:ea typeface="Helvetica" charset="0"/>
                <a:cs typeface="Helvetica" charset="0"/>
              </a:rPr>
              <a:t>Practice writing under the pressure of a time limit, much like post-graduate college entrance exams (PSAT, AP, SAT, ACT Exams).</a:t>
            </a:r>
          </a:p>
          <a:p>
            <a:pPr marL="0" indent="0">
              <a:lnSpc>
                <a:spcPct val="170000"/>
              </a:lnSpc>
              <a:spcBef>
                <a:spcPts val="0"/>
              </a:spcBef>
              <a:buNone/>
              <a:defRPr/>
            </a:pPr>
            <a:endParaRPr lang="en-US" dirty="0">
              <a:latin typeface="Helvetica" charset="0"/>
              <a:ea typeface="Helvetica" charset="0"/>
              <a:cs typeface="Helvetica" charset="0"/>
            </a:endParaRPr>
          </a:p>
          <a:p>
            <a:pPr>
              <a:lnSpc>
                <a:spcPct val="170000"/>
              </a:lnSpc>
              <a:spcBef>
                <a:spcPts val="0"/>
              </a:spcBef>
              <a:buFont typeface="Arial"/>
              <a:buChar char="•"/>
              <a:defRPr/>
            </a:pPr>
            <a:r>
              <a:rPr lang="en-US" dirty="0" smtClean="0">
                <a:latin typeface="Helvetica" charset="0"/>
                <a:ea typeface="Helvetica" charset="0"/>
                <a:cs typeface="Helvetica" charset="0"/>
              </a:rPr>
              <a:t>The chance to take risks, and not harm your GPA.</a:t>
            </a:r>
            <a:endParaRPr lang="en-US" dirty="0">
              <a:latin typeface="Helvetica" charset="0"/>
              <a:ea typeface="Helvetica" charset="0"/>
              <a:cs typeface="Helvetica" charset="0"/>
            </a:endParaRPr>
          </a:p>
          <a:p>
            <a:pPr marL="0" indent="0">
              <a:lnSpc>
                <a:spcPct val="170000"/>
              </a:lnSpc>
              <a:spcBef>
                <a:spcPts val="0"/>
              </a:spcBef>
              <a:buFont typeface="Wingdings 2" charset="0"/>
              <a:buNone/>
              <a:defRPr/>
            </a:pPr>
            <a:r>
              <a:rPr lang="en-US" sz="2600" i="1" dirty="0" smtClean="0">
                <a:latin typeface="Helvetica" charset="0"/>
                <a:ea typeface="Helvetica" charset="0"/>
                <a:cs typeface="Helvetica" charset="0"/>
              </a:rPr>
              <a:t> </a:t>
            </a:r>
            <a:endParaRPr lang="en-US" sz="2600" i="1" dirty="0">
              <a:latin typeface="Helvetica" charset="0"/>
              <a:ea typeface="Helvetica" charset="0"/>
              <a:cs typeface="Helvetica" charset="0"/>
            </a:endParaRPr>
          </a:p>
          <a:p>
            <a:pPr marL="0" indent="0">
              <a:buFont typeface="Wingdings 2" charset="0"/>
              <a:buNone/>
              <a:defRPr/>
            </a:pPr>
            <a:endParaRPr lang="en-US" sz="2800" i="1" dirty="0">
              <a:solidFill>
                <a:srgbClr val="0B5395"/>
              </a:solidFill>
              <a:ea typeface="ＭＳ Ｐゴシック" charset="0"/>
              <a:cs typeface="ＭＳ Ｐゴシック" charset="0"/>
            </a:endParaRPr>
          </a:p>
          <a:p>
            <a:pPr marL="0" indent="0">
              <a:buFont typeface="Wingdings 2" charset="0"/>
              <a:buNone/>
              <a:defRPr/>
            </a:pPr>
            <a:endParaRPr lang="en-US" sz="2800" i="1" dirty="0" smtClean="0">
              <a:solidFill>
                <a:schemeClr val="tx1">
                  <a:lumMod val="95000"/>
                  <a:lumOff val="5000"/>
                </a:schemeClr>
              </a:solidFill>
              <a:ea typeface="ＭＳ Ｐゴシック" charset="0"/>
              <a:cs typeface="ＭＳ Ｐゴシック" charset="0"/>
            </a:endParaRPr>
          </a:p>
          <a:p>
            <a:pPr marL="0" indent="0">
              <a:buFont typeface="Wingdings 2" charset="0"/>
              <a:buNone/>
              <a:defRPr/>
            </a:pPr>
            <a:endParaRPr lang="en-US" sz="3200" b="1" i="1" dirty="0">
              <a:solidFill>
                <a:srgbClr val="0B5395"/>
              </a:solidFill>
              <a:ea typeface="ＭＳ Ｐゴシック" charset="0"/>
              <a:cs typeface="ＭＳ Ｐゴシック" charset="0"/>
            </a:endParaRPr>
          </a:p>
        </p:txBody>
      </p:sp>
      <p:sp>
        <p:nvSpPr>
          <p:cNvPr id="4" name="Title 1"/>
          <p:cNvSpPr txBox="1">
            <a:spLocks/>
          </p:cNvSpPr>
          <p:nvPr/>
        </p:nvSpPr>
        <p:spPr>
          <a:xfrm>
            <a:off x="457200" y="24718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latin typeface="Courier" charset="0"/>
                <a:ea typeface="Courier" charset="0"/>
                <a:cs typeface="Courier" charset="0"/>
              </a:rPr>
              <a:t>Why compete in Ready Writing?</a:t>
            </a:r>
            <a:endParaRPr lang="en-US" sz="4000" dirty="0">
              <a:latin typeface="Courier" charset="0"/>
              <a:ea typeface="Courier" charset="0"/>
              <a:cs typeface="Courier" charset="0"/>
            </a:endParaRPr>
          </a:p>
        </p:txBody>
      </p:sp>
    </p:spTree>
    <p:extLst>
      <p:ext uri="{BB962C8B-B14F-4D97-AF65-F5344CB8AC3E}">
        <p14:creationId xmlns:p14="http://schemas.microsoft.com/office/powerpoint/2010/main" val="17940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26669"/>
            <a:ext cx="7886700" cy="1325563"/>
          </a:xfrm>
        </p:spPr>
        <p:txBody>
          <a:bodyPr>
            <a:normAutofit/>
          </a:bodyPr>
          <a:lstStyle/>
          <a:p>
            <a:pPr algn="ctr" eaLnBrk="1" hangingPunct="1"/>
            <a:r>
              <a:rPr lang="en-US" sz="2800" b="1" i="1">
                <a:latin typeface="Constantia" charset="0"/>
                <a:ea typeface="MS PGothic" charset="0"/>
              </a:rPr>
              <a:t/>
            </a:r>
            <a:br>
              <a:rPr lang="en-US" sz="2800" b="1" i="1">
                <a:latin typeface="Constantia" charset="0"/>
                <a:ea typeface="MS PGothic" charset="0"/>
              </a:rPr>
            </a:br>
            <a:r>
              <a:rPr lang="en-US" sz="2800" b="1" i="1">
                <a:latin typeface="Constantia" charset="0"/>
                <a:ea typeface="MS PGothic" charset="0"/>
              </a:rPr>
              <a:t/>
            </a:r>
            <a:br>
              <a:rPr lang="en-US" sz="2800" b="1" i="1">
                <a:latin typeface="Constantia" charset="0"/>
                <a:ea typeface="MS PGothic" charset="0"/>
              </a:rPr>
            </a:br>
            <a:endParaRPr lang="en-US" sz="2800">
              <a:latin typeface="Constantia" charset="0"/>
              <a:ea typeface="MS PGothic" charset="0"/>
            </a:endParaRPr>
          </a:p>
        </p:txBody>
      </p:sp>
      <p:sp>
        <p:nvSpPr>
          <p:cNvPr id="3" name="Content Placeholder 2"/>
          <p:cNvSpPr>
            <a:spLocks noGrp="1"/>
          </p:cNvSpPr>
          <p:nvPr>
            <p:ph idx="1"/>
          </p:nvPr>
        </p:nvSpPr>
        <p:spPr>
          <a:xfrm>
            <a:off x="457200" y="1822192"/>
            <a:ext cx="8229600" cy="4260556"/>
          </a:xfrm>
        </p:spPr>
        <p:txBody>
          <a:bodyPr>
            <a:normAutofit fontScale="92500" lnSpcReduction="20000"/>
          </a:bodyPr>
          <a:lstStyle/>
          <a:p>
            <a:pPr marL="0" indent="0" algn="ctr">
              <a:buFont typeface="Wingdings 2" charset="0"/>
              <a:buNone/>
              <a:defRPr/>
            </a:pPr>
            <a:endParaRPr lang="en-US" sz="3000" i="1" dirty="0" smtClean="0">
              <a:ea typeface="ＭＳ Ｐゴシック" charset="0"/>
              <a:cs typeface="ＭＳ Ｐゴシック" charset="0"/>
            </a:endParaRPr>
          </a:p>
          <a:p>
            <a:pPr>
              <a:lnSpc>
                <a:spcPct val="170000"/>
              </a:lnSpc>
              <a:spcBef>
                <a:spcPts val="0"/>
              </a:spcBef>
              <a:buFont typeface="Arial"/>
              <a:buChar char="•"/>
              <a:defRPr/>
            </a:pPr>
            <a:r>
              <a:rPr lang="en-US" sz="3000" dirty="0" smtClean="0">
                <a:latin typeface="Helvetica" charset="0"/>
                <a:ea typeface="Helvetica" charset="0"/>
                <a:cs typeface="Helvetica" charset="0"/>
              </a:rPr>
              <a:t>The opportunity to have undivided attention given your writing, and receiving feedback on your work.</a:t>
            </a:r>
          </a:p>
          <a:p>
            <a:pPr marL="0" indent="0">
              <a:lnSpc>
                <a:spcPct val="170000"/>
              </a:lnSpc>
              <a:spcBef>
                <a:spcPts val="0"/>
              </a:spcBef>
              <a:buNone/>
              <a:defRPr/>
            </a:pPr>
            <a:endParaRPr lang="en-US" sz="3000" dirty="0">
              <a:latin typeface="Helvetica" charset="0"/>
              <a:ea typeface="Helvetica" charset="0"/>
              <a:cs typeface="Helvetica" charset="0"/>
            </a:endParaRPr>
          </a:p>
          <a:p>
            <a:pPr>
              <a:lnSpc>
                <a:spcPct val="170000"/>
              </a:lnSpc>
              <a:spcBef>
                <a:spcPts val="0"/>
              </a:spcBef>
              <a:buFont typeface="Arial"/>
              <a:buChar char="•"/>
              <a:defRPr/>
            </a:pPr>
            <a:r>
              <a:rPr lang="en-US" sz="3000" dirty="0" smtClean="0">
                <a:latin typeface="Helvetica" charset="0"/>
                <a:ea typeface="Helvetica" charset="0"/>
                <a:cs typeface="Helvetica" charset="0"/>
              </a:rPr>
              <a:t>The possibility of scholarships.</a:t>
            </a:r>
          </a:p>
          <a:p>
            <a:pPr marL="0" indent="0">
              <a:lnSpc>
                <a:spcPct val="170000"/>
              </a:lnSpc>
              <a:spcBef>
                <a:spcPts val="0"/>
              </a:spcBef>
              <a:buFont typeface="Wingdings 2" charset="0"/>
              <a:buNone/>
              <a:defRPr/>
            </a:pPr>
            <a:r>
              <a:rPr lang="en-US" sz="2600" i="1" dirty="0" smtClean="0">
                <a:latin typeface="Helvetica" charset="0"/>
                <a:ea typeface="Helvetica" charset="0"/>
                <a:cs typeface="Helvetica" charset="0"/>
              </a:rPr>
              <a:t> </a:t>
            </a:r>
            <a:endParaRPr lang="en-US" sz="2600" i="1" dirty="0">
              <a:latin typeface="Helvetica" charset="0"/>
              <a:ea typeface="Helvetica" charset="0"/>
              <a:cs typeface="Helvetica" charset="0"/>
            </a:endParaRPr>
          </a:p>
          <a:p>
            <a:pPr marL="0" indent="0">
              <a:buFont typeface="Wingdings 2" charset="0"/>
              <a:buNone/>
              <a:defRPr/>
            </a:pPr>
            <a:endParaRPr lang="en-US" sz="2800" i="1" dirty="0">
              <a:solidFill>
                <a:srgbClr val="0B5395"/>
              </a:solidFill>
              <a:ea typeface="ＭＳ Ｐゴシック" charset="0"/>
              <a:cs typeface="ＭＳ Ｐゴシック" charset="0"/>
            </a:endParaRPr>
          </a:p>
          <a:p>
            <a:pPr marL="0" indent="0">
              <a:buFont typeface="Wingdings 2" charset="0"/>
              <a:buNone/>
              <a:defRPr/>
            </a:pPr>
            <a:endParaRPr lang="en-US" sz="2800" i="1" dirty="0" smtClean="0">
              <a:solidFill>
                <a:schemeClr val="tx1">
                  <a:lumMod val="95000"/>
                  <a:lumOff val="5000"/>
                </a:schemeClr>
              </a:solidFill>
              <a:ea typeface="ＭＳ Ｐゴシック" charset="0"/>
              <a:cs typeface="ＭＳ Ｐゴシック" charset="0"/>
            </a:endParaRPr>
          </a:p>
          <a:p>
            <a:pPr marL="0" indent="0">
              <a:buFont typeface="Wingdings 2" charset="0"/>
              <a:buNone/>
              <a:defRPr/>
            </a:pPr>
            <a:endParaRPr lang="en-US" sz="3200" b="1" i="1" dirty="0">
              <a:solidFill>
                <a:srgbClr val="0B5395"/>
              </a:solidFill>
              <a:ea typeface="ＭＳ Ｐゴシック" charset="0"/>
              <a:cs typeface="ＭＳ Ｐゴシック" charset="0"/>
            </a:endParaRPr>
          </a:p>
        </p:txBody>
      </p:sp>
      <p:sp>
        <p:nvSpPr>
          <p:cNvPr id="4" name="Title 1"/>
          <p:cNvSpPr txBox="1">
            <a:spLocks/>
          </p:cNvSpPr>
          <p:nvPr/>
        </p:nvSpPr>
        <p:spPr>
          <a:xfrm>
            <a:off x="457200" y="24718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latin typeface="Courier" charset="0"/>
                <a:ea typeface="Courier" charset="0"/>
                <a:cs typeface="Courier" charset="0"/>
              </a:rPr>
              <a:t>Why compete in Ready Writing?</a:t>
            </a:r>
            <a:endParaRPr lang="en-US" sz="4000" dirty="0">
              <a:latin typeface="Courier" charset="0"/>
              <a:ea typeface="Courier" charset="0"/>
              <a:cs typeface="Courier" charset="0"/>
            </a:endParaRPr>
          </a:p>
        </p:txBody>
      </p:sp>
    </p:spTree>
    <p:extLst>
      <p:ext uri="{BB962C8B-B14F-4D97-AF65-F5344CB8AC3E}">
        <p14:creationId xmlns:p14="http://schemas.microsoft.com/office/powerpoint/2010/main" val="747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47184"/>
            <a:ext cx="7886700" cy="1325563"/>
          </a:xfrm>
        </p:spPr>
        <p:txBody>
          <a:bodyPr>
            <a:normAutofit/>
          </a:bodyPr>
          <a:lstStyle/>
          <a:p>
            <a:pPr algn="ctr" eaLnBrk="1" hangingPunct="1"/>
            <a:r>
              <a:rPr lang="en-US" sz="2800" b="1" i="1">
                <a:latin typeface="Constantia" charset="0"/>
                <a:ea typeface="MS PGothic" charset="0"/>
              </a:rPr>
              <a:t/>
            </a:r>
            <a:br>
              <a:rPr lang="en-US" sz="2800" b="1" i="1">
                <a:latin typeface="Constantia" charset="0"/>
                <a:ea typeface="MS PGothic" charset="0"/>
              </a:rPr>
            </a:br>
            <a:r>
              <a:rPr lang="en-US" sz="2800" b="1" i="1">
                <a:latin typeface="Constantia" charset="0"/>
                <a:ea typeface="MS PGothic" charset="0"/>
              </a:rPr>
              <a:t/>
            </a:r>
            <a:br>
              <a:rPr lang="en-US" sz="2800" b="1" i="1">
                <a:latin typeface="Constantia" charset="0"/>
                <a:ea typeface="MS PGothic" charset="0"/>
              </a:rPr>
            </a:br>
            <a:endParaRPr lang="en-US" sz="2800">
              <a:latin typeface="Constantia" charset="0"/>
              <a:ea typeface="MS PGothic" charset="0"/>
            </a:endParaRPr>
          </a:p>
        </p:txBody>
      </p:sp>
      <p:sp>
        <p:nvSpPr>
          <p:cNvPr id="3" name="Content Placeholder 2"/>
          <p:cNvSpPr>
            <a:spLocks noGrp="1"/>
          </p:cNvSpPr>
          <p:nvPr>
            <p:ph idx="1"/>
          </p:nvPr>
        </p:nvSpPr>
        <p:spPr>
          <a:xfrm>
            <a:off x="457200" y="1799716"/>
            <a:ext cx="8229600" cy="4173381"/>
          </a:xfrm>
        </p:spPr>
        <p:txBody>
          <a:bodyPr>
            <a:normAutofit/>
          </a:bodyPr>
          <a:lstStyle/>
          <a:p>
            <a:pPr>
              <a:lnSpc>
                <a:spcPct val="170000"/>
              </a:lnSpc>
              <a:spcBef>
                <a:spcPts val="0"/>
              </a:spcBef>
              <a:buFont typeface="Arial"/>
              <a:buChar char="•"/>
              <a:defRPr/>
            </a:pPr>
            <a:r>
              <a:rPr lang="en-US" sz="2900" dirty="0" smtClean="0">
                <a:latin typeface="Helvetica" charset="0"/>
                <a:ea typeface="Helvetica" charset="0"/>
                <a:cs typeface="Helvetica" charset="0"/>
              </a:rPr>
              <a:t>The FUN of competition.</a:t>
            </a:r>
          </a:p>
          <a:p>
            <a:pPr>
              <a:lnSpc>
                <a:spcPct val="170000"/>
              </a:lnSpc>
              <a:spcBef>
                <a:spcPts val="0"/>
              </a:spcBef>
              <a:buFont typeface="Arial"/>
              <a:buChar char="•"/>
              <a:defRPr/>
            </a:pPr>
            <a:r>
              <a:rPr lang="en-US" sz="2900" dirty="0" smtClean="0">
                <a:latin typeface="Helvetica" charset="0"/>
                <a:ea typeface="Helvetica" charset="0"/>
                <a:cs typeface="Helvetica" charset="0"/>
              </a:rPr>
              <a:t>Simply, </a:t>
            </a:r>
            <a:r>
              <a:rPr lang="en-US" sz="2900" b="1" dirty="0" smtClean="0">
                <a:latin typeface="Helvetica" charset="0"/>
                <a:ea typeface="Helvetica" charset="0"/>
                <a:cs typeface="Helvetica" charset="0"/>
              </a:rPr>
              <a:t>Expository Writing </a:t>
            </a:r>
            <a:r>
              <a:rPr lang="en-US" sz="2900" dirty="0" smtClean="0">
                <a:latin typeface="Helvetica" charset="0"/>
                <a:ea typeface="Helvetica" charset="0"/>
                <a:cs typeface="Helvetica" charset="0"/>
              </a:rPr>
              <a:t>is the kind of writing you will likely use most often in years to come (exams, term papers, job reports, etc.)</a:t>
            </a:r>
            <a:endParaRPr lang="en-US" sz="2900" dirty="0">
              <a:latin typeface="Helvetica" charset="0"/>
              <a:ea typeface="Helvetica" charset="0"/>
              <a:cs typeface="Helvetica" charset="0"/>
            </a:endParaRPr>
          </a:p>
          <a:p>
            <a:pPr marL="0" indent="0">
              <a:lnSpc>
                <a:spcPct val="170000"/>
              </a:lnSpc>
              <a:spcBef>
                <a:spcPts val="0"/>
              </a:spcBef>
              <a:buFont typeface="Wingdings 2" charset="0"/>
              <a:buNone/>
              <a:defRPr/>
            </a:pPr>
            <a:r>
              <a:rPr lang="en-US" sz="2600" i="1" dirty="0" smtClean="0">
                <a:latin typeface="Helvetica" charset="0"/>
                <a:ea typeface="Helvetica" charset="0"/>
                <a:cs typeface="Helvetica" charset="0"/>
              </a:rPr>
              <a:t> </a:t>
            </a:r>
            <a:endParaRPr lang="en-US" sz="2600" i="1" dirty="0">
              <a:latin typeface="Helvetica" charset="0"/>
              <a:ea typeface="Helvetica" charset="0"/>
              <a:cs typeface="Helvetica" charset="0"/>
            </a:endParaRPr>
          </a:p>
          <a:p>
            <a:pPr marL="0" indent="0">
              <a:buFont typeface="Wingdings 2" charset="0"/>
              <a:buNone/>
              <a:defRPr/>
            </a:pPr>
            <a:endParaRPr lang="en-US" sz="2800" i="1" dirty="0">
              <a:solidFill>
                <a:srgbClr val="0B5395"/>
              </a:solidFill>
              <a:ea typeface="ＭＳ Ｐゴシック" charset="0"/>
              <a:cs typeface="ＭＳ Ｐゴシック" charset="0"/>
            </a:endParaRPr>
          </a:p>
          <a:p>
            <a:pPr marL="0" indent="0">
              <a:buFont typeface="Wingdings 2" charset="0"/>
              <a:buNone/>
              <a:defRPr/>
            </a:pPr>
            <a:endParaRPr lang="en-US" sz="2800" i="1" dirty="0" smtClean="0">
              <a:solidFill>
                <a:schemeClr val="tx1">
                  <a:lumMod val="95000"/>
                  <a:lumOff val="5000"/>
                </a:schemeClr>
              </a:solidFill>
              <a:ea typeface="ＭＳ Ｐゴシック" charset="0"/>
              <a:cs typeface="ＭＳ Ｐゴシック" charset="0"/>
            </a:endParaRPr>
          </a:p>
          <a:p>
            <a:pPr marL="0" indent="0">
              <a:buFont typeface="Wingdings 2" charset="0"/>
              <a:buNone/>
              <a:defRPr/>
            </a:pPr>
            <a:endParaRPr lang="en-US" sz="3200" b="1" i="1" dirty="0">
              <a:solidFill>
                <a:srgbClr val="0B5395"/>
              </a:solidFill>
              <a:ea typeface="ＭＳ Ｐゴシック" charset="0"/>
              <a:cs typeface="ＭＳ Ｐゴシック" charset="0"/>
            </a:endParaRPr>
          </a:p>
        </p:txBody>
      </p:sp>
      <p:sp>
        <p:nvSpPr>
          <p:cNvPr id="4" name="Title 1"/>
          <p:cNvSpPr txBox="1">
            <a:spLocks/>
          </p:cNvSpPr>
          <p:nvPr/>
        </p:nvSpPr>
        <p:spPr>
          <a:xfrm>
            <a:off x="457200" y="24718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latin typeface="Courier" charset="0"/>
                <a:ea typeface="Courier" charset="0"/>
                <a:cs typeface="Courier" charset="0"/>
              </a:rPr>
              <a:t>Why compete in Ready Writing?</a:t>
            </a:r>
            <a:endParaRPr lang="en-US" sz="4000" dirty="0">
              <a:latin typeface="Courier" charset="0"/>
              <a:ea typeface="Courier" charset="0"/>
              <a:cs typeface="Courier" charset="0"/>
            </a:endParaRPr>
          </a:p>
        </p:txBody>
      </p:sp>
    </p:spTree>
    <p:extLst>
      <p:ext uri="{BB962C8B-B14F-4D97-AF65-F5344CB8AC3E}">
        <p14:creationId xmlns:p14="http://schemas.microsoft.com/office/powerpoint/2010/main" val="94016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31"/>
            <a:ext cx="8229600" cy="1143000"/>
          </a:xfrm>
        </p:spPr>
        <p:txBody>
          <a:bodyPr anchor="ctr">
            <a:noAutofit/>
          </a:bodyPr>
          <a:lstStyle/>
          <a:p>
            <a:pPr algn="l">
              <a:defRPr/>
            </a:pPr>
            <a:r>
              <a:rPr lang="en-US" sz="4000" dirty="0" smtClean="0">
                <a:latin typeface="Courier" charset="0"/>
                <a:ea typeface="Courier" charset="0"/>
                <a:cs typeface="Courier" charset="0"/>
              </a:rPr>
              <a:t>How Do I Prepare for Ready Writing?</a:t>
            </a:r>
            <a:endParaRPr lang="en-US" sz="4000" dirty="0">
              <a:latin typeface="Courier" charset="0"/>
              <a:ea typeface="Courier" charset="0"/>
              <a:cs typeface="Courier" charset="0"/>
            </a:endParaRPr>
          </a:p>
        </p:txBody>
      </p:sp>
      <p:sp>
        <p:nvSpPr>
          <p:cNvPr id="13315" name="Content Placeholder 2"/>
          <p:cNvSpPr>
            <a:spLocks noGrp="1"/>
          </p:cNvSpPr>
          <p:nvPr>
            <p:ph idx="1"/>
          </p:nvPr>
        </p:nvSpPr>
        <p:spPr>
          <a:xfrm>
            <a:off x="457200" y="1867830"/>
            <a:ext cx="8229600" cy="3662816"/>
          </a:xfrm>
        </p:spPr>
        <p:txBody>
          <a:bodyPr>
            <a:noAutofit/>
          </a:bodyPr>
          <a:lstStyle/>
          <a:p>
            <a:pPr marL="0" indent="0">
              <a:buFont typeface="Wingdings 2" charset="0"/>
              <a:buNone/>
            </a:pPr>
            <a:r>
              <a:rPr lang="en-US" sz="2900" dirty="0">
                <a:solidFill>
                  <a:srgbClr val="FF0000"/>
                </a:solidFill>
                <a:latin typeface="Helvetica" charset="0"/>
                <a:ea typeface="Helvetica" charset="0"/>
                <a:cs typeface="Helvetica" charset="0"/>
              </a:rPr>
              <a:t>Suggestions from Writers at the State Meet</a:t>
            </a:r>
            <a:r>
              <a:rPr lang="en-US" sz="2900" dirty="0" smtClean="0">
                <a:solidFill>
                  <a:srgbClr val="FF0000"/>
                </a:solidFill>
                <a:latin typeface="Helvetica" charset="0"/>
                <a:ea typeface="Helvetica" charset="0"/>
                <a:cs typeface="Helvetica" charset="0"/>
              </a:rPr>
              <a:t>:</a:t>
            </a:r>
          </a:p>
          <a:p>
            <a:pPr marL="0" indent="0">
              <a:buFont typeface="Wingdings 2" charset="0"/>
              <a:buNone/>
            </a:pPr>
            <a:endParaRPr lang="en-US" sz="2900" dirty="0">
              <a:latin typeface="Helvetica" charset="0"/>
              <a:ea typeface="Helvetica" charset="0"/>
              <a:cs typeface="Helvetica" charset="0"/>
            </a:endParaRPr>
          </a:p>
          <a:p>
            <a:pPr marL="0" indent="0">
              <a:lnSpc>
                <a:spcPct val="150000"/>
              </a:lnSpc>
              <a:spcBef>
                <a:spcPts val="0"/>
              </a:spcBef>
              <a:buFont typeface="Arial" charset="0"/>
              <a:buChar char="•"/>
            </a:pPr>
            <a:r>
              <a:rPr lang="en-US" sz="2900" dirty="0">
                <a:latin typeface="Helvetica" charset="0"/>
                <a:ea typeface="Helvetica" charset="0"/>
                <a:cs typeface="Helvetica" charset="0"/>
              </a:rPr>
              <a:t>Read, a lot: magazines, newspapers, quality classic and contemporary novels such as those suggested on the AP Language and Literature Exam Lists—focus especially on Non-Fiction</a:t>
            </a:r>
            <a:r>
              <a:rPr lang="en-US" sz="2900" dirty="0" smtClean="0">
                <a:latin typeface="Helvetica" charset="0"/>
                <a:ea typeface="Helvetica" charset="0"/>
                <a:cs typeface="Helvetica" charset="0"/>
              </a:rPr>
              <a:t>.</a:t>
            </a:r>
            <a:endParaRPr lang="en-US" sz="2900" dirty="0">
              <a:latin typeface="Helvetica" charset="0"/>
              <a:ea typeface="Helvetica" charset="0"/>
              <a:cs typeface="Helvetica" charset="0"/>
            </a:endParaRPr>
          </a:p>
        </p:txBody>
      </p:sp>
    </p:spTree>
    <p:extLst>
      <p:ext uri="{BB962C8B-B14F-4D97-AF65-F5344CB8AC3E}">
        <p14:creationId xmlns:p14="http://schemas.microsoft.com/office/powerpoint/2010/main" val="36857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31"/>
            <a:ext cx="8229600" cy="1143000"/>
          </a:xfrm>
        </p:spPr>
        <p:txBody>
          <a:bodyPr anchor="ctr">
            <a:noAutofit/>
          </a:bodyPr>
          <a:lstStyle/>
          <a:p>
            <a:pPr algn="l">
              <a:defRPr/>
            </a:pPr>
            <a:r>
              <a:rPr lang="en-US" sz="4000" dirty="0" smtClean="0">
                <a:latin typeface="Courier" charset="0"/>
                <a:ea typeface="Courier" charset="0"/>
                <a:cs typeface="Courier" charset="0"/>
              </a:rPr>
              <a:t>How Do I Prepare for Ready Writing?</a:t>
            </a:r>
            <a:endParaRPr lang="en-US" sz="4000" dirty="0">
              <a:latin typeface="Courier" charset="0"/>
              <a:ea typeface="Courier" charset="0"/>
              <a:cs typeface="Courier" charset="0"/>
            </a:endParaRPr>
          </a:p>
        </p:txBody>
      </p:sp>
      <p:sp>
        <p:nvSpPr>
          <p:cNvPr id="13315" name="Content Placeholder 2"/>
          <p:cNvSpPr>
            <a:spLocks noGrp="1"/>
          </p:cNvSpPr>
          <p:nvPr>
            <p:ph idx="1"/>
          </p:nvPr>
        </p:nvSpPr>
        <p:spPr>
          <a:xfrm>
            <a:off x="457200" y="1720346"/>
            <a:ext cx="8348870" cy="4090519"/>
          </a:xfrm>
        </p:spPr>
        <p:txBody>
          <a:bodyPr>
            <a:noAutofit/>
          </a:bodyPr>
          <a:lstStyle/>
          <a:p>
            <a:pPr marL="0" indent="0">
              <a:buFont typeface="Wingdings 2" charset="0"/>
              <a:buNone/>
            </a:pPr>
            <a:r>
              <a:rPr lang="en-US" sz="2900" dirty="0">
                <a:solidFill>
                  <a:srgbClr val="FF0000"/>
                </a:solidFill>
                <a:latin typeface="Helvetica" charset="0"/>
                <a:ea typeface="Helvetica" charset="0"/>
                <a:cs typeface="Helvetica" charset="0"/>
              </a:rPr>
              <a:t>Suggestions from </a:t>
            </a:r>
            <a:r>
              <a:rPr lang="en-US" sz="2900" dirty="0" smtClean="0">
                <a:solidFill>
                  <a:srgbClr val="FF0000"/>
                </a:solidFill>
                <a:latin typeface="Helvetica" charset="0"/>
                <a:ea typeface="Helvetica" charset="0"/>
                <a:cs typeface="Helvetica" charset="0"/>
              </a:rPr>
              <a:t>writers </a:t>
            </a:r>
            <a:r>
              <a:rPr lang="en-US" sz="2900" dirty="0">
                <a:solidFill>
                  <a:srgbClr val="FF0000"/>
                </a:solidFill>
                <a:latin typeface="Helvetica" charset="0"/>
                <a:ea typeface="Helvetica" charset="0"/>
                <a:cs typeface="Helvetica" charset="0"/>
              </a:rPr>
              <a:t>at the State Meet</a:t>
            </a:r>
            <a:r>
              <a:rPr lang="en-US" sz="2900" dirty="0" smtClean="0">
                <a:solidFill>
                  <a:srgbClr val="FF0000"/>
                </a:solidFill>
                <a:latin typeface="Helvetica" charset="0"/>
                <a:ea typeface="Helvetica" charset="0"/>
                <a:cs typeface="Helvetica" charset="0"/>
              </a:rPr>
              <a:t>:</a:t>
            </a:r>
          </a:p>
          <a:p>
            <a:pPr marL="0" indent="0">
              <a:buFont typeface="Wingdings 2" charset="0"/>
              <a:buNone/>
            </a:pPr>
            <a:endParaRPr lang="en-US" sz="2900" dirty="0">
              <a:latin typeface="Helvetica" charset="0"/>
              <a:ea typeface="Helvetica" charset="0"/>
              <a:cs typeface="Helvetica" charset="0"/>
            </a:endParaRPr>
          </a:p>
          <a:p>
            <a:pPr marL="0" indent="0">
              <a:lnSpc>
                <a:spcPct val="150000"/>
              </a:lnSpc>
              <a:spcBef>
                <a:spcPts val="0"/>
              </a:spcBef>
              <a:buFont typeface="Arial" charset="0"/>
              <a:buChar char="•"/>
            </a:pPr>
            <a:r>
              <a:rPr lang="en-US" sz="2900" dirty="0" smtClean="0">
                <a:latin typeface="Helvetica" charset="0"/>
                <a:ea typeface="Helvetica" charset="0"/>
                <a:cs typeface="Helvetica" charset="0"/>
              </a:rPr>
              <a:t>Develop </a:t>
            </a:r>
            <a:r>
              <a:rPr lang="en-US" sz="2900" dirty="0">
                <a:latin typeface="Helvetica" charset="0"/>
                <a:ea typeface="Helvetica" charset="0"/>
                <a:cs typeface="Helvetica" charset="0"/>
              </a:rPr>
              <a:t>your own Unique Writing Style (“voice”).</a:t>
            </a:r>
          </a:p>
          <a:p>
            <a:pPr marL="0" indent="0">
              <a:lnSpc>
                <a:spcPct val="150000"/>
              </a:lnSpc>
              <a:spcBef>
                <a:spcPts val="0"/>
              </a:spcBef>
              <a:buFont typeface="Arial" charset="0"/>
              <a:buChar char="•"/>
            </a:pPr>
            <a:r>
              <a:rPr lang="en-US" sz="2900" dirty="0">
                <a:latin typeface="Helvetica" charset="0"/>
                <a:ea typeface="Helvetica" charset="0"/>
                <a:cs typeface="Helvetica" charset="0"/>
              </a:rPr>
              <a:t>Engage, often, in complex, stimulating conversations with your peers, teachers, parents.  </a:t>
            </a:r>
          </a:p>
          <a:p>
            <a:pPr marL="0" indent="0">
              <a:lnSpc>
                <a:spcPct val="150000"/>
              </a:lnSpc>
              <a:spcBef>
                <a:spcPts val="0"/>
              </a:spcBef>
              <a:buFont typeface="Wingdings 2" charset="0"/>
              <a:buNone/>
            </a:pPr>
            <a:r>
              <a:rPr lang="en-US" sz="2900" dirty="0">
                <a:latin typeface="Helvetica" charset="0"/>
                <a:ea typeface="Helvetica" charset="0"/>
                <a:cs typeface="Helvetica" charset="0"/>
              </a:rPr>
              <a:t>*Don’t forget that a “mind is a terrible thing to waste!”</a:t>
            </a:r>
          </a:p>
        </p:txBody>
      </p:sp>
    </p:spTree>
    <p:extLst>
      <p:ext uri="{BB962C8B-B14F-4D97-AF65-F5344CB8AC3E}">
        <p14:creationId xmlns:p14="http://schemas.microsoft.com/office/powerpoint/2010/main" val="18262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78234"/>
            <a:ext cx="8229600" cy="1143000"/>
          </a:xfrm>
        </p:spPr>
        <p:txBody>
          <a:bodyPr anchor="ctr">
            <a:noAutofit/>
          </a:bodyPr>
          <a:lstStyle/>
          <a:p>
            <a:pPr algn="l">
              <a:defRPr/>
            </a:pPr>
            <a:r>
              <a:rPr lang="en-US" sz="4000" dirty="0" smtClean="0">
                <a:latin typeface="Courier" charset="0"/>
                <a:ea typeface="Courier" charset="0"/>
                <a:cs typeface="Courier" charset="0"/>
              </a:rPr>
              <a:t>Getting Started: A Self-Inventory</a:t>
            </a:r>
            <a:endParaRPr lang="en-US" sz="4000" dirty="0">
              <a:latin typeface="Courier" charset="0"/>
              <a:ea typeface="Courier" charset="0"/>
              <a:cs typeface="Courier" charset="0"/>
            </a:endParaRPr>
          </a:p>
        </p:txBody>
      </p:sp>
      <p:sp>
        <p:nvSpPr>
          <p:cNvPr id="14339" name="Content Placeholder 2"/>
          <p:cNvSpPr>
            <a:spLocks noGrp="1"/>
          </p:cNvSpPr>
          <p:nvPr>
            <p:ph idx="1"/>
          </p:nvPr>
        </p:nvSpPr>
        <p:spPr>
          <a:xfrm>
            <a:off x="267629" y="1671424"/>
            <a:ext cx="8229600" cy="4525963"/>
          </a:xfrm>
        </p:spPr>
        <p:txBody>
          <a:bodyPr>
            <a:normAutofit fontScale="92500" lnSpcReduction="10000"/>
          </a:bodyPr>
          <a:lstStyle/>
          <a:p>
            <a:pPr marL="0" indent="0">
              <a:buFont typeface="Wingdings 2" charset="0"/>
              <a:buNone/>
            </a:pPr>
            <a:r>
              <a:rPr lang="en-US" sz="2800" b="1" dirty="0">
                <a:latin typeface="Helvetica" charset="0"/>
                <a:ea typeface="Helvetica" charset="0"/>
                <a:cs typeface="Helvetica" charset="0"/>
              </a:rPr>
              <a:t>Answer the following </a:t>
            </a:r>
            <a:r>
              <a:rPr lang="en-US" sz="2800" b="1" dirty="0" smtClean="0">
                <a:latin typeface="Helvetica" charset="0"/>
                <a:ea typeface="Helvetica" charset="0"/>
                <a:cs typeface="Helvetica" charset="0"/>
              </a:rPr>
              <a:t>questions</a:t>
            </a:r>
            <a:r>
              <a:rPr lang="en-US" sz="2800" b="1" dirty="0">
                <a:latin typeface="Helvetica" charset="0"/>
                <a:ea typeface="Helvetica" charset="0"/>
                <a:cs typeface="Helvetica" charset="0"/>
              </a:rPr>
              <a:t>:</a:t>
            </a:r>
          </a:p>
          <a:p>
            <a:pPr marL="0" indent="0">
              <a:buFont typeface="Arial" charset="0"/>
              <a:buChar char="•"/>
            </a:pPr>
            <a:r>
              <a:rPr lang="en-US" sz="2400" dirty="0">
                <a:latin typeface="Helvetica" charset="0"/>
                <a:ea typeface="Helvetica" charset="0"/>
                <a:cs typeface="Helvetica" charset="0"/>
              </a:rPr>
              <a:t>Which books have you gotten “lost in” in the last six months?</a:t>
            </a:r>
          </a:p>
          <a:p>
            <a:pPr marL="0" indent="0">
              <a:buFont typeface="Arial" charset="0"/>
              <a:buChar char="•"/>
            </a:pPr>
            <a:r>
              <a:rPr lang="en-US" sz="2400" dirty="0">
                <a:latin typeface="Helvetica" charset="0"/>
                <a:ea typeface="Helvetica" charset="0"/>
                <a:cs typeface="Helvetica" charset="0"/>
              </a:rPr>
              <a:t>Have you read the daily newspaper four of the last seven days? What top three current events come to mind?</a:t>
            </a:r>
          </a:p>
          <a:p>
            <a:pPr marL="0" indent="0">
              <a:buFont typeface="Arial" charset="0"/>
              <a:buChar char="•"/>
            </a:pPr>
            <a:r>
              <a:rPr lang="en-US" sz="2400" dirty="0">
                <a:latin typeface="Helvetica" charset="0"/>
                <a:ea typeface="Helvetica" charset="0"/>
                <a:cs typeface="Helvetica" charset="0"/>
              </a:rPr>
              <a:t>What three prominent figures come to mind? Why?</a:t>
            </a:r>
          </a:p>
          <a:p>
            <a:pPr marL="0" indent="0">
              <a:buFont typeface="Arial" charset="0"/>
              <a:buChar char="•"/>
            </a:pPr>
            <a:r>
              <a:rPr lang="en-US" sz="2400" dirty="0">
                <a:latin typeface="Helvetica" charset="0"/>
                <a:ea typeface="Helvetica" charset="0"/>
                <a:cs typeface="Helvetica" charset="0"/>
              </a:rPr>
              <a:t>What are three or four “life” questions that consistently run through your mind?</a:t>
            </a:r>
          </a:p>
          <a:p>
            <a:pPr marL="0" indent="0">
              <a:buFont typeface="Arial" charset="0"/>
              <a:buChar char="•"/>
            </a:pPr>
            <a:r>
              <a:rPr lang="en-US" sz="2400" dirty="0">
                <a:latin typeface="Helvetica" charset="0"/>
                <a:ea typeface="Helvetica" charset="0"/>
                <a:cs typeface="Helvetica" charset="0"/>
              </a:rPr>
              <a:t>What have you written recently that represented writing to “find out?”  Poetry? Fiction</a:t>
            </a:r>
            <a:r>
              <a:rPr lang="en-US" sz="2400" dirty="0" smtClean="0">
                <a:latin typeface="Helvetica" charset="0"/>
                <a:ea typeface="Helvetica" charset="0"/>
                <a:cs typeface="Helvetica" charset="0"/>
              </a:rPr>
              <a:t>?</a:t>
            </a:r>
          </a:p>
          <a:p>
            <a:pPr>
              <a:buFont typeface="Arial" charset="0"/>
              <a:buChar char="•"/>
            </a:pPr>
            <a:r>
              <a:rPr lang="en-US" sz="2400" dirty="0">
                <a:latin typeface="Helvetica" charset="0"/>
                <a:ea typeface="Helvetica" charset="0"/>
                <a:cs typeface="Helvetica" charset="0"/>
              </a:rPr>
              <a:t>What piece of </a:t>
            </a:r>
            <a:r>
              <a:rPr lang="en-US" sz="2400" b="1" dirty="0">
                <a:latin typeface="Helvetica" charset="0"/>
                <a:ea typeface="Helvetica" charset="0"/>
                <a:cs typeface="Helvetica" charset="0"/>
              </a:rPr>
              <a:t>FICTION</a:t>
            </a:r>
            <a:r>
              <a:rPr lang="en-US" sz="2400" dirty="0">
                <a:latin typeface="Helvetica" charset="0"/>
                <a:ea typeface="Helvetica" charset="0"/>
                <a:cs typeface="Helvetica" charset="0"/>
              </a:rPr>
              <a:t> have you read that “touched” you?  Why?  </a:t>
            </a:r>
          </a:p>
          <a:p>
            <a:pPr>
              <a:buFont typeface="Arial" charset="0"/>
              <a:buChar char="•"/>
            </a:pPr>
            <a:r>
              <a:rPr lang="en-US" sz="2400" dirty="0">
                <a:latin typeface="Helvetica" charset="0"/>
                <a:ea typeface="Helvetica" charset="0"/>
                <a:cs typeface="Helvetica" charset="0"/>
              </a:rPr>
              <a:t>What piece of </a:t>
            </a:r>
            <a:r>
              <a:rPr lang="en-US" sz="2400" b="1" dirty="0">
                <a:latin typeface="Helvetica" charset="0"/>
                <a:ea typeface="Helvetica" charset="0"/>
                <a:cs typeface="Helvetica" charset="0"/>
              </a:rPr>
              <a:t>NON-FICTION</a:t>
            </a:r>
            <a:r>
              <a:rPr lang="en-US" sz="2400" dirty="0">
                <a:latin typeface="Helvetica" charset="0"/>
                <a:ea typeface="Helvetica" charset="0"/>
                <a:cs typeface="Helvetica" charset="0"/>
              </a:rPr>
              <a:t> “touched” you?  A speech, essay, opinion editorial?</a:t>
            </a:r>
          </a:p>
          <a:p>
            <a:pPr marL="0" indent="0">
              <a:buFont typeface="Arial" charset="0"/>
              <a:buChar char="•"/>
            </a:pPr>
            <a:endParaRPr lang="en-US" sz="2400" dirty="0">
              <a:latin typeface="Helvetica" charset="0"/>
              <a:ea typeface="Helvetica" charset="0"/>
              <a:cs typeface="Helvetica" charset="0"/>
            </a:endParaRPr>
          </a:p>
          <a:p>
            <a:pPr marL="0" indent="0">
              <a:buFont typeface="Wingdings 2" charset="0"/>
              <a:buNone/>
            </a:pPr>
            <a:endParaRPr lang="en-US" sz="2000" dirty="0">
              <a:latin typeface="Constantia" charset="0"/>
              <a:ea typeface="MS PGothic" charset="0"/>
            </a:endParaRPr>
          </a:p>
          <a:p>
            <a:pPr marL="0" indent="0">
              <a:buFont typeface="Wingdings 2" charset="0"/>
              <a:buNone/>
            </a:pPr>
            <a:endParaRPr lang="en-US" sz="2000" dirty="0">
              <a:latin typeface="Constantia" charset="0"/>
              <a:ea typeface="MS PGothic" charset="0"/>
            </a:endParaRPr>
          </a:p>
        </p:txBody>
      </p:sp>
    </p:spTree>
    <p:extLst>
      <p:ext uri="{BB962C8B-B14F-4D97-AF65-F5344CB8AC3E}">
        <p14:creationId xmlns:p14="http://schemas.microsoft.com/office/powerpoint/2010/main" val="17205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39079" y="2282825"/>
            <a:ext cx="7886700" cy="3675523"/>
          </a:xfrm>
        </p:spPr>
        <p:txBody>
          <a:bodyPr>
            <a:normAutofit/>
          </a:bodyPr>
          <a:lstStyle/>
          <a:p>
            <a:pPr>
              <a:lnSpc>
                <a:spcPct val="150000"/>
              </a:lnSpc>
              <a:spcBef>
                <a:spcPts val="0"/>
              </a:spcBef>
              <a:buFont typeface="Arial" charset="0"/>
              <a:buChar char="•"/>
            </a:pPr>
            <a:r>
              <a:rPr lang="en-US" sz="2600" dirty="0" smtClean="0">
                <a:latin typeface="Helvetica" charset="0"/>
                <a:ea typeface="Helvetica" charset="0"/>
                <a:cs typeface="Helvetica" charset="0"/>
              </a:rPr>
              <a:t>Your </a:t>
            </a:r>
            <a:r>
              <a:rPr lang="en-US" sz="2600" dirty="0">
                <a:latin typeface="Helvetica" charset="0"/>
                <a:ea typeface="Helvetica" charset="0"/>
                <a:cs typeface="Helvetica" charset="0"/>
              </a:rPr>
              <a:t>responses to these questions will give you a solid foundation to work with when you begin to write expository essays required of you in Ready Writing since utilizing </a:t>
            </a:r>
            <a:r>
              <a:rPr lang="en-US" sz="2600" u="sng" dirty="0">
                <a:latin typeface="Helvetica" charset="0"/>
                <a:ea typeface="Helvetica" charset="0"/>
                <a:cs typeface="Helvetica" charset="0"/>
              </a:rPr>
              <a:t>prior knowledge</a:t>
            </a:r>
            <a:r>
              <a:rPr lang="en-US" sz="2600" dirty="0">
                <a:latin typeface="Helvetica" charset="0"/>
                <a:ea typeface="Helvetica" charset="0"/>
                <a:cs typeface="Helvetica" charset="0"/>
              </a:rPr>
              <a:t> will be an asset to writing an effective essay.</a:t>
            </a:r>
          </a:p>
        </p:txBody>
      </p:sp>
      <p:sp>
        <p:nvSpPr>
          <p:cNvPr id="6" name="Title 1"/>
          <p:cNvSpPr>
            <a:spLocks noGrp="1"/>
          </p:cNvSpPr>
          <p:nvPr>
            <p:ph type="title"/>
          </p:nvPr>
        </p:nvSpPr>
        <p:spPr>
          <a:xfrm>
            <a:off x="267629" y="178234"/>
            <a:ext cx="8229600" cy="1143000"/>
          </a:xfrm>
        </p:spPr>
        <p:txBody>
          <a:bodyPr anchor="ctr">
            <a:noAutofit/>
          </a:bodyPr>
          <a:lstStyle/>
          <a:p>
            <a:pPr algn="l">
              <a:defRPr/>
            </a:pPr>
            <a:r>
              <a:rPr lang="en-US" sz="4000" dirty="0" smtClean="0">
                <a:latin typeface="Courier" charset="0"/>
                <a:ea typeface="Courier" charset="0"/>
                <a:cs typeface="Courier" charset="0"/>
              </a:rPr>
              <a:t>Getting Started: A Self-Inventory</a:t>
            </a:r>
            <a:endParaRPr lang="en-US" sz="4000" dirty="0">
              <a:latin typeface="Courier" charset="0"/>
              <a:ea typeface="Courier" charset="0"/>
              <a:cs typeface="Courier" charset="0"/>
            </a:endParaRPr>
          </a:p>
        </p:txBody>
      </p:sp>
    </p:spTree>
    <p:extLst>
      <p:ext uri="{BB962C8B-B14F-4D97-AF65-F5344CB8AC3E}">
        <p14:creationId xmlns:p14="http://schemas.microsoft.com/office/powerpoint/2010/main" val="158053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1036"/>
            <a:ext cx="7886700" cy="1325563"/>
          </a:xfrm>
        </p:spPr>
        <p:txBody>
          <a:bodyPr/>
          <a:lstStyle/>
          <a:p>
            <a:pPr algn="ctr"/>
            <a:r>
              <a:rPr lang="en-US" dirty="0" smtClean="0">
                <a:latin typeface="Courier" charset="0"/>
                <a:ea typeface="Courier" charset="0"/>
                <a:cs typeface="Courier" charset="0"/>
              </a:rPr>
              <a:t>2) The 3 R’s of Successful (W)</a:t>
            </a:r>
            <a:r>
              <a:rPr lang="en-US" dirty="0" err="1" smtClean="0">
                <a:latin typeface="Courier" charset="0"/>
                <a:ea typeface="Courier" charset="0"/>
                <a:cs typeface="Courier" charset="0"/>
              </a:rPr>
              <a:t>riting</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2004748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21" y="232390"/>
            <a:ext cx="7886700" cy="1325563"/>
          </a:xfrm>
        </p:spPr>
        <p:txBody>
          <a:bodyPr>
            <a:normAutofit/>
          </a:bodyPr>
          <a:lstStyle/>
          <a:p>
            <a:pPr algn="l"/>
            <a:r>
              <a:rPr lang="en-US" sz="4000" dirty="0">
                <a:latin typeface="Courier" charset="0"/>
                <a:ea typeface="Courier" charset="0"/>
                <a:cs typeface="Courier" charset="0"/>
              </a:rPr>
              <a:t>The 3 </a:t>
            </a:r>
            <a:r>
              <a:rPr lang="ja-JP" altLang="en-US" sz="4000" dirty="0">
                <a:latin typeface="Courier" charset="0"/>
                <a:ea typeface="Courier" charset="0"/>
                <a:cs typeface="Courier" charset="0"/>
              </a:rPr>
              <a:t>“</a:t>
            </a:r>
            <a:r>
              <a:rPr lang="en-US" sz="4000" dirty="0">
                <a:latin typeface="Courier" charset="0"/>
                <a:ea typeface="Courier" charset="0"/>
                <a:cs typeface="Courier" charset="0"/>
              </a:rPr>
              <a:t>R</a:t>
            </a:r>
            <a:r>
              <a:rPr lang="ja-JP" altLang="en-US" sz="4000" dirty="0">
                <a:latin typeface="Courier" charset="0"/>
                <a:ea typeface="Courier" charset="0"/>
                <a:cs typeface="Courier" charset="0"/>
              </a:rPr>
              <a:t>’</a:t>
            </a:r>
            <a:r>
              <a:rPr lang="en-US" sz="4000" dirty="0">
                <a:latin typeface="Courier" charset="0"/>
                <a:ea typeface="Courier" charset="0"/>
                <a:cs typeface="Courier" charset="0"/>
              </a:rPr>
              <a:t>s</a:t>
            </a:r>
            <a:r>
              <a:rPr lang="ja-JP" altLang="en-US" sz="4000" dirty="0">
                <a:latin typeface="Courier" charset="0"/>
                <a:ea typeface="Courier" charset="0"/>
                <a:cs typeface="Courier" charset="0"/>
              </a:rPr>
              <a:t>”</a:t>
            </a:r>
            <a:r>
              <a:rPr lang="en-US" sz="4000" dirty="0">
                <a:latin typeface="Courier" charset="0"/>
                <a:ea typeface="Courier" charset="0"/>
                <a:cs typeface="Courier" charset="0"/>
              </a:rPr>
              <a:t> for Successful (W)</a:t>
            </a:r>
            <a:r>
              <a:rPr lang="en-US" sz="4000" dirty="0" err="1">
                <a:latin typeface="Courier" charset="0"/>
                <a:ea typeface="Courier" charset="0"/>
                <a:cs typeface="Courier" charset="0"/>
              </a:rPr>
              <a:t>Riting</a:t>
            </a:r>
            <a:endParaRPr lang="en-US" sz="4000" dirty="0">
              <a:latin typeface="Courier" charset="0"/>
              <a:ea typeface="Courier" charset="0"/>
              <a:cs typeface="Courier" charset="0"/>
            </a:endParaRPr>
          </a:p>
        </p:txBody>
      </p:sp>
      <p:sp>
        <p:nvSpPr>
          <p:cNvPr id="17411" name="Content Placeholder 2"/>
          <p:cNvSpPr>
            <a:spLocks noGrp="1"/>
          </p:cNvSpPr>
          <p:nvPr>
            <p:ph idx="1"/>
          </p:nvPr>
        </p:nvSpPr>
        <p:spPr/>
        <p:txBody>
          <a:bodyPr/>
          <a:lstStyle/>
          <a:p>
            <a:pPr marL="0" indent="0">
              <a:buFont typeface="Wingdings 2" charset="0"/>
              <a:buNone/>
            </a:pPr>
            <a:endParaRPr lang="en-US" dirty="0">
              <a:latin typeface="Constantia" charset="0"/>
              <a:ea typeface="MS PGothic" charset="0"/>
            </a:endParaRPr>
          </a:p>
          <a:p>
            <a:pPr marL="0" indent="0" algn="ctr">
              <a:buFont typeface="Wingdings 2" charset="0"/>
              <a:buNone/>
            </a:pPr>
            <a:r>
              <a:rPr lang="en-US" sz="2800" dirty="0">
                <a:latin typeface="Helvetica" charset="0"/>
                <a:ea typeface="Helvetica" charset="0"/>
                <a:cs typeface="Helvetica" charset="0"/>
              </a:rPr>
              <a:t>*RHETORIC</a:t>
            </a:r>
          </a:p>
          <a:p>
            <a:pPr marL="0" indent="0" algn="ctr">
              <a:buFont typeface="Wingdings 2" charset="0"/>
              <a:buNone/>
            </a:pPr>
            <a:endParaRPr lang="en-US" sz="2800" dirty="0">
              <a:latin typeface="Helvetica" charset="0"/>
              <a:ea typeface="Helvetica" charset="0"/>
              <a:cs typeface="Helvetica" charset="0"/>
            </a:endParaRPr>
          </a:p>
          <a:p>
            <a:pPr marL="0" indent="0" algn="ctr">
              <a:buFont typeface="Wingdings 2" charset="0"/>
              <a:buNone/>
            </a:pPr>
            <a:r>
              <a:rPr lang="en-US" sz="2800" dirty="0">
                <a:latin typeface="Helvetica" charset="0"/>
                <a:ea typeface="Helvetica" charset="0"/>
                <a:cs typeface="Helvetica" charset="0"/>
              </a:rPr>
              <a:t>(Close) *READING</a:t>
            </a:r>
          </a:p>
          <a:p>
            <a:pPr marL="0" indent="0" algn="ctr">
              <a:buFont typeface="Wingdings 2" charset="0"/>
              <a:buNone/>
            </a:pPr>
            <a:endParaRPr lang="en-US" sz="2800" dirty="0">
              <a:latin typeface="Helvetica" charset="0"/>
              <a:ea typeface="Helvetica" charset="0"/>
              <a:cs typeface="Helvetica" charset="0"/>
            </a:endParaRPr>
          </a:p>
          <a:p>
            <a:pPr marL="0" indent="0" algn="ctr">
              <a:buFont typeface="Wingdings 2" charset="0"/>
              <a:buNone/>
            </a:pPr>
            <a:r>
              <a:rPr lang="en-US" sz="2800" dirty="0">
                <a:latin typeface="Helvetica" charset="0"/>
                <a:ea typeface="Helvetica" charset="0"/>
                <a:cs typeface="Helvetica" charset="0"/>
              </a:rPr>
              <a:t>(W)*RITING</a:t>
            </a:r>
          </a:p>
        </p:txBody>
      </p:sp>
    </p:spTree>
    <p:extLst>
      <p:ext uri="{BB962C8B-B14F-4D97-AF65-F5344CB8AC3E}">
        <p14:creationId xmlns:p14="http://schemas.microsoft.com/office/powerpoint/2010/main" val="2738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 calcmode="lin" valueType="num">
                                      <p:cBhvr additive="base">
                                        <p:cTn id="1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666"/>
            <a:ext cx="7886700" cy="1325563"/>
          </a:xfrm>
        </p:spPr>
        <p:txBody>
          <a:bodyPr/>
          <a:lstStyle/>
          <a:p>
            <a:r>
              <a:rPr lang="en-US" dirty="0" smtClean="0">
                <a:latin typeface="Courier" charset="0"/>
                <a:ea typeface="Courier" charset="0"/>
                <a:cs typeface="Courier" charset="0"/>
              </a:rPr>
              <a:t>Schedule</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628650" y="2059691"/>
            <a:ext cx="7886700" cy="3603625"/>
          </a:xfrm>
        </p:spPr>
        <p:txBody>
          <a:bodyPr/>
          <a:lstStyle/>
          <a:p>
            <a:pPr marL="514350" indent="-514350">
              <a:buFont typeface="+mj-lt"/>
              <a:buAutoNum type="arabicParenR"/>
            </a:pPr>
            <a:r>
              <a:rPr lang="en-US" dirty="0" smtClean="0">
                <a:latin typeface="Helvetica" charset="0"/>
                <a:ea typeface="Helvetica" charset="0"/>
                <a:cs typeface="Helvetica" charset="0"/>
              </a:rPr>
              <a:t>Contest Basics</a:t>
            </a:r>
          </a:p>
          <a:p>
            <a:pPr marL="514350" indent="-514350">
              <a:buFont typeface="+mj-lt"/>
              <a:buAutoNum type="arabicParenR"/>
            </a:pPr>
            <a:r>
              <a:rPr lang="en-US" dirty="0" smtClean="0">
                <a:latin typeface="Helvetica" charset="0"/>
                <a:ea typeface="Helvetica" charset="0"/>
                <a:cs typeface="Helvetica" charset="0"/>
              </a:rPr>
              <a:t>The 3 R’s of Successful Writing</a:t>
            </a:r>
          </a:p>
          <a:p>
            <a:pPr marL="457200" lvl="1" indent="0">
              <a:buNone/>
            </a:pPr>
            <a:r>
              <a:rPr lang="en-US" i="1" dirty="0" smtClean="0">
                <a:latin typeface="Helvetica" charset="0"/>
                <a:ea typeface="Helvetica" charset="0"/>
                <a:cs typeface="Helvetica" charset="0"/>
              </a:rPr>
              <a:t>Metropolis</a:t>
            </a:r>
            <a:r>
              <a:rPr lang="en-US" dirty="0" smtClean="0">
                <a:latin typeface="Helvetica" charset="0"/>
                <a:ea typeface="Helvetica" charset="0"/>
                <a:cs typeface="Helvetica" charset="0"/>
              </a:rPr>
              <a:t> Analysis</a:t>
            </a:r>
          </a:p>
          <a:p>
            <a:pPr marL="514350" indent="-514350">
              <a:buFont typeface="+mj-lt"/>
              <a:buAutoNum type="arabicParenR" startAt="3"/>
            </a:pPr>
            <a:r>
              <a:rPr lang="en-US" dirty="0" smtClean="0">
                <a:latin typeface="Helvetica" charset="0"/>
                <a:ea typeface="Helvetica" charset="0"/>
                <a:cs typeface="Helvetica" charset="0"/>
              </a:rPr>
              <a:t>Tips on Using Your Two Hours</a:t>
            </a:r>
          </a:p>
          <a:p>
            <a:pPr marL="514350" indent="-514350">
              <a:buFont typeface="+mj-lt"/>
              <a:buAutoNum type="arabicParenR" startAt="4"/>
            </a:pPr>
            <a:r>
              <a:rPr lang="en-US" dirty="0" smtClean="0">
                <a:latin typeface="Helvetica" charset="0"/>
                <a:ea typeface="Helvetica" charset="0"/>
                <a:cs typeface="Helvetica" charset="0"/>
              </a:rPr>
              <a:t>Topic Practice/Analysis</a:t>
            </a:r>
          </a:p>
          <a:p>
            <a:endParaRPr lang="en-US" dirty="0"/>
          </a:p>
        </p:txBody>
      </p:sp>
    </p:spTree>
    <p:extLst>
      <p:ext uri="{BB962C8B-B14F-4D97-AF65-F5344CB8AC3E}">
        <p14:creationId xmlns:p14="http://schemas.microsoft.com/office/powerpoint/2010/main" val="117090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l">
              <a:defRPr/>
            </a:pPr>
            <a:r>
              <a:rPr lang="en-US" sz="4000" dirty="0" smtClean="0">
                <a:latin typeface="Courier" charset="0"/>
                <a:ea typeface="Courier" charset="0"/>
                <a:cs typeface="Courier" charset="0"/>
              </a:rPr>
              <a:t>Rhetoric</a:t>
            </a:r>
            <a:endParaRPr lang="en-US" sz="4000" dirty="0">
              <a:latin typeface="Courier" charset="0"/>
              <a:ea typeface="Courier" charset="0"/>
              <a:cs typeface="Courier" charset="0"/>
            </a:endParaRPr>
          </a:p>
        </p:txBody>
      </p:sp>
      <p:sp>
        <p:nvSpPr>
          <p:cNvPr id="18435" name="Content Placeholder 2"/>
          <p:cNvSpPr>
            <a:spLocks noGrp="1"/>
          </p:cNvSpPr>
          <p:nvPr>
            <p:ph idx="1"/>
          </p:nvPr>
        </p:nvSpPr>
        <p:spPr>
          <a:xfrm>
            <a:off x="457200" y="1083286"/>
            <a:ext cx="8229600" cy="4525963"/>
          </a:xfrm>
        </p:spPr>
        <p:txBody>
          <a:bodyPr>
            <a:noAutofit/>
          </a:bodyPr>
          <a:lstStyle/>
          <a:p>
            <a:pPr>
              <a:lnSpc>
                <a:spcPct val="150000"/>
              </a:lnSpc>
            </a:pPr>
            <a:r>
              <a:rPr lang="en-US" sz="2900" b="1" dirty="0">
                <a:latin typeface="Helvetica" charset="0"/>
                <a:ea typeface="Helvetica" charset="0"/>
                <a:cs typeface="Helvetica" charset="0"/>
              </a:rPr>
              <a:t>Rhetoric</a:t>
            </a:r>
            <a:r>
              <a:rPr lang="en-US" sz="2900" dirty="0">
                <a:latin typeface="Helvetica" charset="0"/>
                <a:ea typeface="Helvetica" charset="0"/>
                <a:cs typeface="Helvetica" charset="0"/>
              </a:rPr>
              <a:t>—Essentially, and at its most basic level, </a:t>
            </a:r>
            <a:r>
              <a:rPr lang="en-US" sz="2900" b="1" dirty="0">
                <a:latin typeface="Helvetica" charset="0"/>
                <a:ea typeface="Helvetica" charset="0"/>
                <a:cs typeface="Helvetica" charset="0"/>
              </a:rPr>
              <a:t>rhetoric</a:t>
            </a:r>
            <a:r>
              <a:rPr lang="en-US" sz="2900" dirty="0">
                <a:latin typeface="Helvetica" charset="0"/>
                <a:ea typeface="Helvetica" charset="0"/>
                <a:cs typeface="Helvetica" charset="0"/>
              </a:rPr>
              <a:t> is “the language of persuasion.”   </a:t>
            </a:r>
          </a:p>
          <a:p>
            <a:pPr marL="0" indent="0">
              <a:lnSpc>
                <a:spcPct val="150000"/>
              </a:lnSpc>
              <a:buNone/>
            </a:pPr>
            <a:endParaRPr lang="en-US" sz="2900" dirty="0">
              <a:latin typeface="Helvetica" charset="0"/>
              <a:ea typeface="Helvetica" charset="0"/>
              <a:cs typeface="Helvetica" charset="0"/>
            </a:endParaRPr>
          </a:p>
          <a:p>
            <a:pPr>
              <a:lnSpc>
                <a:spcPct val="150000"/>
              </a:lnSpc>
            </a:pPr>
            <a:r>
              <a:rPr lang="en-US" sz="2900" dirty="0">
                <a:latin typeface="Helvetica" charset="0"/>
                <a:ea typeface="Helvetica" charset="0"/>
                <a:cs typeface="Helvetica" charset="0"/>
              </a:rPr>
              <a:t>Ready Writers—all writers--should have a basic understanding of </a:t>
            </a:r>
            <a:r>
              <a:rPr lang="en-US" sz="2900" b="1" dirty="0">
                <a:latin typeface="Helvetica" charset="0"/>
                <a:ea typeface="Helvetica" charset="0"/>
                <a:cs typeface="Helvetica" charset="0"/>
              </a:rPr>
              <a:t>rhetoric</a:t>
            </a:r>
            <a:r>
              <a:rPr lang="en-US" sz="2900" dirty="0">
                <a:latin typeface="Helvetica" charset="0"/>
                <a:ea typeface="Helvetica" charset="0"/>
                <a:cs typeface="Helvetica" charset="0"/>
              </a:rPr>
              <a:t> and </a:t>
            </a:r>
            <a:r>
              <a:rPr lang="en-US" sz="2900" b="1" dirty="0">
                <a:latin typeface="Helvetica" charset="0"/>
                <a:ea typeface="Helvetica" charset="0"/>
                <a:cs typeface="Helvetica" charset="0"/>
              </a:rPr>
              <a:t>rhetorical devices </a:t>
            </a:r>
            <a:r>
              <a:rPr lang="en-US" sz="2900" dirty="0">
                <a:latin typeface="Helvetica" charset="0"/>
                <a:ea typeface="Helvetica" charset="0"/>
                <a:cs typeface="Helvetica" charset="0"/>
              </a:rPr>
              <a:t>and </a:t>
            </a:r>
            <a:r>
              <a:rPr lang="en-US" sz="2900" b="1" dirty="0">
                <a:latin typeface="Helvetica" charset="0"/>
                <a:ea typeface="Helvetica" charset="0"/>
                <a:cs typeface="Helvetica" charset="0"/>
              </a:rPr>
              <a:t>strategies</a:t>
            </a:r>
            <a:r>
              <a:rPr lang="en-US" sz="2900" dirty="0">
                <a:latin typeface="Helvetica" charset="0"/>
                <a:ea typeface="Helvetica" charset="0"/>
                <a:cs typeface="Helvetica" charset="0"/>
              </a:rPr>
              <a:t>. Further, effective and accomplished writers </a:t>
            </a:r>
            <a:r>
              <a:rPr lang="en-US" sz="2900" b="1" dirty="0">
                <a:latin typeface="Helvetica" charset="0"/>
                <a:ea typeface="Helvetica" charset="0"/>
                <a:cs typeface="Helvetica" charset="0"/>
              </a:rPr>
              <a:t>rhetorically</a:t>
            </a:r>
            <a:r>
              <a:rPr lang="en-US" sz="2900" dirty="0">
                <a:latin typeface="Helvetica" charset="0"/>
                <a:ea typeface="Helvetica" charset="0"/>
                <a:cs typeface="Helvetica" charset="0"/>
              </a:rPr>
              <a:t> plan (manipulate) their writing for effect and intent.</a:t>
            </a:r>
          </a:p>
        </p:txBody>
      </p:sp>
    </p:spTree>
    <p:extLst>
      <p:ext uri="{BB962C8B-B14F-4D97-AF65-F5344CB8AC3E}">
        <p14:creationId xmlns:p14="http://schemas.microsoft.com/office/powerpoint/2010/main" val="41575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dirty="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19459" name="Content Placeholder 2"/>
          <p:cNvSpPr>
            <a:spLocks noGrp="1"/>
          </p:cNvSpPr>
          <p:nvPr>
            <p:ph idx="1"/>
          </p:nvPr>
        </p:nvSpPr>
        <p:spPr>
          <a:xfrm>
            <a:off x="638589" y="952584"/>
            <a:ext cx="7886700" cy="4351338"/>
          </a:xfrm>
        </p:spPr>
        <p:txBody>
          <a:bodyPr>
            <a:noAutofit/>
          </a:bodyPr>
          <a:lstStyle/>
          <a:p>
            <a:pPr>
              <a:lnSpc>
                <a:spcPct val="150000"/>
              </a:lnSpc>
            </a:pPr>
            <a:r>
              <a:rPr lang="en-US" sz="2200" b="1" dirty="0">
                <a:latin typeface="Helvetica" charset="0"/>
                <a:ea typeface="Helvetica" charset="0"/>
                <a:cs typeface="Helvetica" charset="0"/>
              </a:rPr>
              <a:t>Close Reading</a:t>
            </a:r>
            <a:r>
              <a:rPr lang="en-US" sz="2200" dirty="0">
                <a:latin typeface="Helvetica" charset="0"/>
                <a:ea typeface="Helvetica" charset="0"/>
                <a:cs typeface="Helvetica" charset="0"/>
              </a:rPr>
              <a:t>—Disciplined re-reading of inherently complex and worthy texts. Because complex texts do not give up their meaning easily, it is essential that readers re-read such texts</a:t>
            </a:r>
            <a:r>
              <a:rPr lang="en-US" sz="2200" dirty="0" smtClean="0">
                <a:latin typeface="Helvetica" charset="0"/>
                <a:ea typeface="Helvetica" charset="0"/>
                <a:cs typeface="Helvetica" charset="0"/>
              </a:rPr>
              <a:t>.</a:t>
            </a:r>
          </a:p>
          <a:p>
            <a:pPr marL="0" indent="0">
              <a:lnSpc>
                <a:spcPct val="150000"/>
              </a:lnSpc>
              <a:buNone/>
            </a:pPr>
            <a:endParaRPr lang="en-US" sz="2200" dirty="0">
              <a:latin typeface="Helvetica" charset="0"/>
              <a:ea typeface="Helvetica" charset="0"/>
              <a:cs typeface="Helvetica" charset="0"/>
            </a:endParaRPr>
          </a:p>
          <a:p>
            <a:pPr>
              <a:lnSpc>
                <a:spcPct val="150000"/>
              </a:lnSpc>
            </a:pPr>
            <a:r>
              <a:rPr lang="en-US" sz="2200" b="1" dirty="0">
                <a:latin typeface="Helvetica" charset="0"/>
                <a:ea typeface="Helvetica" charset="0"/>
                <a:cs typeface="Helvetica" charset="0"/>
              </a:rPr>
              <a:t>Close reading </a:t>
            </a:r>
            <a:r>
              <a:rPr lang="en-US" sz="2200" dirty="0">
                <a:latin typeface="Helvetica" charset="0"/>
                <a:ea typeface="Helvetica" charset="0"/>
                <a:cs typeface="Helvetica" charset="0"/>
              </a:rPr>
              <a:t>allows a reader to determine what a text says explicitly, as well as implicitly. Good readers also close read in order to note such rhetorical devices and strategies as diction, syntax, tone, imagery, figurative language, and the overall organization of the text.</a:t>
            </a:r>
          </a:p>
        </p:txBody>
      </p:sp>
    </p:spTree>
    <p:extLst>
      <p:ext uri="{BB962C8B-B14F-4D97-AF65-F5344CB8AC3E}">
        <p14:creationId xmlns:p14="http://schemas.microsoft.com/office/powerpoint/2010/main" val="23998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dirty="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19459" name="Content Placeholder 2"/>
          <p:cNvSpPr>
            <a:spLocks noGrp="1"/>
          </p:cNvSpPr>
          <p:nvPr>
            <p:ph idx="1"/>
          </p:nvPr>
        </p:nvSpPr>
        <p:spPr>
          <a:xfrm>
            <a:off x="587256" y="1024349"/>
            <a:ext cx="7886700" cy="4351338"/>
          </a:xfrm>
        </p:spPr>
        <p:txBody>
          <a:bodyPr>
            <a:noAutofit/>
          </a:bodyPr>
          <a:lstStyle/>
          <a:p>
            <a:pPr>
              <a:lnSpc>
                <a:spcPct val="150000"/>
              </a:lnSpc>
            </a:pPr>
            <a:r>
              <a:rPr lang="en-US" sz="2000" dirty="0" smtClean="0">
                <a:latin typeface="Helvetica" charset="0"/>
                <a:ea typeface="Helvetica" charset="0"/>
                <a:cs typeface="Helvetica" charset="0"/>
              </a:rPr>
              <a:t>Skill 1</a:t>
            </a:r>
          </a:p>
          <a:p>
            <a:pPr>
              <a:lnSpc>
                <a:spcPct val="150000"/>
              </a:lnSpc>
            </a:pPr>
            <a:r>
              <a:rPr lang="en-US" sz="2000" dirty="0" smtClean="0">
                <a:solidFill>
                  <a:srgbClr val="FF0000"/>
                </a:solidFill>
                <a:latin typeface="Helvetica" charset="0"/>
                <a:ea typeface="Helvetica" charset="0"/>
                <a:cs typeface="Helvetica" charset="0"/>
              </a:rPr>
              <a:t>Reading with a purpose</a:t>
            </a:r>
          </a:p>
          <a:p>
            <a:pPr lvl="1">
              <a:lnSpc>
                <a:spcPct val="100000"/>
              </a:lnSpc>
            </a:pPr>
            <a:r>
              <a:rPr lang="en-US" sz="2000" dirty="0" smtClean="0">
                <a:latin typeface="Helvetica" charset="0"/>
                <a:ea typeface="Helvetica" charset="0"/>
                <a:cs typeface="Helvetica" charset="0"/>
              </a:rPr>
              <a:t>Prompts- What main ideas are presented in the prompt</a:t>
            </a:r>
            <a:r>
              <a:rPr lang="en-US" sz="2000" dirty="0" smtClean="0">
                <a:latin typeface="Helvetica" charset="0"/>
                <a:ea typeface="Helvetica" charset="0"/>
                <a:cs typeface="Helvetica" charset="0"/>
              </a:rPr>
              <a:t>? What examples come to mind when I read the prompt? When was the excerpt written?</a:t>
            </a:r>
            <a:endParaRPr lang="en-US" sz="2000" dirty="0" smtClean="0">
              <a:latin typeface="Helvetica" charset="0"/>
              <a:ea typeface="Helvetica" charset="0"/>
              <a:cs typeface="Helvetica" charset="0"/>
            </a:endParaRPr>
          </a:p>
          <a:p>
            <a:pPr lvl="1">
              <a:lnSpc>
                <a:spcPct val="100000"/>
              </a:lnSpc>
            </a:pPr>
            <a:r>
              <a:rPr lang="en-US" sz="2000" dirty="0" smtClean="0">
                <a:latin typeface="Helvetica" charset="0"/>
                <a:ea typeface="Helvetica" charset="0"/>
                <a:cs typeface="Helvetica" charset="0"/>
              </a:rPr>
              <a:t>Assignments- Good writers need to see the intrinsic value of any and all written work given to them.</a:t>
            </a:r>
          </a:p>
          <a:p>
            <a:pPr lvl="1">
              <a:lnSpc>
                <a:spcPct val="100000"/>
              </a:lnSpc>
              <a:spcBef>
                <a:spcPts val="0"/>
              </a:spcBef>
            </a:pPr>
            <a:r>
              <a:rPr lang="en-US" sz="2000" dirty="0" smtClean="0">
                <a:latin typeface="Helvetica" charset="0"/>
                <a:ea typeface="Helvetica" charset="0"/>
                <a:cs typeface="Helvetica" charset="0"/>
              </a:rPr>
              <a:t>Interpretations- How do you interpret the prompt/topic? You should always be aware of OTHERS’ interpretation of the same topic. </a:t>
            </a:r>
          </a:p>
          <a:p>
            <a:pPr lvl="1">
              <a:lnSpc>
                <a:spcPct val="100000"/>
              </a:lnSpc>
              <a:spcBef>
                <a:spcPts val="0"/>
              </a:spcBef>
            </a:pPr>
            <a:r>
              <a:rPr lang="en-US" sz="2000" dirty="0" smtClean="0">
                <a:latin typeface="Helvetica" charset="0"/>
                <a:ea typeface="Helvetica" charset="0"/>
                <a:cs typeface="Helvetica" charset="0"/>
              </a:rPr>
              <a:t>Prior knowledge- How aware are you of the topic(s) locally, statewide, nationally, globally? Good writers (citizens) cannot live in a “bubble.” </a:t>
            </a:r>
          </a:p>
          <a:p>
            <a:pPr lvl="1">
              <a:lnSpc>
                <a:spcPct val="100000"/>
              </a:lnSpc>
              <a:spcBef>
                <a:spcPts val="0"/>
              </a:spcBef>
            </a:pPr>
            <a:r>
              <a:rPr lang="en-US" sz="2000" dirty="0" smtClean="0">
                <a:latin typeface="Helvetica" charset="0"/>
                <a:ea typeface="Helvetica" charset="0"/>
                <a:cs typeface="Helvetica" charset="0"/>
              </a:rPr>
              <a:t>Predictions- Good writers predict their responses. They can predict (creating/crafting in their writing) an audience’s response in order to elicit the response they want.</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402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9">
                                            <p:txEl>
                                              <p:pRg st="4" end="4"/>
                                            </p:txEl>
                                          </p:spTgt>
                                        </p:tgtEl>
                                        <p:attrNameLst>
                                          <p:attrName>style.visibility</p:attrName>
                                        </p:attrNameLst>
                                      </p:cBhvr>
                                      <p:to>
                                        <p:strVal val="visible"/>
                                      </p:to>
                                    </p:set>
                                    <p:anim calcmode="lin" valueType="num">
                                      <p:cBhvr additive="base">
                                        <p:cTn id="2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59">
                                            <p:txEl>
                                              <p:pRg st="5" end="5"/>
                                            </p:txEl>
                                          </p:spTgt>
                                        </p:tgtEl>
                                        <p:attrNameLst>
                                          <p:attrName>style.visibility</p:attrName>
                                        </p:attrNameLst>
                                      </p:cBhvr>
                                      <p:to>
                                        <p:strVal val="visible"/>
                                      </p:to>
                                    </p:set>
                                    <p:anim calcmode="lin" valueType="num">
                                      <p:cBhvr additive="base">
                                        <p:cTn id="35"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5" end="5"/>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9">
                                            <p:txEl>
                                              <p:pRg st="6" end="6"/>
                                            </p:txEl>
                                          </p:spTgt>
                                        </p:tgtEl>
                                        <p:attrNameLst>
                                          <p:attrName>style.visibility</p:attrName>
                                        </p:attrNameLst>
                                      </p:cBhvr>
                                      <p:to>
                                        <p:strVal val="visible"/>
                                      </p:to>
                                    </p:set>
                                    <p:anim calcmode="lin" valueType="num">
                                      <p:cBhvr additive="base">
                                        <p:cTn id="41"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9">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5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5" name="Content Placeholder 2"/>
          <p:cNvSpPr>
            <a:spLocks noGrp="1"/>
          </p:cNvSpPr>
          <p:nvPr>
            <p:ph idx="1"/>
          </p:nvPr>
        </p:nvSpPr>
        <p:spPr>
          <a:xfrm>
            <a:off x="618711" y="1325563"/>
            <a:ext cx="7886700" cy="4351338"/>
          </a:xfrm>
        </p:spPr>
        <p:txBody>
          <a:bodyPr>
            <a:noAutofit/>
          </a:bodyPr>
          <a:lstStyle/>
          <a:p>
            <a:pPr>
              <a:lnSpc>
                <a:spcPct val="150000"/>
              </a:lnSpc>
            </a:pPr>
            <a:r>
              <a:rPr lang="en-US" sz="2200" dirty="0" smtClean="0">
                <a:latin typeface="Helvetica" charset="0"/>
                <a:ea typeface="Helvetica" charset="0"/>
                <a:cs typeface="Helvetica" charset="0"/>
              </a:rPr>
              <a:t>Skill 2</a:t>
            </a:r>
          </a:p>
          <a:p>
            <a:pPr>
              <a:lnSpc>
                <a:spcPct val="150000"/>
              </a:lnSpc>
            </a:pPr>
            <a:r>
              <a:rPr lang="en-US" sz="2200" dirty="0" smtClean="0">
                <a:solidFill>
                  <a:srgbClr val="FF0000"/>
                </a:solidFill>
                <a:latin typeface="Helvetica" charset="0"/>
                <a:ea typeface="Helvetica" charset="0"/>
                <a:cs typeface="Helvetica" charset="0"/>
              </a:rPr>
              <a:t>Questioning</a:t>
            </a:r>
          </a:p>
          <a:p>
            <a:pPr lvl="1">
              <a:lnSpc>
                <a:spcPct val="150000"/>
              </a:lnSpc>
            </a:pPr>
            <a:r>
              <a:rPr lang="en-US" sz="2200" dirty="0" smtClean="0">
                <a:latin typeface="Helvetica" charset="0"/>
                <a:ea typeface="Helvetica" charset="0"/>
                <a:cs typeface="Helvetica" charset="0"/>
              </a:rPr>
              <a:t>Author’s purpose?</a:t>
            </a:r>
          </a:p>
          <a:p>
            <a:pPr lvl="1">
              <a:lnSpc>
                <a:spcPct val="150000"/>
              </a:lnSpc>
            </a:pPr>
            <a:r>
              <a:rPr lang="en-US" sz="2200" dirty="0" smtClean="0">
                <a:latin typeface="Helvetica" charset="0"/>
                <a:ea typeface="Helvetica" charset="0"/>
                <a:cs typeface="Helvetica" charset="0"/>
              </a:rPr>
              <a:t>Author’s techniques?</a:t>
            </a:r>
          </a:p>
          <a:p>
            <a:pPr lvl="1">
              <a:lnSpc>
                <a:spcPct val="150000"/>
              </a:lnSpc>
            </a:pPr>
            <a:r>
              <a:rPr lang="en-US" sz="2200" dirty="0" smtClean="0">
                <a:latin typeface="Helvetica" charset="0"/>
                <a:ea typeface="Helvetica" charset="0"/>
                <a:cs typeface="Helvetica" charset="0"/>
              </a:rPr>
              <a:t>Author’s organization?</a:t>
            </a:r>
          </a:p>
          <a:p>
            <a:pPr lvl="1">
              <a:lnSpc>
                <a:spcPct val="150000"/>
              </a:lnSpc>
            </a:pPr>
            <a:r>
              <a:rPr lang="en-US" sz="2200" dirty="0" smtClean="0">
                <a:latin typeface="Helvetica" charset="0"/>
                <a:ea typeface="Helvetica" charset="0"/>
                <a:cs typeface="Helvetica" charset="0"/>
              </a:rPr>
              <a:t>Author’s word choice?</a:t>
            </a:r>
          </a:p>
          <a:p>
            <a:pPr lvl="1">
              <a:lnSpc>
                <a:spcPct val="150000"/>
              </a:lnSpc>
            </a:pPr>
            <a:r>
              <a:rPr lang="en-US" sz="2200" dirty="0" smtClean="0">
                <a:latin typeface="Helvetica" charset="0"/>
                <a:ea typeface="Helvetica" charset="0"/>
                <a:cs typeface="Helvetica" charset="0"/>
              </a:rPr>
              <a:t>Patterns?</a:t>
            </a:r>
          </a:p>
          <a:p>
            <a:pPr lvl="1">
              <a:lnSpc>
                <a:spcPct val="150000"/>
              </a:lnSpc>
            </a:pPr>
            <a:r>
              <a:rPr lang="en-US" sz="2200" dirty="0" smtClean="0">
                <a:latin typeface="Helvetica" charset="0"/>
                <a:ea typeface="Helvetica" charset="0"/>
                <a:cs typeface="Helvetica" charset="0"/>
              </a:rPr>
              <a:t>Figurative Language?</a:t>
            </a:r>
            <a:endParaRPr lang="en-US" sz="2200" dirty="0">
              <a:latin typeface="Helvetica" charset="0"/>
              <a:ea typeface="Helvetica" charset="0"/>
              <a:cs typeface="Helvetica" charset="0"/>
            </a:endParaRPr>
          </a:p>
        </p:txBody>
      </p:sp>
    </p:spTree>
    <p:extLst>
      <p:ext uri="{BB962C8B-B14F-4D97-AF65-F5344CB8AC3E}">
        <p14:creationId xmlns:p14="http://schemas.microsoft.com/office/powerpoint/2010/main" val="5881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5" name="Content Placeholder 2"/>
          <p:cNvSpPr>
            <a:spLocks noGrp="1"/>
          </p:cNvSpPr>
          <p:nvPr>
            <p:ph idx="1"/>
          </p:nvPr>
        </p:nvSpPr>
        <p:spPr>
          <a:xfrm>
            <a:off x="618711" y="1325563"/>
            <a:ext cx="7886700" cy="4351338"/>
          </a:xfrm>
        </p:spPr>
        <p:txBody>
          <a:bodyPr>
            <a:noAutofit/>
          </a:bodyPr>
          <a:lstStyle/>
          <a:p>
            <a:pPr>
              <a:lnSpc>
                <a:spcPct val="150000"/>
              </a:lnSpc>
            </a:pPr>
            <a:r>
              <a:rPr lang="en-US" sz="2200" dirty="0" smtClean="0">
                <a:latin typeface="Helvetica" charset="0"/>
                <a:ea typeface="Helvetica" charset="0"/>
                <a:cs typeface="Helvetica" charset="0"/>
              </a:rPr>
              <a:t>Skill 3</a:t>
            </a:r>
          </a:p>
          <a:p>
            <a:pPr>
              <a:lnSpc>
                <a:spcPct val="150000"/>
              </a:lnSpc>
            </a:pPr>
            <a:r>
              <a:rPr lang="en-US" sz="2200" dirty="0" smtClean="0">
                <a:solidFill>
                  <a:srgbClr val="FF0000"/>
                </a:solidFill>
                <a:latin typeface="Helvetica" charset="0"/>
                <a:ea typeface="Helvetica" charset="0"/>
                <a:cs typeface="Helvetica" charset="0"/>
              </a:rPr>
              <a:t>Analysis</a:t>
            </a:r>
          </a:p>
          <a:p>
            <a:pPr lvl="1">
              <a:lnSpc>
                <a:spcPct val="150000"/>
              </a:lnSpc>
            </a:pPr>
            <a:r>
              <a:rPr lang="en-US" sz="2200" dirty="0" smtClean="0">
                <a:latin typeface="Helvetica" charset="0"/>
                <a:ea typeface="Helvetica" charset="0"/>
                <a:cs typeface="Helvetica" charset="0"/>
              </a:rPr>
              <a:t>Why did the author make certain choices?</a:t>
            </a:r>
          </a:p>
          <a:p>
            <a:pPr lvl="1">
              <a:lnSpc>
                <a:spcPct val="150000"/>
              </a:lnSpc>
            </a:pPr>
            <a:r>
              <a:rPr lang="en-US" sz="2200" dirty="0" smtClean="0">
                <a:latin typeface="Helvetica" charset="0"/>
                <a:ea typeface="Helvetica" charset="0"/>
                <a:cs typeface="Helvetica" charset="0"/>
              </a:rPr>
              <a:t>How does what I know align with the text?</a:t>
            </a:r>
          </a:p>
          <a:p>
            <a:pPr lvl="1">
              <a:lnSpc>
                <a:spcPct val="150000"/>
              </a:lnSpc>
            </a:pPr>
            <a:r>
              <a:rPr lang="en-US" sz="2200" dirty="0" smtClean="0">
                <a:latin typeface="Helvetica" charset="0"/>
                <a:ea typeface="Helvetica" charset="0"/>
                <a:cs typeface="Helvetica" charset="0"/>
              </a:rPr>
              <a:t>How does the author’s technique impact the message? (communication)</a:t>
            </a:r>
            <a:endParaRPr lang="en-US" sz="2200" dirty="0">
              <a:latin typeface="Helvetica" charset="0"/>
              <a:ea typeface="Helvetica" charset="0"/>
              <a:cs typeface="Helvetica" charset="0"/>
            </a:endParaRPr>
          </a:p>
        </p:txBody>
      </p:sp>
    </p:spTree>
    <p:extLst>
      <p:ext uri="{BB962C8B-B14F-4D97-AF65-F5344CB8AC3E}">
        <p14:creationId xmlns:p14="http://schemas.microsoft.com/office/powerpoint/2010/main" val="16045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5" name="Content Placeholder 2"/>
          <p:cNvSpPr>
            <a:spLocks noGrp="1"/>
          </p:cNvSpPr>
          <p:nvPr>
            <p:ph idx="1"/>
          </p:nvPr>
        </p:nvSpPr>
        <p:spPr>
          <a:xfrm>
            <a:off x="618711" y="1325563"/>
            <a:ext cx="7886700" cy="4351338"/>
          </a:xfrm>
        </p:spPr>
        <p:txBody>
          <a:bodyPr>
            <a:noAutofit/>
          </a:bodyPr>
          <a:lstStyle/>
          <a:p>
            <a:pPr>
              <a:lnSpc>
                <a:spcPct val="150000"/>
              </a:lnSpc>
            </a:pPr>
            <a:r>
              <a:rPr lang="en-US" sz="2200" dirty="0" smtClean="0">
                <a:latin typeface="Helvetica" charset="0"/>
                <a:ea typeface="Helvetica" charset="0"/>
                <a:cs typeface="Helvetica" charset="0"/>
              </a:rPr>
              <a:t>Skill 4</a:t>
            </a:r>
          </a:p>
          <a:p>
            <a:pPr>
              <a:lnSpc>
                <a:spcPct val="150000"/>
              </a:lnSpc>
            </a:pPr>
            <a:r>
              <a:rPr lang="en-US" sz="2200" dirty="0" smtClean="0">
                <a:solidFill>
                  <a:srgbClr val="FF0000"/>
                </a:solidFill>
                <a:latin typeface="Helvetica" charset="0"/>
                <a:ea typeface="Helvetica" charset="0"/>
                <a:cs typeface="Helvetica" charset="0"/>
              </a:rPr>
              <a:t>Synthesis and Evaluation</a:t>
            </a:r>
          </a:p>
          <a:p>
            <a:pPr lvl="1">
              <a:lnSpc>
                <a:spcPct val="150000"/>
              </a:lnSpc>
            </a:pPr>
            <a:r>
              <a:rPr lang="en-US" sz="2200" dirty="0" smtClean="0">
                <a:latin typeface="Helvetica" charset="0"/>
                <a:ea typeface="Helvetica" charset="0"/>
                <a:cs typeface="Helvetica" charset="0"/>
              </a:rPr>
              <a:t>Is the information presented credible and reliable?</a:t>
            </a:r>
          </a:p>
          <a:p>
            <a:pPr lvl="1">
              <a:lnSpc>
                <a:spcPct val="150000"/>
              </a:lnSpc>
            </a:pPr>
            <a:r>
              <a:rPr lang="en-US" sz="2200" dirty="0" smtClean="0">
                <a:latin typeface="Helvetica" charset="0"/>
                <a:ea typeface="Helvetica" charset="0"/>
                <a:cs typeface="Helvetica" charset="0"/>
              </a:rPr>
              <a:t>What is my opinion about the topic?</a:t>
            </a:r>
          </a:p>
          <a:p>
            <a:pPr lvl="1">
              <a:lnSpc>
                <a:spcPct val="150000"/>
              </a:lnSpc>
            </a:pPr>
            <a:r>
              <a:rPr lang="en-US" sz="2200" dirty="0" smtClean="0">
                <a:latin typeface="Helvetica" charset="0"/>
                <a:ea typeface="Helvetica" charset="0"/>
                <a:cs typeface="Helvetica" charset="0"/>
              </a:rPr>
              <a:t>Can I see multiple sides of the topic presented?</a:t>
            </a:r>
          </a:p>
          <a:p>
            <a:pPr lvl="1">
              <a:lnSpc>
                <a:spcPct val="150000"/>
              </a:lnSpc>
            </a:pPr>
            <a:r>
              <a:rPr lang="en-US" sz="2200" dirty="0" smtClean="0">
                <a:latin typeface="Helvetica" charset="0"/>
                <a:ea typeface="Helvetica" charset="0"/>
                <a:cs typeface="Helvetica" charset="0"/>
              </a:rPr>
              <a:t>How can I incorporate my knowledge into the ideas presented?</a:t>
            </a:r>
            <a:endParaRPr lang="en-US" sz="2200" dirty="0">
              <a:latin typeface="Helvetica" charset="0"/>
              <a:ea typeface="Helvetica" charset="0"/>
              <a:cs typeface="Helvetica" charset="0"/>
            </a:endParaRPr>
          </a:p>
        </p:txBody>
      </p:sp>
    </p:spTree>
    <p:extLst>
      <p:ext uri="{BB962C8B-B14F-4D97-AF65-F5344CB8AC3E}">
        <p14:creationId xmlns:p14="http://schemas.microsoft.com/office/powerpoint/2010/main" val="97427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4" y="0"/>
            <a:ext cx="7886700" cy="1325563"/>
          </a:xfrm>
        </p:spPr>
        <p:txBody>
          <a:bodyPr>
            <a:normAutofit/>
          </a:bodyPr>
          <a:lstStyle/>
          <a:p>
            <a:pPr algn="l">
              <a:defRPr/>
            </a:pPr>
            <a:r>
              <a:rPr lang="en-US" sz="4000" smtClean="0">
                <a:latin typeface="Courier" charset="0"/>
                <a:ea typeface="Courier" charset="0"/>
                <a:cs typeface="Courier" charset="0"/>
              </a:rPr>
              <a:t>Close Reading</a:t>
            </a:r>
            <a:endParaRPr lang="en-US" sz="4000" dirty="0">
              <a:latin typeface="Courier" charset="0"/>
              <a:ea typeface="Courier" charset="0"/>
              <a:cs typeface="Courier" charset="0"/>
            </a:endParaRPr>
          </a:p>
        </p:txBody>
      </p:sp>
      <p:sp>
        <p:nvSpPr>
          <p:cNvPr id="5" name="Content Placeholder 2"/>
          <p:cNvSpPr>
            <a:spLocks noGrp="1"/>
          </p:cNvSpPr>
          <p:nvPr>
            <p:ph idx="1"/>
          </p:nvPr>
        </p:nvSpPr>
        <p:spPr>
          <a:xfrm>
            <a:off x="618711" y="1325563"/>
            <a:ext cx="7886700" cy="4351338"/>
          </a:xfrm>
        </p:spPr>
        <p:txBody>
          <a:bodyPr>
            <a:noAutofit/>
          </a:bodyPr>
          <a:lstStyle/>
          <a:p>
            <a:pPr>
              <a:lnSpc>
                <a:spcPct val="150000"/>
              </a:lnSpc>
            </a:pPr>
            <a:r>
              <a:rPr lang="en-US" sz="2200" dirty="0" smtClean="0">
                <a:latin typeface="Helvetica" charset="0"/>
                <a:ea typeface="Helvetica" charset="0"/>
                <a:cs typeface="Helvetica" charset="0"/>
              </a:rPr>
              <a:t>Skill 5</a:t>
            </a:r>
          </a:p>
          <a:p>
            <a:pPr>
              <a:lnSpc>
                <a:spcPct val="150000"/>
              </a:lnSpc>
            </a:pPr>
            <a:r>
              <a:rPr lang="en-US" sz="2200" dirty="0" smtClean="0">
                <a:solidFill>
                  <a:srgbClr val="FF0000"/>
                </a:solidFill>
                <a:latin typeface="Helvetica" charset="0"/>
                <a:ea typeface="Helvetica" charset="0"/>
                <a:cs typeface="Helvetica" charset="0"/>
              </a:rPr>
              <a:t>Creating Communication</a:t>
            </a:r>
          </a:p>
          <a:p>
            <a:pPr lvl="1">
              <a:lnSpc>
                <a:spcPct val="150000"/>
              </a:lnSpc>
            </a:pPr>
            <a:r>
              <a:rPr lang="en-US" sz="2200" dirty="0" smtClean="0">
                <a:latin typeface="Helvetica" charset="0"/>
                <a:ea typeface="Helvetica" charset="0"/>
                <a:cs typeface="Helvetica" charset="0"/>
              </a:rPr>
              <a:t>How will I present the synthesized information?</a:t>
            </a:r>
          </a:p>
          <a:p>
            <a:pPr lvl="1">
              <a:lnSpc>
                <a:spcPct val="150000"/>
              </a:lnSpc>
            </a:pPr>
            <a:r>
              <a:rPr lang="en-US" sz="2200" dirty="0" smtClean="0">
                <a:latin typeface="Helvetica" charset="0"/>
                <a:ea typeface="Helvetica" charset="0"/>
                <a:cs typeface="Helvetica" charset="0"/>
              </a:rPr>
              <a:t>How will I organize my thoughts?</a:t>
            </a:r>
          </a:p>
          <a:p>
            <a:pPr lvl="1">
              <a:lnSpc>
                <a:spcPct val="100000"/>
              </a:lnSpc>
            </a:pPr>
            <a:r>
              <a:rPr lang="en-US" sz="2200" dirty="0" smtClean="0">
                <a:latin typeface="Helvetica" charset="0"/>
                <a:ea typeface="Helvetica" charset="0"/>
                <a:cs typeface="Helvetica" charset="0"/>
              </a:rPr>
              <a:t>What style do I use to present the information</a:t>
            </a:r>
            <a:r>
              <a:rPr lang="en-US" sz="2200" dirty="0" smtClean="0">
                <a:latin typeface="Helvetica" charset="0"/>
                <a:ea typeface="Helvetica" charset="0"/>
                <a:cs typeface="Helvetica" charset="0"/>
              </a:rPr>
              <a:t>? (expository plus one more type- description, narration, argumentation) </a:t>
            </a:r>
            <a:endParaRPr lang="en-US" sz="2200" dirty="0" smtClean="0">
              <a:latin typeface="Helvetica" charset="0"/>
              <a:ea typeface="Helvetica" charset="0"/>
              <a:cs typeface="Helvetica" charset="0"/>
            </a:endParaRPr>
          </a:p>
          <a:p>
            <a:pPr lvl="1">
              <a:lnSpc>
                <a:spcPct val="150000"/>
              </a:lnSpc>
            </a:pPr>
            <a:r>
              <a:rPr lang="en-US" sz="2200" dirty="0" smtClean="0">
                <a:latin typeface="Helvetica" charset="0"/>
                <a:ea typeface="Helvetica" charset="0"/>
                <a:cs typeface="Helvetica" charset="0"/>
              </a:rPr>
              <a:t>How will I support my analysis and opinions?</a:t>
            </a:r>
            <a:endParaRPr lang="en-US" sz="2200" dirty="0">
              <a:latin typeface="Helvetica" charset="0"/>
              <a:ea typeface="Helvetica" charset="0"/>
              <a:cs typeface="Helvetica" charset="0"/>
            </a:endParaRPr>
          </a:p>
        </p:txBody>
      </p:sp>
    </p:spTree>
    <p:extLst>
      <p:ext uri="{BB962C8B-B14F-4D97-AF65-F5344CB8AC3E}">
        <p14:creationId xmlns:p14="http://schemas.microsoft.com/office/powerpoint/2010/main" val="24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4335"/>
            <a:ext cx="8892540" cy="1325563"/>
          </a:xfrm>
        </p:spPr>
        <p:txBody>
          <a:bodyPr>
            <a:normAutofit/>
          </a:bodyPr>
          <a:lstStyle/>
          <a:p>
            <a:r>
              <a:rPr lang="en-US" sz="3500" i="1" dirty="0" smtClean="0">
                <a:latin typeface="Courier" charset="0"/>
                <a:ea typeface="Courier" charset="0"/>
                <a:cs typeface="Courier" charset="0"/>
              </a:rPr>
              <a:t>Metropolis</a:t>
            </a:r>
            <a:r>
              <a:rPr lang="en-US" sz="3500" dirty="0" smtClean="0">
                <a:latin typeface="Courier" charset="0"/>
                <a:ea typeface="Courier" charset="0"/>
                <a:cs typeface="Courier" charset="0"/>
              </a:rPr>
              <a:t> Close Reading (Viewing)</a:t>
            </a:r>
            <a:endParaRPr lang="en-US" sz="3500" dirty="0">
              <a:latin typeface="Courier" charset="0"/>
              <a:ea typeface="Courier" charset="0"/>
              <a:cs typeface="Courier" charset="0"/>
            </a:endParaRPr>
          </a:p>
        </p:txBody>
      </p:sp>
      <p:sp>
        <p:nvSpPr>
          <p:cNvPr id="4" name="TextBox 3"/>
          <p:cNvSpPr txBox="1"/>
          <p:nvPr/>
        </p:nvSpPr>
        <p:spPr>
          <a:xfrm>
            <a:off x="459861" y="1802149"/>
            <a:ext cx="8037278" cy="3308598"/>
          </a:xfrm>
          <a:prstGeom prst="rect">
            <a:avLst/>
          </a:prstGeom>
          <a:noFill/>
        </p:spPr>
        <p:txBody>
          <a:bodyPr wrap="square" rtlCol="0">
            <a:spAutoFit/>
          </a:bodyPr>
          <a:lstStyle/>
          <a:p>
            <a:pPr marL="285750" indent="-285750">
              <a:lnSpc>
                <a:spcPct val="150000"/>
              </a:lnSpc>
              <a:buFont typeface="Arial" charset="0"/>
              <a:buChar char="•"/>
            </a:pPr>
            <a:r>
              <a:rPr lang="en-US" sz="2200" dirty="0" smtClean="0">
                <a:latin typeface="Helvetica" charset="0"/>
                <a:ea typeface="Helvetica" charset="0"/>
                <a:cs typeface="Helvetica" charset="0"/>
              </a:rPr>
              <a:t>Let’s practice some close “reading” (viewing). </a:t>
            </a:r>
          </a:p>
          <a:p>
            <a:pPr marL="285750" indent="-285750">
              <a:lnSpc>
                <a:spcPct val="150000"/>
              </a:lnSpc>
              <a:buFont typeface="Arial" charset="0"/>
              <a:buChar char="•"/>
            </a:pPr>
            <a:r>
              <a:rPr lang="en-US" sz="2200" dirty="0" smtClean="0">
                <a:latin typeface="Helvetica" charset="0"/>
                <a:ea typeface="Helvetica" charset="0"/>
                <a:cs typeface="Helvetica" charset="0"/>
              </a:rPr>
              <a:t>As </a:t>
            </a:r>
            <a:r>
              <a:rPr lang="en-US" sz="2200" dirty="0" smtClean="0">
                <a:latin typeface="Helvetica" charset="0"/>
                <a:ea typeface="Helvetica" charset="0"/>
                <a:cs typeface="Helvetica" charset="0"/>
              </a:rPr>
              <a:t>you watch the clip taken from the 1927 German science-fiction film </a:t>
            </a:r>
            <a:r>
              <a:rPr lang="en-US" sz="2200" i="1" dirty="0" smtClean="0">
                <a:latin typeface="Helvetica" charset="0"/>
                <a:ea typeface="Helvetica" charset="0"/>
                <a:cs typeface="Helvetica" charset="0"/>
              </a:rPr>
              <a:t>Metropolis</a:t>
            </a:r>
            <a:r>
              <a:rPr lang="en-US" sz="2200" dirty="0" smtClean="0">
                <a:latin typeface="Helvetica" charset="0"/>
                <a:ea typeface="Helvetica" charset="0"/>
                <a:cs typeface="Helvetica" charset="0"/>
              </a:rPr>
              <a:t>,  ask yourself- “What main ideas am I presented in this scene?” and focus on  </a:t>
            </a:r>
            <a:r>
              <a:rPr lang="en-US" sz="2200" dirty="0" smtClean="0">
                <a:latin typeface="Helvetica" charset="0"/>
                <a:ea typeface="Helvetica" charset="0"/>
                <a:cs typeface="Helvetica" charset="0"/>
              </a:rPr>
              <a:t>one part of Skill </a:t>
            </a:r>
            <a:r>
              <a:rPr lang="en-US" sz="2200" dirty="0" smtClean="0">
                <a:latin typeface="Helvetica" charset="0"/>
                <a:ea typeface="Helvetica" charset="0"/>
                <a:cs typeface="Helvetica" charset="0"/>
              </a:rPr>
              <a:t>3. </a:t>
            </a:r>
          </a:p>
          <a:p>
            <a:pPr marL="285750" indent="-285750">
              <a:lnSpc>
                <a:spcPct val="150000"/>
              </a:lnSpc>
              <a:buFont typeface="Arial" charset="0"/>
              <a:buChar char="•"/>
            </a:pPr>
            <a:r>
              <a:rPr lang="en-US" sz="2200" dirty="0" smtClean="0">
                <a:solidFill>
                  <a:srgbClr val="FF0000"/>
                </a:solidFill>
                <a:latin typeface="Helvetica" charset="0"/>
                <a:ea typeface="Helvetica" charset="0"/>
                <a:cs typeface="Helvetica" charset="0"/>
              </a:rPr>
              <a:t>Skill 3 Analysis:</a:t>
            </a:r>
            <a:endParaRPr lang="en-US" dirty="0" smtClean="0">
              <a:solidFill>
                <a:srgbClr val="FF0000"/>
              </a:solidFill>
              <a:latin typeface="Helvetica" charset="0"/>
              <a:ea typeface="Helvetica" charset="0"/>
              <a:cs typeface="Helvetica" charset="0"/>
            </a:endParaRPr>
          </a:p>
          <a:p>
            <a:pPr marL="800100" lvl="1" indent="-342900">
              <a:buFont typeface="Arial" charset="0"/>
              <a:buChar char="•"/>
            </a:pPr>
            <a:r>
              <a:rPr lang="en-US" sz="2200" dirty="0" smtClean="0">
                <a:latin typeface="Helvetica" charset="0"/>
                <a:ea typeface="Helvetica" charset="0"/>
                <a:cs typeface="Helvetica" charset="0"/>
              </a:rPr>
              <a:t>How </a:t>
            </a:r>
            <a:r>
              <a:rPr lang="en-US" sz="2200" dirty="0" smtClean="0">
                <a:latin typeface="Helvetica" charset="0"/>
                <a:ea typeface="Helvetica" charset="0"/>
                <a:cs typeface="Helvetica" charset="0"/>
              </a:rPr>
              <a:t>do the screenplay writers’ </a:t>
            </a:r>
            <a:r>
              <a:rPr lang="en-US" sz="2200" dirty="0">
                <a:latin typeface="Helvetica" charset="0"/>
                <a:ea typeface="Helvetica" charset="0"/>
                <a:cs typeface="Helvetica" charset="0"/>
              </a:rPr>
              <a:t>(Lang and </a:t>
            </a:r>
            <a:r>
              <a:rPr lang="en-US" sz="2200" dirty="0" err="1">
                <a:latin typeface="Helvetica" charset="0"/>
                <a:ea typeface="Helvetica" charset="0"/>
                <a:cs typeface="Helvetica" charset="0"/>
              </a:rPr>
              <a:t>Harbou</a:t>
            </a:r>
            <a:r>
              <a:rPr lang="en-US" sz="2200" dirty="0">
                <a:latin typeface="Helvetica" charset="0"/>
                <a:ea typeface="Helvetica" charset="0"/>
                <a:cs typeface="Helvetica" charset="0"/>
              </a:rPr>
              <a:t>) techniques </a:t>
            </a:r>
            <a:r>
              <a:rPr lang="en-US" sz="2200" dirty="0">
                <a:latin typeface="Helvetica" charset="0"/>
                <a:ea typeface="Helvetica" charset="0"/>
                <a:cs typeface="Helvetica" charset="0"/>
              </a:rPr>
              <a:t>impact the message? </a:t>
            </a:r>
            <a:endParaRPr lang="en-US" sz="2200" dirty="0" smtClean="0">
              <a:latin typeface="Helvetica" charset="0"/>
              <a:ea typeface="Helvetica" charset="0"/>
              <a:cs typeface="Helvetica" charset="0"/>
            </a:endParaRPr>
          </a:p>
        </p:txBody>
      </p:sp>
    </p:spTree>
    <p:extLst>
      <p:ext uri="{BB962C8B-B14F-4D97-AF65-F5344CB8AC3E}">
        <p14:creationId xmlns:p14="http://schemas.microsoft.com/office/powerpoint/2010/main" val="11500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tropolis - the day shif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77644" y="1199833"/>
            <a:ext cx="6123306" cy="4592480"/>
          </a:xfrm>
          <a:prstGeom prst="rect">
            <a:avLst/>
          </a:prstGeom>
        </p:spPr>
      </p:pic>
    </p:spTree>
    <p:extLst>
      <p:ext uri="{BB962C8B-B14F-4D97-AF65-F5344CB8AC3E}">
        <p14:creationId xmlns:p14="http://schemas.microsoft.com/office/powerpoint/2010/main" val="1959324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21" y="-147475"/>
            <a:ext cx="8892540" cy="1325563"/>
          </a:xfrm>
        </p:spPr>
        <p:txBody>
          <a:bodyPr>
            <a:normAutofit/>
          </a:bodyPr>
          <a:lstStyle/>
          <a:p>
            <a:r>
              <a:rPr lang="en-US" sz="3400" i="1" dirty="0" smtClean="0">
                <a:latin typeface="Courier" charset="0"/>
                <a:ea typeface="Courier" charset="0"/>
                <a:cs typeface="Courier" charset="0"/>
              </a:rPr>
              <a:t>Metropolis</a:t>
            </a:r>
            <a:r>
              <a:rPr lang="en-US" sz="3400" dirty="0" smtClean="0">
                <a:latin typeface="Courier" charset="0"/>
                <a:ea typeface="Courier" charset="0"/>
                <a:cs typeface="Courier" charset="0"/>
              </a:rPr>
              <a:t> Close Analysis</a:t>
            </a:r>
            <a:endParaRPr lang="en-US" sz="3400" dirty="0">
              <a:latin typeface="Courier" charset="0"/>
              <a:ea typeface="Courier" charset="0"/>
              <a:cs typeface="Courier" charset="0"/>
            </a:endParaRPr>
          </a:p>
        </p:txBody>
      </p:sp>
      <p:sp>
        <p:nvSpPr>
          <p:cNvPr id="4" name="TextBox 3"/>
          <p:cNvSpPr txBox="1"/>
          <p:nvPr/>
        </p:nvSpPr>
        <p:spPr>
          <a:xfrm>
            <a:off x="337521" y="1178088"/>
            <a:ext cx="3554730" cy="4801314"/>
          </a:xfrm>
          <a:prstGeom prst="rect">
            <a:avLst/>
          </a:prstGeom>
          <a:noFill/>
          <a:ln>
            <a:solidFill>
              <a:schemeClr val="tx1"/>
            </a:solidFill>
          </a:ln>
        </p:spPr>
        <p:txBody>
          <a:bodyPr wrap="square" rtlCol="0">
            <a:spAutoFit/>
          </a:bodyPr>
          <a:lstStyle/>
          <a:p>
            <a:r>
              <a:rPr lang="en-US" b="1" u="sng" dirty="0" smtClean="0">
                <a:latin typeface="Helvetica" charset="0"/>
                <a:ea typeface="Helvetica" charset="0"/>
                <a:cs typeface="Helvetica" charset="0"/>
              </a:rPr>
              <a:t>Strong Verbs:</a:t>
            </a:r>
          </a:p>
          <a:p>
            <a:r>
              <a:rPr lang="en-US" dirty="0" smtClean="0">
                <a:latin typeface="Helvetica" charset="0"/>
                <a:ea typeface="Helvetica" charset="0"/>
                <a:cs typeface="Helvetica" charset="0"/>
              </a:rPr>
              <a:t>Implies			Qualifies</a:t>
            </a:r>
          </a:p>
          <a:p>
            <a:r>
              <a:rPr lang="en-US" dirty="0" smtClean="0">
                <a:latin typeface="Helvetica" charset="0"/>
                <a:ea typeface="Helvetica" charset="0"/>
                <a:cs typeface="Helvetica" charset="0"/>
              </a:rPr>
              <a:t>Suggests		Dismisses</a:t>
            </a:r>
          </a:p>
          <a:p>
            <a:r>
              <a:rPr lang="en-US" dirty="0" smtClean="0">
                <a:latin typeface="Helvetica" charset="0"/>
                <a:ea typeface="Helvetica" charset="0"/>
                <a:cs typeface="Helvetica" charset="0"/>
              </a:rPr>
              <a:t>Compares		Supports</a:t>
            </a:r>
          </a:p>
          <a:p>
            <a:r>
              <a:rPr lang="en-US" dirty="0" smtClean="0">
                <a:latin typeface="Helvetica" charset="0"/>
                <a:ea typeface="Helvetica" charset="0"/>
                <a:cs typeface="Helvetica" charset="0"/>
              </a:rPr>
              <a:t>Emphasizes		Admonishes</a:t>
            </a:r>
          </a:p>
          <a:p>
            <a:r>
              <a:rPr lang="en-US" dirty="0" smtClean="0">
                <a:latin typeface="Helvetica" charset="0"/>
                <a:ea typeface="Helvetica" charset="0"/>
                <a:cs typeface="Helvetica" charset="0"/>
              </a:rPr>
              <a:t>Defines			Narrates</a:t>
            </a:r>
          </a:p>
          <a:p>
            <a:r>
              <a:rPr lang="en-US" dirty="0" smtClean="0">
                <a:latin typeface="Helvetica" charset="0"/>
                <a:ea typeface="Helvetica" charset="0"/>
                <a:cs typeface="Helvetica" charset="0"/>
              </a:rPr>
              <a:t>Trivializes		Processes</a:t>
            </a:r>
          </a:p>
          <a:p>
            <a:r>
              <a:rPr lang="en-US" dirty="0" smtClean="0">
                <a:latin typeface="Helvetica" charset="0"/>
                <a:ea typeface="Helvetica" charset="0"/>
                <a:cs typeface="Helvetica" charset="0"/>
              </a:rPr>
              <a:t>Denigrates		Analyzes</a:t>
            </a:r>
          </a:p>
          <a:p>
            <a:r>
              <a:rPr lang="en-US" dirty="0" smtClean="0">
                <a:latin typeface="Helvetica" charset="0"/>
                <a:ea typeface="Helvetica" charset="0"/>
                <a:cs typeface="Helvetica" charset="0"/>
              </a:rPr>
              <a:t>Vilifies			Enumerates</a:t>
            </a:r>
          </a:p>
          <a:p>
            <a:r>
              <a:rPr lang="en-US" dirty="0" smtClean="0">
                <a:latin typeface="Helvetica" charset="0"/>
                <a:ea typeface="Helvetica" charset="0"/>
                <a:cs typeface="Helvetica" charset="0"/>
              </a:rPr>
              <a:t>Demonizes		Expounds</a:t>
            </a:r>
          </a:p>
          <a:p>
            <a:r>
              <a:rPr lang="en-US" dirty="0" smtClean="0">
                <a:latin typeface="Helvetica" charset="0"/>
                <a:ea typeface="Helvetica" charset="0"/>
                <a:cs typeface="Helvetica" charset="0"/>
              </a:rPr>
              <a:t>Ridicules		Lists</a:t>
            </a:r>
          </a:p>
          <a:p>
            <a:r>
              <a:rPr lang="en-US" dirty="0" smtClean="0">
                <a:latin typeface="Helvetica" charset="0"/>
                <a:ea typeface="Helvetica" charset="0"/>
                <a:cs typeface="Helvetica" charset="0"/>
              </a:rPr>
              <a:t>Flatters			Describes</a:t>
            </a:r>
          </a:p>
          <a:p>
            <a:r>
              <a:rPr lang="en-US" dirty="0" smtClean="0">
                <a:latin typeface="Helvetica" charset="0"/>
                <a:ea typeface="Helvetica" charset="0"/>
                <a:cs typeface="Helvetica" charset="0"/>
              </a:rPr>
              <a:t>Lionizes			Questions</a:t>
            </a:r>
          </a:p>
          <a:p>
            <a:r>
              <a:rPr lang="en-US" dirty="0" smtClean="0">
                <a:latin typeface="Helvetica" charset="0"/>
                <a:ea typeface="Helvetica" charset="0"/>
                <a:cs typeface="Helvetica" charset="0"/>
              </a:rPr>
              <a:t>Exposes			Contrasts</a:t>
            </a:r>
          </a:p>
          <a:p>
            <a:r>
              <a:rPr lang="en-US" dirty="0" smtClean="0">
                <a:latin typeface="Helvetica" charset="0"/>
                <a:ea typeface="Helvetica" charset="0"/>
                <a:cs typeface="Helvetica" charset="0"/>
              </a:rPr>
              <a:t>Establishes		Argues</a:t>
            </a:r>
          </a:p>
          <a:p>
            <a:r>
              <a:rPr lang="en-US" dirty="0" smtClean="0">
                <a:latin typeface="Helvetica" charset="0"/>
                <a:ea typeface="Helvetica" charset="0"/>
                <a:cs typeface="Helvetica" charset="0"/>
              </a:rPr>
              <a:t>Minimizes		Warns</a:t>
            </a:r>
          </a:p>
          <a:p>
            <a:endParaRPr lang="en-US" dirty="0"/>
          </a:p>
        </p:txBody>
      </p:sp>
      <p:sp>
        <p:nvSpPr>
          <p:cNvPr id="5" name="Content Placeholder 2"/>
          <p:cNvSpPr>
            <a:spLocks noGrp="1"/>
          </p:cNvSpPr>
          <p:nvPr>
            <p:ph idx="1"/>
          </p:nvPr>
        </p:nvSpPr>
        <p:spPr>
          <a:xfrm>
            <a:off x="4073579" y="1178088"/>
            <a:ext cx="4624678" cy="2828274"/>
          </a:xfrm>
          <a:ln>
            <a:solidFill>
              <a:schemeClr val="tx1"/>
            </a:solidFill>
          </a:ln>
        </p:spPr>
        <p:txBody>
          <a:bodyPr>
            <a:noAutofit/>
          </a:bodyPr>
          <a:lstStyle/>
          <a:p>
            <a:pPr>
              <a:lnSpc>
                <a:spcPct val="150000"/>
              </a:lnSpc>
            </a:pPr>
            <a:r>
              <a:rPr lang="en-US" sz="2200" dirty="0" smtClean="0">
                <a:latin typeface="Helvetica" charset="0"/>
                <a:ea typeface="Helvetica" charset="0"/>
                <a:cs typeface="Helvetica" charset="0"/>
              </a:rPr>
              <a:t>Skill 3</a:t>
            </a:r>
          </a:p>
          <a:p>
            <a:pPr>
              <a:lnSpc>
                <a:spcPct val="150000"/>
              </a:lnSpc>
            </a:pPr>
            <a:r>
              <a:rPr lang="en-US" sz="2200" dirty="0" smtClean="0">
                <a:solidFill>
                  <a:srgbClr val="FF0000"/>
                </a:solidFill>
                <a:latin typeface="Helvetica" charset="0"/>
                <a:ea typeface="Helvetica" charset="0"/>
                <a:cs typeface="Helvetica" charset="0"/>
              </a:rPr>
              <a:t>Analysis</a:t>
            </a:r>
          </a:p>
          <a:p>
            <a:pPr marL="800100" lvl="1" indent="-342900">
              <a:lnSpc>
                <a:spcPct val="100000"/>
              </a:lnSpc>
              <a:buFont typeface="Arial" charset="0"/>
              <a:buChar char="•"/>
            </a:pPr>
            <a:r>
              <a:rPr lang="en-US" sz="2200" dirty="0" smtClean="0">
                <a:latin typeface="Helvetica" charset="0"/>
                <a:ea typeface="Helvetica" charset="0"/>
                <a:cs typeface="Helvetica" charset="0"/>
              </a:rPr>
              <a:t>How </a:t>
            </a:r>
            <a:r>
              <a:rPr lang="en-US" sz="2200" dirty="0">
                <a:latin typeface="Helvetica" charset="0"/>
                <a:ea typeface="Helvetica" charset="0"/>
                <a:cs typeface="Helvetica" charset="0"/>
              </a:rPr>
              <a:t>do the screenplay writers</a:t>
            </a:r>
            <a:r>
              <a:rPr lang="en-US" sz="2200" dirty="0">
                <a:latin typeface="Helvetica" charset="0"/>
                <a:ea typeface="Helvetica" charset="0"/>
                <a:cs typeface="Helvetica" charset="0"/>
              </a:rPr>
              <a:t>’ (Lang and </a:t>
            </a:r>
            <a:r>
              <a:rPr lang="en-US" sz="2200" dirty="0" err="1" smtClean="0">
                <a:latin typeface="Helvetica" charset="0"/>
                <a:ea typeface="Helvetica" charset="0"/>
                <a:cs typeface="Helvetica" charset="0"/>
              </a:rPr>
              <a:t>Harbou</a:t>
            </a:r>
            <a:r>
              <a:rPr lang="en-US" sz="2200" dirty="0" smtClean="0">
                <a:latin typeface="Helvetica" charset="0"/>
                <a:ea typeface="Helvetica" charset="0"/>
                <a:cs typeface="Helvetica" charset="0"/>
              </a:rPr>
              <a:t>) </a:t>
            </a:r>
            <a:r>
              <a:rPr lang="en-US" sz="2200" dirty="0">
                <a:latin typeface="Helvetica" charset="0"/>
                <a:ea typeface="Helvetica" charset="0"/>
                <a:cs typeface="Helvetica" charset="0"/>
              </a:rPr>
              <a:t>techniques impact the message? </a:t>
            </a:r>
          </a:p>
        </p:txBody>
      </p:sp>
    </p:spTree>
    <p:extLst>
      <p:ext uri="{BB962C8B-B14F-4D97-AF65-F5344CB8AC3E}">
        <p14:creationId xmlns:p14="http://schemas.microsoft.com/office/powerpoint/2010/main" val="163765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1036"/>
            <a:ext cx="7886700" cy="1325563"/>
          </a:xfrm>
        </p:spPr>
        <p:txBody>
          <a:bodyPr/>
          <a:lstStyle/>
          <a:p>
            <a:pPr algn="ctr"/>
            <a:r>
              <a:rPr lang="en-US" dirty="0" smtClean="0">
                <a:latin typeface="Courier" charset="0"/>
                <a:ea typeface="Courier" charset="0"/>
                <a:cs typeface="Courier" charset="0"/>
              </a:rPr>
              <a:t>1) Contest Basics</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638644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316" y="2215518"/>
            <a:ext cx="7475067" cy="2462212"/>
          </a:xfrm>
          <a:prstGeom prst="rect">
            <a:avLst/>
          </a:prstGeom>
          <a:noFill/>
        </p:spPr>
        <p:txBody>
          <a:bodyPr wrap="square" rtlCol="0">
            <a:spAutoFit/>
          </a:bodyPr>
          <a:lstStyle/>
          <a:p>
            <a:pPr marL="342900" indent="-342900">
              <a:buFont typeface="Arial" charset="0"/>
              <a:buChar char="•"/>
            </a:pPr>
            <a:r>
              <a:rPr lang="en-US" sz="2200" dirty="0" smtClean="0">
                <a:solidFill>
                  <a:srgbClr val="FF0000"/>
                </a:solidFill>
                <a:latin typeface="Helvetica" charset="0"/>
                <a:ea typeface="Helvetica" charset="0"/>
                <a:cs typeface="Helvetica" charset="0"/>
              </a:rPr>
              <a:t>(Analysis) </a:t>
            </a:r>
            <a:r>
              <a:rPr lang="en-US" sz="2200" dirty="0">
                <a:latin typeface="Helvetica" charset="0"/>
                <a:ea typeface="Helvetica" charset="0"/>
                <a:cs typeface="Helvetica" charset="0"/>
              </a:rPr>
              <a:t>How do the screenplay writers’ techniques impact the message? </a:t>
            </a:r>
          </a:p>
          <a:p>
            <a:endParaRPr lang="en-US" sz="2200" dirty="0" smtClean="0">
              <a:latin typeface="Helvetica" charset="0"/>
              <a:ea typeface="Helvetica" charset="0"/>
              <a:cs typeface="Helvetica" charset="0"/>
            </a:endParaRPr>
          </a:p>
          <a:p>
            <a:pPr marL="342900" indent="-342900">
              <a:buFont typeface="Arial" charset="0"/>
              <a:buChar char="•"/>
            </a:pPr>
            <a:r>
              <a:rPr lang="en-US" sz="2200" dirty="0" smtClean="0">
                <a:latin typeface="Helvetica" charset="0"/>
                <a:ea typeface="Helvetica" charset="0"/>
                <a:cs typeface="Helvetica" charset="0"/>
              </a:rPr>
              <a:t>Lang and Harbou’s adaptation of </a:t>
            </a:r>
            <a:r>
              <a:rPr lang="en-US" sz="2200" i="1" dirty="0" smtClean="0">
                <a:latin typeface="Helvetica" charset="0"/>
                <a:ea typeface="Helvetica" charset="0"/>
                <a:cs typeface="Helvetica" charset="0"/>
              </a:rPr>
              <a:t>Metropolis</a:t>
            </a:r>
            <a:r>
              <a:rPr lang="en-US" sz="2200" dirty="0" smtClean="0">
                <a:latin typeface="Helvetica" charset="0"/>
                <a:ea typeface="Helvetica" charset="0"/>
                <a:cs typeface="Helvetica" charset="0"/>
              </a:rPr>
              <a:t> exposes the dangers of the loss of humanity in an industrial society demonstrated by the </a:t>
            </a:r>
            <a:r>
              <a:rPr lang="en-US" sz="2200" dirty="0">
                <a:latin typeface="Helvetica" charset="0"/>
                <a:ea typeface="Helvetica" charset="0"/>
                <a:cs typeface="Helvetica" charset="0"/>
              </a:rPr>
              <a:t>emaciated, dirty, and zombie-like </a:t>
            </a:r>
            <a:r>
              <a:rPr lang="en-US" sz="2200" dirty="0" smtClean="0">
                <a:latin typeface="Helvetica" charset="0"/>
                <a:ea typeface="Helvetica" charset="0"/>
                <a:cs typeface="Helvetica" charset="0"/>
              </a:rPr>
              <a:t>workers en route to their shift change. </a:t>
            </a:r>
            <a:endParaRPr lang="en-US" sz="2200" dirty="0"/>
          </a:p>
        </p:txBody>
      </p:sp>
      <p:sp>
        <p:nvSpPr>
          <p:cNvPr id="8" name="Title 1"/>
          <p:cNvSpPr txBox="1">
            <a:spLocks/>
          </p:cNvSpPr>
          <p:nvPr/>
        </p:nvSpPr>
        <p:spPr>
          <a:xfrm>
            <a:off x="251460" y="-154018"/>
            <a:ext cx="88925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i="1" smtClean="0">
                <a:latin typeface="Courier" charset="0"/>
                <a:ea typeface="Courier" charset="0"/>
                <a:cs typeface="Courier" charset="0"/>
              </a:rPr>
              <a:t>Metropolis</a:t>
            </a:r>
            <a:r>
              <a:rPr lang="en-US" sz="3400" smtClean="0">
                <a:latin typeface="Courier" charset="0"/>
                <a:ea typeface="Courier" charset="0"/>
                <a:cs typeface="Courier" charset="0"/>
              </a:rPr>
              <a:t> Close Analysis</a:t>
            </a:r>
            <a:endParaRPr lang="en-US" sz="3400" dirty="0">
              <a:latin typeface="Courier" charset="0"/>
              <a:ea typeface="Courier" charset="0"/>
              <a:cs typeface="Courier" charset="0"/>
            </a:endParaRPr>
          </a:p>
        </p:txBody>
      </p:sp>
    </p:spTree>
    <p:extLst>
      <p:ext uri="{BB962C8B-B14F-4D97-AF65-F5344CB8AC3E}">
        <p14:creationId xmlns:p14="http://schemas.microsoft.com/office/powerpoint/2010/main" val="12264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8" y="176980"/>
            <a:ext cx="8229600" cy="1143000"/>
          </a:xfrm>
        </p:spPr>
        <p:txBody>
          <a:bodyPr>
            <a:normAutofit/>
          </a:bodyPr>
          <a:lstStyle/>
          <a:p>
            <a:pPr algn="l">
              <a:defRPr/>
            </a:pPr>
            <a:r>
              <a:rPr lang="en-US" sz="4000" dirty="0" smtClean="0">
                <a:latin typeface="Courier" charset="0"/>
                <a:ea typeface="Courier" charset="0"/>
                <a:cs typeface="Courier" charset="0"/>
              </a:rPr>
              <a:t>Writing</a:t>
            </a:r>
            <a:endParaRPr lang="en-US" sz="4000" dirty="0">
              <a:latin typeface="Courier" charset="0"/>
              <a:ea typeface="Courier" charset="0"/>
              <a:cs typeface="Courier" charset="0"/>
            </a:endParaRPr>
          </a:p>
        </p:txBody>
      </p:sp>
      <p:sp>
        <p:nvSpPr>
          <p:cNvPr id="20483" name="Content Placeholder 2"/>
          <p:cNvSpPr>
            <a:spLocks noGrp="1"/>
          </p:cNvSpPr>
          <p:nvPr>
            <p:ph idx="1"/>
          </p:nvPr>
        </p:nvSpPr>
        <p:spPr>
          <a:xfrm>
            <a:off x="442452" y="1652719"/>
            <a:ext cx="8229600" cy="4525963"/>
          </a:xfrm>
        </p:spPr>
        <p:txBody>
          <a:bodyPr>
            <a:normAutofit fontScale="92500" lnSpcReduction="20000"/>
          </a:bodyPr>
          <a:lstStyle/>
          <a:p>
            <a:pPr>
              <a:lnSpc>
                <a:spcPct val="150000"/>
              </a:lnSpc>
              <a:spcBef>
                <a:spcPts val="0"/>
              </a:spcBef>
            </a:pPr>
            <a:r>
              <a:rPr lang="en-US" sz="2600" dirty="0">
                <a:latin typeface="Helvetica" charset="0"/>
                <a:ea typeface="Helvetica" charset="0"/>
                <a:cs typeface="Helvetica" charset="0"/>
              </a:rPr>
              <a:t>Ready Writers must have a basic understanding of </a:t>
            </a:r>
            <a:r>
              <a:rPr lang="en-US" sz="2600" i="1" dirty="0">
                <a:latin typeface="Helvetica" charset="0"/>
                <a:ea typeface="Helvetica" charset="0"/>
                <a:cs typeface="Helvetica" charset="0"/>
              </a:rPr>
              <a:t>RHETORIC</a:t>
            </a:r>
            <a:r>
              <a:rPr lang="en-US" sz="2600" dirty="0">
                <a:latin typeface="Helvetica" charset="0"/>
                <a:ea typeface="Helvetica" charset="0"/>
                <a:cs typeface="Helvetica" charset="0"/>
              </a:rPr>
              <a:t>, be able to proficiently </a:t>
            </a:r>
            <a:r>
              <a:rPr lang="en-US" sz="2600" i="1" dirty="0">
                <a:latin typeface="Helvetica" charset="0"/>
                <a:ea typeface="Helvetica" charset="0"/>
                <a:cs typeface="Helvetica" charset="0"/>
              </a:rPr>
              <a:t>CLOSE READ </a:t>
            </a:r>
            <a:r>
              <a:rPr lang="en-US" sz="2600" dirty="0">
                <a:latin typeface="Helvetica" charset="0"/>
                <a:ea typeface="Helvetica" charset="0"/>
                <a:cs typeface="Helvetica" charset="0"/>
              </a:rPr>
              <a:t>and understand complex texts, and they should, in their own writing </a:t>
            </a:r>
            <a:r>
              <a:rPr lang="en-US" sz="2600" u="sng" dirty="0">
                <a:latin typeface="Helvetica" charset="0"/>
                <a:ea typeface="Helvetica" charset="0"/>
                <a:cs typeface="Helvetica" charset="0"/>
              </a:rPr>
              <a:t>mimic</a:t>
            </a:r>
            <a:r>
              <a:rPr lang="en-US" sz="2600" dirty="0">
                <a:latin typeface="Helvetica" charset="0"/>
                <a:ea typeface="Helvetica" charset="0"/>
                <a:cs typeface="Helvetica" charset="0"/>
              </a:rPr>
              <a:t> the </a:t>
            </a:r>
            <a:r>
              <a:rPr lang="en-US" sz="2600" i="1" dirty="0">
                <a:latin typeface="Helvetica" charset="0"/>
                <a:ea typeface="Helvetica" charset="0"/>
                <a:cs typeface="Helvetica" charset="0"/>
              </a:rPr>
              <a:t>WRITING</a:t>
            </a:r>
            <a:r>
              <a:rPr lang="en-US" sz="2600" dirty="0">
                <a:latin typeface="Helvetica" charset="0"/>
                <a:ea typeface="Helvetica" charset="0"/>
                <a:cs typeface="Helvetica" charset="0"/>
              </a:rPr>
              <a:t> style(s) of effective writers, and eventually creating their own writing style.</a:t>
            </a:r>
          </a:p>
          <a:p>
            <a:pPr marL="0" indent="0">
              <a:lnSpc>
                <a:spcPct val="150000"/>
              </a:lnSpc>
              <a:spcBef>
                <a:spcPts val="0"/>
              </a:spcBef>
              <a:buFont typeface="Wingdings 2" charset="0"/>
              <a:buNone/>
            </a:pPr>
            <a:endParaRPr lang="en-US" sz="2600" dirty="0">
              <a:latin typeface="Helvetica" charset="0"/>
              <a:ea typeface="Helvetica" charset="0"/>
              <a:cs typeface="Helvetica" charset="0"/>
            </a:endParaRPr>
          </a:p>
          <a:p>
            <a:pPr>
              <a:lnSpc>
                <a:spcPct val="150000"/>
              </a:lnSpc>
              <a:spcBef>
                <a:spcPts val="0"/>
              </a:spcBef>
            </a:pPr>
            <a:r>
              <a:rPr lang="en-US" sz="2600" dirty="0" smtClean="0">
                <a:latin typeface="Helvetica" charset="0"/>
                <a:ea typeface="Helvetica" charset="0"/>
                <a:cs typeface="Helvetica" charset="0"/>
              </a:rPr>
              <a:t>How </a:t>
            </a:r>
            <a:r>
              <a:rPr lang="en-US" sz="2600" dirty="0">
                <a:latin typeface="Helvetica" charset="0"/>
                <a:ea typeface="Helvetica" charset="0"/>
                <a:cs typeface="Helvetica" charset="0"/>
              </a:rPr>
              <a:t>does a good Ready Writer become an even better Writer?  By reading, noting, and mimicking the writing of effective writers.  </a:t>
            </a:r>
          </a:p>
          <a:p>
            <a:pPr marL="0" indent="0">
              <a:buFont typeface="Wingdings 2" charset="0"/>
              <a:buNone/>
            </a:pPr>
            <a:endParaRPr lang="en-US" dirty="0">
              <a:latin typeface="Constantia" charset="0"/>
              <a:ea typeface="MS PGothic" charset="0"/>
            </a:endParaRPr>
          </a:p>
          <a:p>
            <a:pPr marL="0" indent="0">
              <a:buFont typeface="Wingdings 2" charset="0"/>
              <a:buNone/>
            </a:pPr>
            <a:endParaRPr lang="en-US" dirty="0">
              <a:latin typeface="Constantia" charset="0"/>
              <a:ea typeface="MS PGothic" charset="0"/>
            </a:endParaRPr>
          </a:p>
          <a:p>
            <a:pPr marL="0" indent="0">
              <a:buFont typeface="Wingdings 2" charset="0"/>
              <a:buNone/>
            </a:pPr>
            <a:endParaRPr lang="en-US" dirty="0">
              <a:latin typeface="Constantia" charset="0"/>
              <a:ea typeface="MS PGothic" charset="0"/>
            </a:endParaRPr>
          </a:p>
        </p:txBody>
      </p:sp>
    </p:spTree>
    <p:extLst>
      <p:ext uri="{BB962C8B-B14F-4D97-AF65-F5344CB8AC3E}">
        <p14:creationId xmlns:p14="http://schemas.microsoft.com/office/powerpoint/2010/main" val="21007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1036"/>
            <a:ext cx="7886700" cy="1325563"/>
          </a:xfrm>
        </p:spPr>
        <p:txBody>
          <a:bodyPr/>
          <a:lstStyle/>
          <a:p>
            <a:pPr algn="ctr"/>
            <a:r>
              <a:rPr lang="en-US" dirty="0" smtClean="0">
                <a:latin typeface="Courier" charset="0"/>
                <a:ea typeface="Courier" charset="0"/>
                <a:cs typeface="Courier" charset="0"/>
              </a:rPr>
              <a:t>3) Tips On Using </a:t>
            </a:r>
            <a:br>
              <a:rPr lang="en-US" dirty="0" smtClean="0">
                <a:latin typeface="Courier" charset="0"/>
                <a:ea typeface="Courier" charset="0"/>
                <a:cs typeface="Courier" charset="0"/>
              </a:rPr>
            </a:br>
            <a:r>
              <a:rPr lang="en-US" dirty="0" smtClean="0">
                <a:latin typeface="Courier" charset="0"/>
                <a:ea typeface="Courier" charset="0"/>
                <a:cs typeface="Courier" charset="0"/>
              </a:rPr>
              <a:t>Your Two Hours</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745872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1" y="285790"/>
            <a:ext cx="8229600" cy="1143000"/>
          </a:xfrm>
        </p:spPr>
        <p:txBody>
          <a:bodyPr>
            <a:normAutofit fontScale="90000"/>
          </a:bodyPr>
          <a:lstStyle/>
          <a:p>
            <a:pPr algn="l"/>
            <a:r>
              <a:rPr lang="en-US" dirty="0" smtClean="0">
                <a:latin typeface="Courier"/>
                <a:cs typeface="Courier"/>
              </a:rPr>
              <a:t>Tips on Using Your Two Hours</a:t>
            </a:r>
            <a:endParaRPr lang="en-US" dirty="0">
              <a:latin typeface="Courier"/>
              <a:cs typeface="Courier"/>
            </a:endParaRPr>
          </a:p>
        </p:txBody>
      </p:sp>
      <p:sp>
        <p:nvSpPr>
          <p:cNvPr id="3" name="Content Placeholder 2"/>
          <p:cNvSpPr>
            <a:spLocks noGrp="1"/>
          </p:cNvSpPr>
          <p:nvPr>
            <p:ph idx="1"/>
          </p:nvPr>
        </p:nvSpPr>
        <p:spPr>
          <a:xfrm>
            <a:off x="442451" y="1642171"/>
            <a:ext cx="8229600" cy="3889443"/>
          </a:xfrm>
        </p:spPr>
        <p:txBody>
          <a:bodyPr>
            <a:noAutofit/>
          </a:bodyPr>
          <a:lstStyle/>
          <a:p>
            <a:pPr>
              <a:lnSpc>
                <a:spcPct val="150000"/>
              </a:lnSpc>
            </a:pPr>
            <a:r>
              <a:rPr lang="en-US" sz="2900" dirty="0" smtClean="0">
                <a:latin typeface="Helvetica"/>
                <a:cs typeface="Helvetica"/>
              </a:rPr>
              <a:t>Spend the first 5-10 minutes reading the prompts and deciding which one to write on.  </a:t>
            </a:r>
          </a:p>
          <a:p>
            <a:pPr marL="0" indent="0">
              <a:lnSpc>
                <a:spcPct val="150000"/>
              </a:lnSpc>
              <a:buNone/>
            </a:pPr>
            <a:endParaRPr lang="en-US" sz="2900" dirty="0" smtClean="0">
              <a:latin typeface="Helvetica"/>
              <a:cs typeface="Helvetica"/>
            </a:endParaRPr>
          </a:p>
          <a:p>
            <a:pPr>
              <a:lnSpc>
                <a:spcPct val="150000"/>
              </a:lnSpc>
            </a:pPr>
            <a:r>
              <a:rPr lang="en-US" sz="2900" dirty="0" smtClean="0">
                <a:latin typeface="Helvetica"/>
                <a:cs typeface="Helvetica"/>
              </a:rPr>
              <a:t>Do not try to second-guess what the other competitors will choose and then write on the other one; write on the topic that most appeals to you.</a:t>
            </a:r>
            <a:endParaRPr lang="en-US" sz="2900" dirty="0">
              <a:latin typeface="Helvetica"/>
              <a:cs typeface="Helvetica"/>
            </a:endParaRPr>
          </a:p>
        </p:txBody>
      </p:sp>
    </p:spTree>
    <p:extLst>
      <p:ext uri="{BB962C8B-B14F-4D97-AF65-F5344CB8AC3E}">
        <p14:creationId xmlns:p14="http://schemas.microsoft.com/office/powerpoint/2010/main" val="1471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3517"/>
            <a:ext cx="8229600" cy="4525963"/>
          </a:xfrm>
        </p:spPr>
        <p:txBody>
          <a:bodyPr>
            <a:normAutofit/>
          </a:bodyPr>
          <a:lstStyle/>
          <a:p>
            <a:pPr>
              <a:lnSpc>
                <a:spcPct val="150000"/>
              </a:lnSpc>
            </a:pPr>
            <a:r>
              <a:rPr lang="en-US" sz="2900" dirty="0" smtClean="0">
                <a:latin typeface="Helvetica"/>
                <a:cs typeface="Helvetica"/>
              </a:rPr>
              <a:t>Prewrite for 30 minutes to an hour: brainstorm, find a thesis, organize/outline. </a:t>
            </a:r>
          </a:p>
          <a:p>
            <a:pPr marL="0" indent="0">
              <a:lnSpc>
                <a:spcPct val="150000"/>
              </a:lnSpc>
              <a:buNone/>
            </a:pPr>
            <a:endParaRPr lang="en-US" sz="2900" dirty="0" smtClean="0">
              <a:latin typeface="Helvetica"/>
              <a:cs typeface="Helvetica"/>
            </a:endParaRPr>
          </a:p>
          <a:p>
            <a:pPr>
              <a:lnSpc>
                <a:spcPct val="150000"/>
              </a:lnSpc>
            </a:pPr>
            <a:r>
              <a:rPr lang="en-US" sz="2900" b="1" dirty="0" smtClean="0">
                <a:solidFill>
                  <a:srgbClr val="FF0000"/>
                </a:solidFill>
                <a:latin typeface="Helvetica"/>
                <a:cs typeface="Helvetica"/>
              </a:rPr>
              <a:t>A good question to ask yourself is “What does it mean and why do I care?</a:t>
            </a:r>
            <a:endParaRPr lang="en-US" sz="2900" b="1" dirty="0">
              <a:solidFill>
                <a:srgbClr val="FF0000"/>
              </a:solidFill>
              <a:latin typeface="Helvetica"/>
              <a:cs typeface="Helvetica"/>
            </a:endParaRPr>
          </a:p>
        </p:txBody>
      </p:sp>
      <p:sp>
        <p:nvSpPr>
          <p:cNvPr id="7" name="Title 1"/>
          <p:cNvSpPr>
            <a:spLocks noGrp="1"/>
          </p:cNvSpPr>
          <p:nvPr>
            <p:ph type="title"/>
          </p:nvPr>
        </p:nvSpPr>
        <p:spPr>
          <a:xfrm>
            <a:off x="657921" y="285790"/>
            <a:ext cx="8229600" cy="1143000"/>
          </a:xfrm>
        </p:spPr>
        <p:txBody>
          <a:bodyPr>
            <a:normAutofit fontScale="90000"/>
          </a:bodyPr>
          <a:lstStyle/>
          <a:p>
            <a:pPr algn="l"/>
            <a:r>
              <a:rPr lang="en-US" dirty="0" smtClean="0">
                <a:latin typeface="Courier"/>
                <a:cs typeface="Courier"/>
              </a:rPr>
              <a:t>Tips on Using Your Two Hours</a:t>
            </a:r>
            <a:endParaRPr lang="en-US" dirty="0">
              <a:latin typeface="Courier"/>
              <a:cs typeface="Courier"/>
            </a:endParaRPr>
          </a:p>
        </p:txBody>
      </p:sp>
    </p:spTree>
    <p:extLst>
      <p:ext uri="{BB962C8B-B14F-4D97-AF65-F5344CB8AC3E}">
        <p14:creationId xmlns:p14="http://schemas.microsoft.com/office/powerpoint/2010/main" val="29865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8191"/>
            <a:ext cx="8229600" cy="4525963"/>
          </a:xfrm>
        </p:spPr>
        <p:txBody>
          <a:bodyPr>
            <a:normAutofit/>
          </a:bodyPr>
          <a:lstStyle/>
          <a:p>
            <a:pPr>
              <a:lnSpc>
                <a:spcPct val="150000"/>
              </a:lnSpc>
            </a:pPr>
            <a:r>
              <a:rPr lang="en-US" sz="2900" dirty="0" smtClean="0">
                <a:latin typeface="Helvetica"/>
                <a:cs typeface="Helvetica"/>
              </a:rPr>
              <a:t>Write the essay in the remaining time. </a:t>
            </a:r>
            <a:endParaRPr lang="en-US" sz="2900" dirty="0">
              <a:latin typeface="Helvetica"/>
              <a:cs typeface="Helvetica"/>
            </a:endParaRPr>
          </a:p>
          <a:p>
            <a:pPr>
              <a:lnSpc>
                <a:spcPct val="100000"/>
              </a:lnSpc>
            </a:pPr>
            <a:r>
              <a:rPr lang="en-US" sz="2900" dirty="0" smtClean="0">
                <a:latin typeface="Helvetica"/>
                <a:cs typeface="Helvetica"/>
              </a:rPr>
              <a:t>Several students said they used the last 20-30 minutes to recopy their first draft, but most think that wastes time.</a:t>
            </a:r>
          </a:p>
          <a:p>
            <a:pPr>
              <a:lnSpc>
                <a:spcPct val="100000"/>
              </a:lnSpc>
            </a:pPr>
            <a:r>
              <a:rPr lang="en-US" sz="2900" dirty="0" smtClean="0">
                <a:latin typeface="Helvetica"/>
                <a:cs typeface="Helvetica"/>
              </a:rPr>
              <a:t>The judges know you are writing a first draft/final copy. </a:t>
            </a:r>
            <a:endParaRPr lang="en-US" sz="2900" dirty="0">
              <a:latin typeface="Helvetica"/>
              <a:cs typeface="Helvetica"/>
            </a:endParaRPr>
          </a:p>
        </p:txBody>
      </p:sp>
      <p:sp>
        <p:nvSpPr>
          <p:cNvPr id="7" name="Title 1"/>
          <p:cNvSpPr>
            <a:spLocks noGrp="1"/>
          </p:cNvSpPr>
          <p:nvPr>
            <p:ph type="title"/>
          </p:nvPr>
        </p:nvSpPr>
        <p:spPr>
          <a:xfrm>
            <a:off x="657921" y="285790"/>
            <a:ext cx="8229600" cy="1143000"/>
          </a:xfrm>
        </p:spPr>
        <p:txBody>
          <a:bodyPr>
            <a:normAutofit fontScale="90000"/>
          </a:bodyPr>
          <a:lstStyle/>
          <a:p>
            <a:pPr algn="l"/>
            <a:r>
              <a:rPr lang="en-US" dirty="0" smtClean="0">
                <a:latin typeface="Courier"/>
                <a:cs typeface="Courier"/>
              </a:rPr>
              <a:t>Tips on Using Your Two Hours</a:t>
            </a:r>
            <a:endParaRPr lang="en-US" dirty="0">
              <a:latin typeface="Courier"/>
              <a:cs typeface="Courier"/>
            </a:endParaRPr>
          </a:p>
        </p:txBody>
      </p:sp>
    </p:spTree>
    <p:extLst>
      <p:ext uri="{BB962C8B-B14F-4D97-AF65-F5344CB8AC3E}">
        <p14:creationId xmlns:p14="http://schemas.microsoft.com/office/powerpoint/2010/main" val="29865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8590"/>
            <a:ext cx="8229600" cy="2554493"/>
          </a:xfrm>
        </p:spPr>
        <p:txBody>
          <a:bodyPr>
            <a:normAutofit/>
          </a:bodyPr>
          <a:lstStyle/>
          <a:p>
            <a:r>
              <a:rPr lang="en-US" sz="2900" dirty="0" smtClean="0">
                <a:latin typeface="Helvetica"/>
                <a:cs typeface="Helvetica"/>
              </a:rPr>
              <a:t>Proofread for a few minutes before submitting the essay. </a:t>
            </a:r>
            <a:endParaRPr lang="en-US" sz="2900" dirty="0">
              <a:latin typeface="Helvetica"/>
              <a:cs typeface="Helvetica"/>
            </a:endParaRPr>
          </a:p>
        </p:txBody>
      </p:sp>
      <p:sp>
        <p:nvSpPr>
          <p:cNvPr id="8" name="Title 1"/>
          <p:cNvSpPr>
            <a:spLocks noGrp="1"/>
          </p:cNvSpPr>
          <p:nvPr>
            <p:ph type="title"/>
          </p:nvPr>
        </p:nvSpPr>
        <p:spPr>
          <a:xfrm>
            <a:off x="657921" y="285790"/>
            <a:ext cx="8229600" cy="1143000"/>
          </a:xfrm>
        </p:spPr>
        <p:txBody>
          <a:bodyPr>
            <a:normAutofit fontScale="90000"/>
          </a:bodyPr>
          <a:lstStyle/>
          <a:p>
            <a:pPr algn="l"/>
            <a:r>
              <a:rPr lang="en-US" dirty="0" smtClean="0">
                <a:latin typeface="Courier"/>
                <a:cs typeface="Courier"/>
              </a:rPr>
              <a:t>Tips on Using Your Two Hours</a:t>
            </a:r>
            <a:endParaRPr lang="en-US" dirty="0">
              <a:latin typeface="Courier"/>
              <a:cs typeface="Courier"/>
            </a:endParaRPr>
          </a:p>
        </p:txBody>
      </p:sp>
    </p:spTree>
    <p:extLst>
      <p:ext uri="{BB962C8B-B14F-4D97-AF65-F5344CB8AC3E}">
        <p14:creationId xmlns:p14="http://schemas.microsoft.com/office/powerpoint/2010/main" val="2986527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648"/>
            <a:ext cx="7886700" cy="1325563"/>
          </a:xfrm>
        </p:spPr>
        <p:txBody>
          <a:bodyPr/>
          <a:lstStyle/>
          <a:p>
            <a:r>
              <a:rPr lang="en-US" dirty="0" smtClean="0">
                <a:latin typeface="Courier" charset="0"/>
                <a:ea typeface="Courier" charset="0"/>
                <a:cs typeface="Courier" charset="0"/>
              </a:rPr>
              <a:t>Tips on Using Your Two Hours</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628650" y="1986574"/>
            <a:ext cx="7886700" cy="4351338"/>
          </a:xfrm>
        </p:spPr>
        <p:txBody>
          <a:bodyPr>
            <a:normAutofit fontScale="92500" lnSpcReduction="20000"/>
          </a:bodyPr>
          <a:lstStyle/>
          <a:p>
            <a:r>
              <a:rPr lang="en-US" dirty="0" smtClean="0"/>
              <a:t>An effective title</a:t>
            </a:r>
          </a:p>
          <a:p>
            <a:r>
              <a:rPr lang="en-US" dirty="0" smtClean="0"/>
              <a:t>An interesting “hook” (lead) and introduction</a:t>
            </a:r>
          </a:p>
          <a:p>
            <a:r>
              <a:rPr lang="en-US" dirty="0" smtClean="0"/>
              <a:t>A thesis statement- or a hypothesis</a:t>
            </a:r>
          </a:p>
          <a:p>
            <a:r>
              <a:rPr lang="en-US" dirty="0" smtClean="0"/>
              <a:t>Well-organized structure including transitions and the use of other modes (secondarily) besides exposition</a:t>
            </a:r>
          </a:p>
          <a:p>
            <a:r>
              <a:rPr lang="en-US" dirty="0" smtClean="0"/>
              <a:t>Thorough elaboration</a:t>
            </a:r>
          </a:p>
          <a:p>
            <a:r>
              <a:rPr lang="en-US" dirty="0" smtClean="0"/>
              <a:t>Appropriate and consistent point of view</a:t>
            </a:r>
          </a:p>
          <a:p>
            <a:r>
              <a:rPr lang="en-US" dirty="0" smtClean="0"/>
              <a:t>Vivid writing</a:t>
            </a:r>
          </a:p>
          <a:p>
            <a:r>
              <a:rPr lang="en-US" dirty="0" smtClean="0"/>
              <a:t>Strong, memorable conclusion</a:t>
            </a:r>
          </a:p>
          <a:p>
            <a:r>
              <a:rPr lang="en-US" dirty="0" smtClean="0"/>
              <a:t>Correctness of spelling, grammar, mechanics with no (or few) distracting errors</a:t>
            </a:r>
            <a:endParaRPr lang="en-US" dirty="0"/>
          </a:p>
        </p:txBody>
      </p:sp>
    </p:spTree>
    <p:extLst>
      <p:ext uri="{BB962C8B-B14F-4D97-AF65-F5344CB8AC3E}">
        <p14:creationId xmlns:p14="http://schemas.microsoft.com/office/powerpoint/2010/main" val="13288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835"/>
            <a:ext cx="7886700" cy="1325563"/>
          </a:xfrm>
        </p:spPr>
        <p:txBody>
          <a:bodyPr/>
          <a:lstStyle/>
          <a:p>
            <a:r>
              <a:rPr lang="en-US" dirty="0" smtClean="0">
                <a:latin typeface="Courier" charset="0"/>
                <a:ea typeface="Courier" charset="0"/>
                <a:cs typeface="Courier" charset="0"/>
              </a:rPr>
              <a:t>Sample Titles/Leads/</a:t>
            </a:r>
            <a:r>
              <a:rPr lang="en-US" dirty="0" smtClean="0">
                <a:solidFill>
                  <a:srgbClr val="FF0000"/>
                </a:solidFill>
                <a:latin typeface="Courier" charset="0"/>
                <a:ea typeface="Courier" charset="0"/>
                <a:cs typeface="Courier" charset="0"/>
              </a:rPr>
              <a:t>Thesis</a:t>
            </a:r>
            <a:endParaRPr lang="en-US" dirty="0">
              <a:solidFill>
                <a:srgbClr val="FF0000"/>
              </a:solidFill>
              <a:latin typeface="Courier" charset="0"/>
              <a:ea typeface="Courier" charset="0"/>
              <a:cs typeface="Courier" charset="0"/>
            </a:endParaRPr>
          </a:p>
        </p:txBody>
      </p:sp>
      <p:sp>
        <p:nvSpPr>
          <p:cNvPr id="3" name="Content Placeholder 2"/>
          <p:cNvSpPr>
            <a:spLocks noGrp="1"/>
          </p:cNvSpPr>
          <p:nvPr>
            <p:ph idx="1"/>
          </p:nvPr>
        </p:nvSpPr>
        <p:spPr>
          <a:xfrm>
            <a:off x="628650" y="1964953"/>
            <a:ext cx="7886700" cy="4351338"/>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Sports Snafu- The wide world of sports, from its noble beginnings in the 1890s, has grown immeasurably over the past hundred years</a:t>
            </a:r>
            <a:r>
              <a:rPr lang="mr-IN" dirty="0" smtClean="0"/>
              <a:t>…</a:t>
            </a:r>
            <a:r>
              <a:rPr lang="en-US" dirty="0" smtClean="0">
                <a:solidFill>
                  <a:srgbClr val="FF0000"/>
                </a:solidFill>
              </a:rPr>
              <a:t>The value of sportsmanship has been lost in sports and athletes over the past hundred years.</a:t>
            </a: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Change We Want to See- Over a hundred years ago, the sports we enjoy today were in their infancy</a:t>
            </a:r>
            <a:r>
              <a:rPr lang="mr-IN" dirty="0" smtClean="0"/>
              <a:t>…</a:t>
            </a:r>
            <a:r>
              <a:rPr lang="en-US" dirty="0" smtClean="0">
                <a:solidFill>
                  <a:srgbClr val="FF0000"/>
                </a:solidFill>
              </a:rPr>
              <a:t>As the years go by, it seems that participants in sports have progressed as athletes, and regressed as role models. </a:t>
            </a:r>
            <a:endParaRPr lang="en-US"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11481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1036"/>
            <a:ext cx="7886700" cy="1325563"/>
          </a:xfrm>
        </p:spPr>
        <p:txBody>
          <a:bodyPr/>
          <a:lstStyle/>
          <a:p>
            <a:pPr algn="ctr"/>
            <a:r>
              <a:rPr lang="en-US" dirty="0" smtClean="0">
                <a:latin typeface="Courier" charset="0"/>
                <a:ea typeface="Courier" charset="0"/>
                <a:cs typeface="Courier" charset="0"/>
              </a:rPr>
              <a:t>4) Topic Practice/Analysis</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54038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990600"/>
            <a:ext cx="7772400" cy="1363663"/>
          </a:xfrm>
        </p:spPr>
        <p:txBody>
          <a:bodyPr/>
          <a:lstStyle/>
          <a:p>
            <a:pPr algn="ctr" eaLnBrk="1" hangingPunct="1"/>
            <a:r>
              <a:rPr lang="en-US" sz="2800" b="1" i="1">
                <a:latin typeface="Constantia" charset="0"/>
                <a:ea typeface="MS PGothic" charset="0"/>
              </a:rPr>
              <a:t/>
            </a:r>
            <a:br>
              <a:rPr lang="en-US" sz="2800" b="1" i="1">
                <a:latin typeface="Constantia" charset="0"/>
                <a:ea typeface="MS PGothic" charset="0"/>
              </a:rPr>
            </a:br>
            <a:endParaRPr lang="en-US" sz="2800" b="1" i="1">
              <a:latin typeface="Constantia" charset="0"/>
              <a:ea typeface="MS PGothic" charset="0"/>
            </a:endParaRPr>
          </a:p>
        </p:txBody>
      </p:sp>
      <p:sp>
        <p:nvSpPr>
          <p:cNvPr id="3" name="Title 1"/>
          <p:cNvSpPr txBox="1">
            <a:spLocks/>
          </p:cNvSpPr>
          <p:nvPr/>
        </p:nvSpPr>
        <p:spPr>
          <a:xfrm>
            <a:off x="504585" y="221615"/>
            <a:ext cx="8229600" cy="1143000"/>
          </a:xfrm>
          <a:prstGeom prst="rect">
            <a:avLst/>
          </a:prstGeom>
        </p:spPr>
        <p:txBody>
          <a:bodyPr/>
          <a:lstStyle/>
          <a:p>
            <a:pPr eaLnBrk="1" fontAlgn="auto" hangingPunct="1">
              <a:spcAft>
                <a:spcPts val="0"/>
              </a:spcAft>
              <a:defRPr/>
            </a:pPr>
            <a:r>
              <a:rPr lang="en-US" sz="4000" dirty="0">
                <a:latin typeface="Courier"/>
                <a:cs typeface="Courier"/>
              </a:rPr>
              <a:t>What is </a:t>
            </a:r>
            <a:r>
              <a:rPr lang="en-US" sz="4000" dirty="0" smtClean="0">
                <a:latin typeface="Courier"/>
                <a:cs typeface="Courier"/>
              </a:rPr>
              <a:t>Ready Writing?</a:t>
            </a:r>
            <a:r>
              <a:rPr lang="en-US" sz="3200" dirty="0">
                <a:latin typeface="Courier"/>
                <a:cs typeface="Courier"/>
              </a:rPr>
              <a:t/>
            </a:r>
            <a:br>
              <a:rPr lang="en-US" sz="3200" dirty="0">
                <a:latin typeface="Courier"/>
                <a:cs typeface="Courier"/>
              </a:rPr>
            </a:br>
            <a:endParaRPr lang="en-US" sz="3200" dirty="0">
              <a:latin typeface="Courier"/>
              <a:ea typeface="+mj-ea"/>
              <a:cs typeface="Courier"/>
            </a:endParaRPr>
          </a:p>
        </p:txBody>
      </p:sp>
      <p:sp>
        <p:nvSpPr>
          <p:cNvPr id="9220" name="Rectangle 3"/>
          <p:cNvSpPr>
            <a:spLocks noChangeArrowheads="1"/>
          </p:cNvSpPr>
          <p:nvPr/>
        </p:nvSpPr>
        <p:spPr bwMode="auto">
          <a:xfrm>
            <a:off x="544341" y="1501775"/>
            <a:ext cx="800100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eaLnBrk="1" hangingPunct="1">
              <a:lnSpc>
                <a:spcPct val="150000"/>
              </a:lnSpc>
              <a:buFont typeface="Arial"/>
              <a:buChar char="•"/>
            </a:pPr>
            <a:r>
              <a:rPr lang="en-US" sz="2400" dirty="0" smtClean="0">
                <a:latin typeface="Helvetica"/>
                <a:cs typeface="Helvetica"/>
              </a:rPr>
              <a:t>A</a:t>
            </a:r>
            <a:r>
              <a:rPr lang="en-US" sz="2400" b="1" dirty="0" smtClean="0">
                <a:latin typeface="Helvetica"/>
                <a:cs typeface="Helvetica"/>
              </a:rPr>
              <a:t> </a:t>
            </a:r>
            <a:r>
              <a:rPr lang="en-US" sz="2400" dirty="0" smtClean="0">
                <a:latin typeface="Helvetica"/>
                <a:cs typeface="Helvetica"/>
              </a:rPr>
              <a:t>two-hour </a:t>
            </a:r>
            <a:r>
              <a:rPr lang="en-US" sz="2400" dirty="0">
                <a:latin typeface="Helvetica"/>
                <a:cs typeface="Helvetica"/>
              </a:rPr>
              <a:t>event in which contestants write an </a:t>
            </a:r>
            <a:r>
              <a:rPr lang="en-US" sz="2400" b="1" dirty="0">
                <a:latin typeface="Helvetica"/>
                <a:cs typeface="Helvetica"/>
              </a:rPr>
              <a:t>expository essay </a:t>
            </a:r>
            <a:r>
              <a:rPr lang="en-US" sz="2400" dirty="0">
                <a:latin typeface="Helvetica"/>
                <a:cs typeface="Helvetica"/>
              </a:rPr>
              <a:t>on one of two prompts.  </a:t>
            </a:r>
            <a:endParaRPr lang="en-US" sz="2400" dirty="0" smtClean="0">
              <a:latin typeface="Helvetica"/>
              <a:cs typeface="Helvetica"/>
            </a:endParaRPr>
          </a:p>
          <a:p>
            <a:pPr eaLnBrk="1" hangingPunct="1">
              <a:lnSpc>
                <a:spcPct val="150000"/>
              </a:lnSpc>
            </a:pPr>
            <a:endParaRPr lang="en-US" sz="2400" dirty="0">
              <a:latin typeface="Helvetica"/>
              <a:cs typeface="Helvetica"/>
            </a:endParaRPr>
          </a:p>
          <a:p>
            <a:pPr marL="457200" indent="-457200" eaLnBrk="1" hangingPunct="1">
              <a:lnSpc>
                <a:spcPct val="150000"/>
              </a:lnSpc>
              <a:buFont typeface="Arial"/>
              <a:buChar char="•"/>
            </a:pPr>
            <a:r>
              <a:rPr lang="en-US" altLang="ja-JP" sz="2400" dirty="0" smtClean="0">
                <a:latin typeface="Helvetica"/>
                <a:cs typeface="Helvetica"/>
              </a:rPr>
              <a:t>The term comes </a:t>
            </a:r>
            <a:r>
              <a:rPr lang="en-US" altLang="ja-JP" sz="2400" dirty="0">
                <a:latin typeface="Helvetica"/>
                <a:cs typeface="Helvetica"/>
              </a:rPr>
              <a:t>from the idea that good writers, like good extemporaneous speakers, should be prepared to write well on a wide variety of subjects without prior preparation. Simply, contestants must be READY to write</a:t>
            </a:r>
            <a:r>
              <a:rPr lang="en-US" altLang="ja-JP" sz="2400" dirty="0" smtClean="0">
                <a:latin typeface="Helvetica"/>
                <a:cs typeface="Helvetica"/>
              </a:rPr>
              <a:t>.</a:t>
            </a:r>
            <a:endParaRPr lang="en-US" sz="2000" dirty="0">
              <a:latin typeface="Constantia" charset="0"/>
            </a:endParaRPr>
          </a:p>
          <a:p>
            <a:pPr eaLnBrk="1" hangingPunct="1"/>
            <a:endParaRPr lang="en-US" sz="2000" i="1" dirty="0">
              <a:latin typeface="Constantia" charset="0"/>
            </a:endParaRPr>
          </a:p>
          <a:p>
            <a:pPr eaLnBrk="1" hangingPunct="1">
              <a:lnSpc>
                <a:spcPct val="80000"/>
              </a:lnSpc>
            </a:pPr>
            <a:endParaRPr lang="en-US" sz="2000" dirty="0">
              <a:latin typeface="Constantia" charset="0"/>
            </a:endParaRPr>
          </a:p>
        </p:txBody>
      </p:sp>
    </p:spTree>
    <p:extLst>
      <p:ext uri="{BB962C8B-B14F-4D97-AF65-F5344CB8AC3E}">
        <p14:creationId xmlns:p14="http://schemas.microsoft.com/office/powerpoint/2010/main" val="27661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20">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anim calcmode="lin" valueType="num">
                                      <p:cBhvr additive="base">
                                        <p:cTn id="13"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18" y="188145"/>
            <a:ext cx="7886700" cy="1325563"/>
          </a:xfrm>
        </p:spPr>
        <p:txBody>
          <a:bodyPr>
            <a:normAutofit/>
          </a:bodyPr>
          <a:lstStyle/>
          <a:p>
            <a:r>
              <a:rPr lang="en-US" sz="4000" dirty="0" smtClean="0">
                <a:latin typeface="Courier" charset="0"/>
                <a:ea typeface="Courier" charset="0"/>
                <a:cs typeface="Courier" charset="0"/>
              </a:rPr>
              <a:t>Topic Practice</a:t>
            </a:r>
            <a:endParaRPr lang="en-US" sz="4000" dirty="0">
              <a:latin typeface="Courier" charset="0"/>
              <a:ea typeface="Courier" charset="0"/>
              <a:cs typeface="Courier" charset="0"/>
            </a:endParaRPr>
          </a:p>
        </p:txBody>
      </p:sp>
      <p:sp>
        <p:nvSpPr>
          <p:cNvPr id="7" name="Content Placeholder 6"/>
          <p:cNvSpPr>
            <a:spLocks noGrp="1"/>
          </p:cNvSpPr>
          <p:nvPr>
            <p:ph idx="1"/>
          </p:nvPr>
        </p:nvSpPr>
        <p:spPr>
          <a:xfrm>
            <a:off x="466418" y="5158762"/>
            <a:ext cx="7886700" cy="1256788"/>
          </a:xfrm>
        </p:spPr>
        <p:txBody>
          <a:bodyPr/>
          <a:lstStyle/>
          <a:p>
            <a:pPr marL="0" indent="0">
              <a:buNone/>
            </a:pPr>
            <a:r>
              <a:rPr lang="en-US" dirty="0" smtClean="0">
                <a:latin typeface="Helvetica" charset="0"/>
                <a:ea typeface="Helvetica" charset="0"/>
                <a:cs typeface="Helvetica" charset="0"/>
              </a:rPr>
              <a:t>What are the key idea(s) in the quotation? </a:t>
            </a:r>
            <a:endParaRPr lang="en-US" dirty="0">
              <a:latin typeface="Helvetica" charset="0"/>
              <a:ea typeface="Helvetica" charset="0"/>
              <a:cs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Content Placeholder 6"/>
          <p:cNvSpPr txBox="1">
            <a:spLocks/>
          </p:cNvSpPr>
          <p:nvPr/>
        </p:nvSpPr>
        <p:spPr>
          <a:xfrm>
            <a:off x="466418" y="1706233"/>
            <a:ext cx="7886700" cy="304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Helvetica" charset="0"/>
                <a:ea typeface="Helvetica" charset="0"/>
                <a:cs typeface="Helvetica" charset="0"/>
              </a:rPr>
              <a:t>“He tells lies about us and he is sure that you will believe him and not listen to the other side.’</a:t>
            </a:r>
          </a:p>
          <a:p>
            <a:pPr marL="0" indent="0">
              <a:buFont typeface="Arial" panose="020B0604020202020204" pitchFamily="34" charset="0"/>
              <a:buNone/>
            </a:pPr>
            <a:r>
              <a:rPr lang="en-US" dirty="0" smtClean="0">
                <a:latin typeface="Helvetica" charset="0"/>
                <a:ea typeface="Helvetica" charset="0"/>
                <a:cs typeface="Helvetica" charset="0"/>
              </a:rPr>
              <a:t>	‘Is there another side?’ I said.</a:t>
            </a:r>
          </a:p>
          <a:p>
            <a:pPr marL="0" indent="0">
              <a:buFont typeface="Arial" panose="020B0604020202020204" pitchFamily="34" charset="0"/>
              <a:buNone/>
            </a:pPr>
            <a:r>
              <a:rPr lang="en-US" dirty="0" smtClean="0">
                <a:latin typeface="Helvetica" charset="0"/>
                <a:ea typeface="Helvetica" charset="0"/>
                <a:cs typeface="Helvetica" charset="0"/>
              </a:rPr>
              <a:t>	‘There is always the other side, always.”’- Jean Rhys, Wide Sargasso Sea, 1966</a:t>
            </a:r>
          </a:p>
          <a:p>
            <a:pPr marL="0" indent="0">
              <a:lnSpc>
                <a:spcPct val="100000"/>
              </a:lnSpc>
              <a:spcBef>
                <a:spcPts val="0"/>
              </a:spcBef>
              <a:buFontTx/>
              <a:buNone/>
            </a:pPr>
            <a:endParaRPr lang="en-US" dirty="0"/>
          </a:p>
        </p:txBody>
      </p:sp>
    </p:spTree>
    <p:extLst>
      <p:ext uri="{BB962C8B-B14F-4D97-AF65-F5344CB8AC3E}">
        <p14:creationId xmlns:p14="http://schemas.microsoft.com/office/powerpoint/2010/main" val="40095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6418" y="5158762"/>
            <a:ext cx="7886700" cy="1256788"/>
          </a:xfrm>
        </p:spPr>
        <p:txBody>
          <a:bodyPr/>
          <a:lstStyle/>
          <a:p>
            <a:pPr marL="0" indent="0">
              <a:buNone/>
            </a:pPr>
            <a:r>
              <a:rPr lang="en-US" dirty="0" smtClean="0">
                <a:latin typeface="Helvetica" charset="0"/>
                <a:ea typeface="Helvetica" charset="0"/>
                <a:cs typeface="Helvetica" charset="0"/>
              </a:rPr>
              <a:t>What are the key idea(s) in the quotation? </a:t>
            </a:r>
            <a:endParaRPr lang="en-US" dirty="0">
              <a:latin typeface="Helvetica" charset="0"/>
              <a:ea typeface="Helvetica" charset="0"/>
              <a:cs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Content Placeholder 6"/>
          <p:cNvSpPr txBox="1">
            <a:spLocks/>
          </p:cNvSpPr>
          <p:nvPr/>
        </p:nvSpPr>
        <p:spPr>
          <a:xfrm>
            <a:off x="466418" y="1715852"/>
            <a:ext cx="7886700" cy="304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Helvetica" charset="0"/>
                <a:ea typeface="Helvetica" charset="0"/>
                <a:cs typeface="Helvetica" charset="0"/>
              </a:rPr>
              <a:t>“He tells lies about us and he is sure that you will believe him and not listen to </a:t>
            </a:r>
            <a:r>
              <a:rPr lang="en-US" dirty="0" smtClean="0">
                <a:solidFill>
                  <a:srgbClr val="FF0000"/>
                </a:solidFill>
                <a:latin typeface="Helvetica" charset="0"/>
                <a:ea typeface="Helvetica" charset="0"/>
                <a:cs typeface="Helvetica" charset="0"/>
              </a:rPr>
              <a:t>the other side</a:t>
            </a:r>
            <a:r>
              <a:rPr lang="en-US" dirty="0" smtClean="0">
                <a:latin typeface="Helvetica" charset="0"/>
                <a:ea typeface="Helvetica" charset="0"/>
                <a:cs typeface="Helvetica" charset="0"/>
              </a:rPr>
              <a:t>.’</a:t>
            </a:r>
          </a:p>
          <a:p>
            <a:pPr marL="0" indent="0">
              <a:buFont typeface="Arial" panose="020B0604020202020204" pitchFamily="34" charset="0"/>
              <a:buNone/>
            </a:pPr>
            <a:r>
              <a:rPr lang="en-US" dirty="0" smtClean="0">
                <a:latin typeface="Helvetica" charset="0"/>
                <a:ea typeface="Helvetica" charset="0"/>
                <a:cs typeface="Helvetica" charset="0"/>
              </a:rPr>
              <a:t>	‘Is there </a:t>
            </a:r>
            <a:r>
              <a:rPr lang="en-US" dirty="0" smtClean="0">
                <a:solidFill>
                  <a:srgbClr val="FF0000"/>
                </a:solidFill>
                <a:latin typeface="Helvetica" charset="0"/>
                <a:ea typeface="Helvetica" charset="0"/>
                <a:cs typeface="Helvetica" charset="0"/>
              </a:rPr>
              <a:t>another side</a:t>
            </a:r>
            <a:r>
              <a:rPr lang="en-US" dirty="0" smtClean="0">
                <a:latin typeface="Helvetica" charset="0"/>
                <a:ea typeface="Helvetica" charset="0"/>
                <a:cs typeface="Helvetica" charset="0"/>
              </a:rPr>
              <a:t>?’ I said.</a:t>
            </a:r>
          </a:p>
          <a:p>
            <a:pPr marL="0" indent="0">
              <a:buFont typeface="Arial" panose="020B0604020202020204" pitchFamily="34" charset="0"/>
              <a:buNone/>
            </a:pPr>
            <a:r>
              <a:rPr lang="en-US" dirty="0" smtClean="0">
                <a:latin typeface="Helvetica" charset="0"/>
                <a:ea typeface="Helvetica" charset="0"/>
                <a:cs typeface="Helvetica" charset="0"/>
              </a:rPr>
              <a:t>	‘There is </a:t>
            </a:r>
            <a:r>
              <a:rPr lang="en-US" dirty="0" smtClean="0">
                <a:solidFill>
                  <a:srgbClr val="FF0000"/>
                </a:solidFill>
                <a:latin typeface="Helvetica" charset="0"/>
                <a:ea typeface="Helvetica" charset="0"/>
                <a:cs typeface="Helvetica" charset="0"/>
              </a:rPr>
              <a:t>always the other side</a:t>
            </a:r>
            <a:r>
              <a:rPr lang="en-US" dirty="0" smtClean="0">
                <a:latin typeface="Helvetica" charset="0"/>
                <a:ea typeface="Helvetica" charset="0"/>
                <a:cs typeface="Helvetica" charset="0"/>
              </a:rPr>
              <a:t>, always.”’- Jean Rhys, Wide Sargasso Sea, 1966</a:t>
            </a:r>
          </a:p>
          <a:p>
            <a:pPr marL="0" indent="0">
              <a:lnSpc>
                <a:spcPct val="100000"/>
              </a:lnSpc>
              <a:spcBef>
                <a:spcPts val="0"/>
              </a:spcBef>
              <a:buFontTx/>
              <a:buNone/>
            </a:pPr>
            <a:endParaRPr lang="en-US" dirty="0"/>
          </a:p>
        </p:txBody>
      </p:sp>
      <p:sp>
        <p:nvSpPr>
          <p:cNvPr id="6" name="Title 1"/>
          <p:cNvSpPr>
            <a:spLocks noGrp="1"/>
          </p:cNvSpPr>
          <p:nvPr>
            <p:ph type="title"/>
          </p:nvPr>
        </p:nvSpPr>
        <p:spPr>
          <a:xfrm>
            <a:off x="466418" y="188145"/>
            <a:ext cx="7886700" cy="1325563"/>
          </a:xfrm>
        </p:spPr>
        <p:txBody>
          <a:bodyPr>
            <a:normAutofit/>
          </a:bodyPr>
          <a:lstStyle/>
          <a:p>
            <a:r>
              <a:rPr lang="en-US" sz="4000" dirty="0" smtClean="0">
                <a:latin typeface="Courier" charset="0"/>
                <a:ea typeface="Courier" charset="0"/>
                <a:cs typeface="Courier" charset="0"/>
              </a:rPr>
              <a:t>Topic Practice</a:t>
            </a:r>
            <a:endParaRPr lang="en-US" sz="4000" dirty="0">
              <a:latin typeface="Courier" charset="0"/>
              <a:ea typeface="Courier" charset="0"/>
              <a:cs typeface="Courier" charset="0"/>
            </a:endParaRPr>
          </a:p>
        </p:txBody>
      </p:sp>
    </p:spTree>
    <p:extLst>
      <p:ext uri="{BB962C8B-B14F-4D97-AF65-F5344CB8AC3E}">
        <p14:creationId xmlns:p14="http://schemas.microsoft.com/office/powerpoint/2010/main" val="1015486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63" y="1320186"/>
            <a:ext cx="8072898" cy="5191434"/>
          </a:xfrm>
        </p:spPr>
        <p:txBody>
          <a:bodyPr>
            <a:normAutofit fontScale="92500" lnSpcReduction="10000"/>
          </a:bodyPr>
          <a:lstStyle/>
          <a:p>
            <a:r>
              <a:rPr lang="en-US" sz="3100" dirty="0">
                <a:latin typeface="Helvetica" charset="0"/>
                <a:ea typeface="Helvetica" charset="0"/>
                <a:cs typeface="Helvetica" charset="0"/>
              </a:rPr>
              <a:t>Start thinking of examples of times people don’t listen, times perspective really matters, times when not paying attention to the other side causes trouble</a:t>
            </a:r>
            <a:r>
              <a:rPr lang="en-US" sz="3100" dirty="0" smtClean="0">
                <a:latin typeface="Helvetica" charset="0"/>
                <a:ea typeface="Helvetica" charset="0"/>
                <a:cs typeface="Helvetica" charset="0"/>
              </a:rPr>
              <a:t>.</a:t>
            </a:r>
          </a:p>
          <a:p>
            <a:pPr marL="0" indent="0">
              <a:buNone/>
            </a:pPr>
            <a:endParaRPr lang="en-US" sz="3100" dirty="0" smtClean="0">
              <a:latin typeface="Helvetica" charset="0"/>
              <a:ea typeface="Helvetica" charset="0"/>
              <a:cs typeface="Helvetica" charset="0"/>
            </a:endParaRPr>
          </a:p>
          <a:p>
            <a:r>
              <a:rPr lang="en-US" sz="3100" dirty="0"/>
              <a:t>Use concrete examples from literature, history, personal experience- yes, it’s okay to use the first person (“I”) as long as you stay focused on your subject rather than on yourself</a:t>
            </a:r>
            <a:r>
              <a:rPr lang="en-US" sz="3100" dirty="0" smtClean="0"/>
              <a:t>.</a:t>
            </a:r>
          </a:p>
          <a:p>
            <a:pPr marL="0" indent="0">
              <a:buNone/>
            </a:pPr>
            <a:endParaRPr lang="en-US" sz="3100" dirty="0" smtClean="0"/>
          </a:p>
          <a:p>
            <a:pPr marL="0" indent="0">
              <a:buNone/>
            </a:pPr>
            <a:endParaRPr lang="en-US" sz="3100" dirty="0"/>
          </a:p>
          <a:p>
            <a:r>
              <a:rPr lang="en-US" sz="3100" dirty="0">
                <a:hlinkClick r:id="rId2"/>
              </a:rPr>
              <a:t>http://bit.ly/</a:t>
            </a:r>
            <a:r>
              <a:rPr lang="en-US" sz="3100" dirty="0" smtClean="0">
                <a:hlinkClick r:id="rId2"/>
              </a:rPr>
              <a:t>2wj7kLY</a:t>
            </a:r>
            <a:endParaRPr lang="en-US" sz="3100" dirty="0" smtClean="0"/>
          </a:p>
          <a:p>
            <a:endParaRPr lang="en-US" sz="3100" dirty="0" smtClean="0"/>
          </a:p>
          <a:p>
            <a:endParaRPr lang="en-US" dirty="0"/>
          </a:p>
          <a:p>
            <a:endParaRPr lang="en-US" dirty="0">
              <a:latin typeface="Helvetica" charset="0"/>
              <a:ea typeface="Helvetica" charset="0"/>
              <a:cs typeface="Helvetica" charset="0"/>
            </a:endParaRPr>
          </a:p>
          <a:p>
            <a:pPr marL="0" indent="0">
              <a:buNone/>
            </a:pPr>
            <a:endParaRPr lang="en-US" dirty="0">
              <a:latin typeface="Helvetica" charset="0"/>
              <a:ea typeface="Helvetica" charset="0"/>
              <a:cs typeface="Helvetica" charset="0"/>
            </a:endParaRPr>
          </a:p>
          <a:p>
            <a:pPr marL="0" indent="0">
              <a:buNone/>
            </a:pPr>
            <a:endParaRPr lang="en-US" dirty="0"/>
          </a:p>
        </p:txBody>
      </p:sp>
      <p:sp>
        <p:nvSpPr>
          <p:cNvPr id="4" name="Title 1"/>
          <p:cNvSpPr>
            <a:spLocks noGrp="1"/>
          </p:cNvSpPr>
          <p:nvPr>
            <p:ph type="title"/>
          </p:nvPr>
        </p:nvSpPr>
        <p:spPr>
          <a:xfrm>
            <a:off x="510663" y="-5377"/>
            <a:ext cx="7886700" cy="1325563"/>
          </a:xfrm>
        </p:spPr>
        <p:txBody>
          <a:bodyPr/>
          <a:lstStyle/>
          <a:p>
            <a:r>
              <a:rPr lang="en-US" dirty="0" smtClean="0">
                <a:latin typeface="Courier" charset="0"/>
                <a:ea typeface="Courier" charset="0"/>
                <a:cs typeface="Courier" charset="0"/>
              </a:rPr>
              <a:t>Topic Practice</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235079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418" y="1899367"/>
            <a:ext cx="7886700" cy="3247820"/>
          </a:xfrm>
        </p:spPr>
        <p:txBody>
          <a:bodyPr>
            <a:normAutofit lnSpcReduction="10000"/>
          </a:bodyPr>
          <a:lstStyle/>
          <a:p>
            <a:r>
              <a:rPr lang="en-US" sz="2900" dirty="0" smtClean="0">
                <a:latin typeface="Helvetica" charset="0"/>
                <a:ea typeface="Helvetica" charset="0"/>
                <a:cs typeface="Helvetica" charset="0"/>
              </a:rPr>
              <a:t>Jot </a:t>
            </a:r>
            <a:r>
              <a:rPr lang="en-US" sz="2900" dirty="0">
                <a:latin typeface="Helvetica" charset="0"/>
                <a:ea typeface="Helvetica" charset="0"/>
                <a:cs typeface="Helvetica" charset="0"/>
              </a:rPr>
              <a:t>notes about these times. The more you list, the more ideas will come to you, and usually as you start this brainstorming process, your thesis (main point) or your essay comes easily. Putting things down gets the ideas following</a:t>
            </a:r>
            <a:r>
              <a:rPr lang="en-US" sz="2900" dirty="0" smtClean="0">
                <a:latin typeface="Helvetica" charset="0"/>
                <a:ea typeface="Helvetica" charset="0"/>
                <a:cs typeface="Helvetica" charset="0"/>
              </a:rPr>
              <a:t>.</a:t>
            </a:r>
          </a:p>
          <a:p>
            <a:endParaRPr lang="en-US" sz="2900" dirty="0">
              <a:latin typeface="Helvetica" charset="0"/>
              <a:ea typeface="Helvetica" charset="0"/>
              <a:cs typeface="Helvetica" charset="0"/>
            </a:endParaRPr>
          </a:p>
          <a:p>
            <a:r>
              <a:rPr lang="en-US" sz="2900" dirty="0">
                <a:hlinkClick r:id="rId2"/>
              </a:rPr>
              <a:t>http://bit.ly/</a:t>
            </a:r>
            <a:r>
              <a:rPr lang="en-US" sz="2900" dirty="0" smtClean="0">
                <a:hlinkClick r:id="rId2"/>
              </a:rPr>
              <a:t>2wj7kLY</a:t>
            </a:r>
            <a:endParaRPr lang="en-US" sz="2900" dirty="0" smtClean="0"/>
          </a:p>
          <a:p>
            <a:endParaRPr lang="en-US" sz="2900" dirty="0"/>
          </a:p>
          <a:p>
            <a:endParaRPr lang="en-US" dirty="0">
              <a:latin typeface="Helvetica" charset="0"/>
              <a:ea typeface="Helvetica" charset="0"/>
              <a:cs typeface="Helvetica" charset="0"/>
            </a:endParaRPr>
          </a:p>
          <a:p>
            <a:endParaRPr lang="en-US" dirty="0"/>
          </a:p>
        </p:txBody>
      </p:sp>
      <p:sp>
        <p:nvSpPr>
          <p:cNvPr id="4" name="Title 1"/>
          <p:cNvSpPr>
            <a:spLocks noGrp="1"/>
          </p:cNvSpPr>
          <p:nvPr>
            <p:ph type="title"/>
          </p:nvPr>
        </p:nvSpPr>
        <p:spPr>
          <a:xfrm>
            <a:off x="466418" y="188145"/>
            <a:ext cx="7886700" cy="1325563"/>
          </a:xfrm>
        </p:spPr>
        <p:txBody>
          <a:bodyPr/>
          <a:lstStyle/>
          <a:p>
            <a:r>
              <a:rPr lang="en-US" dirty="0" smtClean="0">
                <a:latin typeface="Courier" charset="0"/>
                <a:ea typeface="Courier" charset="0"/>
                <a:cs typeface="Courier" charset="0"/>
              </a:rPr>
              <a:t>Topic Practice</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331891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69" y="0"/>
            <a:ext cx="7886700" cy="1325563"/>
          </a:xfrm>
        </p:spPr>
        <p:txBody>
          <a:bodyPr/>
          <a:lstStyle/>
          <a:p>
            <a:r>
              <a:rPr lang="en-US" dirty="0" smtClean="0">
                <a:latin typeface="Courier" charset="0"/>
                <a:ea typeface="Courier" charset="0"/>
                <a:cs typeface="Courier" charset="0"/>
              </a:rPr>
              <a:t>Topic Analysis from State 2001</a:t>
            </a:r>
            <a:endParaRPr lang="en-US" dirty="0">
              <a:latin typeface="Courier" charset="0"/>
              <a:ea typeface="Courier" charset="0"/>
              <a:cs typeface="Courier" charset="0"/>
            </a:endParaRPr>
          </a:p>
        </p:txBody>
      </p:sp>
      <p:sp>
        <p:nvSpPr>
          <p:cNvPr id="3" name="Content Placeholder 2"/>
          <p:cNvSpPr>
            <a:spLocks noGrp="1"/>
          </p:cNvSpPr>
          <p:nvPr>
            <p:ph idx="1"/>
          </p:nvPr>
        </p:nvSpPr>
        <p:spPr>
          <a:xfrm>
            <a:off x="451669" y="1487795"/>
            <a:ext cx="8249879" cy="5370205"/>
          </a:xfrm>
        </p:spPr>
        <p:txBody>
          <a:bodyPr>
            <a:normAutofit fontScale="77500" lnSpcReduction="20000"/>
          </a:bodyPr>
          <a:lstStyle/>
          <a:p>
            <a:r>
              <a:rPr lang="en-US" dirty="0" smtClean="0"/>
              <a:t>“In the 1890s, sports then in their infancy had been praised for developing the high moral outlook called sportsmanship. In less than a hundred years, sports had lost their honor, though not their glamour. Competition had enormously increased skill, and better nutrition, physical strength. Participants and spectators numbered by the millions; but amateurism was in decline and corruption was rife. Professionals cheated for money or by taking body enhancing drugs; champions committed rape and other violent crimes. When contests pitted together two national teams, one crowd of fans mobbed the other; riots, wounds, and deaths were the sportsmanship of the day. At the same time, without sports, colleges and universities would have lost their standing and alumni money. Sports were the last refuge of patriotism. On such occasions as the French victory of 1998 in soccer, the whole people’s enthusiasm led the leaders of opposite political parties to fraternize and declare that the event had reunited the nation. Soon after, it was discovered that the governors of the Olympic Games, also reborn in the Nineties, had taken bribes from the countries wanting to be hosts.”</a:t>
            </a:r>
          </a:p>
          <a:p>
            <a:r>
              <a:rPr lang="en-US" dirty="0" smtClean="0"/>
              <a:t>- Jacques Barzun, From Dawn to Decadence, 1500 to the Present: 500 Years of Western Cultural Life, 2000</a:t>
            </a:r>
            <a:endParaRPr lang="en-US" dirty="0"/>
          </a:p>
        </p:txBody>
      </p:sp>
    </p:spTree>
    <p:extLst>
      <p:ext uri="{BB962C8B-B14F-4D97-AF65-F5344CB8AC3E}">
        <p14:creationId xmlns:p14="http://schemas.microsoft.com/office/powerpoint/2010/main" val="1443677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3716"/>
            <a:ext cx="7886700" cy="1325563"/>
          </a:xfrm>
        </p:spPr>
        <p:txBody>
          <a:bodyPr/>
          <a:lstStyle/>
          <a:p>
            <a:pPr algn="ctr"/>
            <a:r>
              <a:rPr lang="en-US" dirty="0" smtClean="0"/>
              <a:t>Thank you. </a:t>
            </a:r>
            <a:endParaRPr lang="en-US" dirty="0"/>
          </a:p>
        </p:txBody>
      </p:sp>
      <p:sp>
        <p:nvSpPr>
          <p:cNvPr id="3" name="Content Placeholder 2"/>
          <p:cNvSpPr>
            <a:spLocks noGrp="1"/>
          </p:cNvSpPr>
          <p:nvPr>
            <p:ph idx="1"/>
          </p:nvPr>
        </p:nvSpPr>
        <p:spPr>
          <a:xfrm>
            <a:off x="628650" y="2442845"/>
            <a:ext cx="7886700" cy="1740535"/>
          </a:xfrm>
        </p:spPr>
        <p:txBody>
          <a:bodyPr/>
          <a:lstStyle/>
          <a:p>
            <a:pPr algn="ctr"/>
            <a:r>
              <a:rPr lang="en-US" dirty="0" smtClean="0"/>
              <a:t>Lisa Parker, UIL Academics</a:t>
            </a:r>
          </a:p>
          <a:p>
            <a:pPr algn="ctr"/>
            <a:r>
              <a:rPr lang="en-US" dirty="0" smtClean="0"/>
              <a:t>512-471-5883</a:t>
            </a:r>
          </a:p>
          <a:p>
            <a:pPr algn="ctr"/>
            <a:r>
              <a:rPr lang="en-US" dirty="0" err="1" smtClean="0"/>
              <a:t>lparker@uiltexas.org</a:t>
            </a:r>
            <a:endParaRPr lang="en-US" dirty="0"/>
          </a:p>
        </p:txBody>
      </p:sp>
    </p:spTree>
    <p:extLst>
      <p:ext uri="{BB962C8B-B14F-4D97-AF65-F5344CB8AC3E}">
        <p14:creationId xmlns:p14="http://schemas.microsoft.com/office/powerpoint/2010/main" val="37371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30040" y="1364615"/>
            <a:ext cx="8229600" cy="5114244"/>
          </a:xfrm>
        </p:spPr>
        <p:txBody>
          <a:bodyPr anchor="ctr">
            <a:normAutofit lnSpcReduction="10000"/>
          </a:bodyPr>
          <a:lstStyle/>
          <a:p>
            <a:r>
              <a:rPr lang="en-US" sz="2400" dirty="0" smtClean="0">
                <a:latin typeface="Helvetica"/>
                <a:ea typeface="MS PGothic" charset="0"/>
                <a:cs typeface="Helvetica"/>
              </a:rPr>
              <a:t>Expository </a:t>
            </a:r>
            <a:r>
              <a:rPr lang="en-US" sz="2400" dirty="0">
                <a:latin typeface="Helvetica"/>
                <a:ea typeface="MS PGothic" charset="0"/>
                <a:cs typeface="Helvetica"/>
              </a:rPr>
              <a:t>Writing explains, proves, explores, or informs. Exposition explains a writer’s ideas or opinions on a subject.</a:t>
            </a:r>
          </a:p>
          <a:p>
            <a:pPr marL="0" indent="0">
              <a:buFont typeface="Wingdings 2" charset="0"/>
              <a:buNone/>
            </a:pPr>
            <a:endParaRPr lang="en-US" sz="2400" dirty="0">
              <a:latin typeface="Helvetica"/>
              <a:ea typeface="MS PGothic" charset="0"/>
              <a:cs typeface="Helvetica"/>
            </a:endParaRPr>
          </a:p>
          <a:p>
            <a:r>
              <a:rPr lang="en-US" sz="2400" dirty="0">
                <a:latin typeface="Helvetica"/>
                <a:ea typeface="MS PGothic" charset="0"/>
                <a:cs typeface="Helvetica"/>
              </a:rPr>
              <a:t>Exposition is one of the four basic types of writing along with description, narration, and argumentation. To an extent exposition is a combination of all of these types  of </a:t>
            </a:r>
            <a:r>
              <a:rPr lang="en-US" sz="2400" dirty="0" smtClean="0">
                <a:latin typeface="Helvetica"/>
                <a:ea typeface="MS PGothic" charset="0"/>
                <a:cs typeface="Helvetica"/>
              </a:rPr>
              <a:t>writing.</a:t>
            </a:r>
          </a:p>
          <a:p>
            <a:pPr marL="0" indent="0">
              <a:buNone/>
            </a:pPr>
            <a:endParaRPr lang="en-US" sz="2400" dirty="0" smtClean="0">
              <a:latin typeface="Helvetica"/>
              <a:ea typeface="MS PGothic" charset="0"/>
              <a:cs typeface="Helvetica"/>
            </a:endParaRPr>
          </a:p>
          <a:p>
            <a:r>
              <a:rPr lang="en-US" sz="2400" dirty="0" smtClean="0">
                <a:latin typeface="Helvetica"/>
                <a:ea typeface="MS PGothic" charset="0"/>
                <a:cs typeface="Helvetica"/>
              </a:rPr>
              <a:t>The </a:t>
            </a:r>
            <a:r>
              <a:rPr lang="en-US" sz="2400" dirty="0">
                <a:latin typeface="Helvetica"/>
                <a:ea typeface="MS PGothic" charset="0"/>
                <a:cs typeface="Helvetica"/>
              </a:rPr>
              <a:t>primary </a:t>
            </a:r>
            <a:r>
              <a:rPr lang="en-US" sz="2400" u="sng" dirty="0">
                <a:latin typeface="Helvetica"/>
                <a:ea typeface="MS PGothic" charset="0"/>
                <a:cs typeface="Helvetica"/>
              </a:rPr>
              <a:t>focus</a:t>
            </a:r>
            <a:r>
              <a:rPr lang="en-US" sz="2400" dirty="0">
                <a:latin typeface="Helvetica"/>
                <a:ea typeface="MS PGothic" charset="0"/>
                <a:cs typeface="Helvetica"/>
              </a:rPr>
              <a:t>  of exposition is on the TOPIC, unlike an argument where the focus is on </a:t>
            </a:r>
            <a:r>
              <a:rPr lang="en-US" sz="2400" u="sng" dirty="0">
                <a:latin typeface="Helvetica"/>
                <a:ea typeface="MS PGothic" charset="0"/>
                <a:cs typeface="Helvetica"/>
              </a:rPr>
              <a:t>audience,</a:t>
            </a:r>
            <a:r>
              <a:rPr lang="en-US" sz="2400" dirty="0">
                <a:latin typeface="Helvetica"/>
                <a:ea typeface="MS PGothic" charset="0"/>
                <a:cs typeface="Helvetica"/>
              </a:rPr>
              <a:t> and whereas in creative writing, the focus is on self</a:t>
            </a:r>
            <a:r>
              <a:rPr lang="en-US" sz="2400" dirty="0" smtClean="0">
                <a:latin typeface="Helvetica"/>
                <a:ea typeface="MS PGothic" charset="0"/>
                <a:cs typeface="Helvetica"/>
              </a:rPr>
              <a:t>. </a:t>
            </a:r>
            <a:r>
              <a:rPr lang="en-US" sz="2400" dirty="0" smtClean="0">
                <a:solidFill>
                  <a:srgbClr val="FF0000"/>
                </a:solidFill>
                <a:latin typeface="Helvetica"/>
                <a:ea typeface="MS PGothic" charset="0"/>
                <a:cs typeface="Helvetica"/>
              </a:rPr>
              <a:t>Watch your verbs- if you catch yourself using should, ought, might, for example, then you are drifting into persuasive writing.</a:t>
            </a:r>
            <a:endParaRPr lang="en-US" sz="2400" dirty="0">
              <a:solidFill>
                <a:srgbClr val="FF0000"/>
              </a:solidFill>
              <a:latin typeface="Helvetica"/>
              <a:ea typeface="MS PGothic" charset="0"/>
              <a:cs typeface="Helvetica"/>
            </a:endParaRPr>
          </a:p>
          <a:p>
            <a:pPr marL="0" indent="0">
              <a:buFont typeface="Wingdings 2" charset="0"/>
              <a:buNone/>
            </a:pPr>
            <a:endParaRPr lang="en-US" sz="1600" dirty="0">
              <a:latin typeface="Constantia" charset="0"/>
              <a:ea typeface="MS PGothic" charset="0"/>
            </a:endParaRPr>
          </a:p>
        </p:txBody>
      </p:sp>
      <p:sp>
        <p:nvSpPr>
          <p:cNvPr id="4" name="Title 1"/>
          <p:cNvSpPr txBox="1">
            <a:spLocks/>
          </p:cNvSpPr>
          <p:nvPr/>
        </p:nvSpPr>
        <p:spPr>
          <a:xfrm>
            <a:off x="430040" y="221615"/>
            <a:ext cx="8439639" cy="1143000"/>
          </a:xfrm>
          <a:prstGeom prst="rect">
            <a:avLst/>
          </a:prstGeom>
        </p:spPr>
        <p:txBody>
          <a:bodyPr/>
          <a:lstStyle/>
          <a:p>
            <a:pPr eaLnBrk="1" fontAlgn="auto" hangingPunct="1">
              <a:spcAft>
                <a:spcPts val="0"/>
              </a:spcAft>
              <a:defRPr/>
            </a:pPr>
            <a:r>
              <a:rPr lang="en-US" sz="4000" dirty="0">
                <a:latin typeface="Courier"/>
                <a:cs typeface="Courier"/>
              </a:rPr>
              <a:t>What is </a:t>
            </a:r>
            <a:r>
              <a:rPr lang="en-US" sz="4000" dirty="0" smtClean="0">
                <a:latin typeface="Courier"/>
                <a:cs typeface="Courier"/>
              </a:rPr>
              <a:t>Expository Writing?</a:t>
            </a:r>
            <a:r>
              <a:rPr lang="en-US" sz="3200" dirty="0">
                <a:latin typeface="Courier"/>
                <a:cs typeface="Courier"/>
              </a:rPr>
              <a:t/>
            </a:r>
            <a:br>
              <a:rPr lang="en-US" sz="3200" dirty="0">
                <a:latin typeface="Courier"/>
                <a:cs typeface="Courier"/>
              </a:rPr>
            </a:br>
            <a:endParaRPr lang="en-US" sz="3200" dirty="0">
              <a:latin typeface="Courier"/>
              <a:ea typeface="+mj-ea"/>
              <a:cs typeface="Courier"/>
            </a:endParaRPr>
          </a:p>
        </p:txBody>
      </p:sp>
    </p:spTree>
    <p:extLst>
      <p:ext uri="{BB962C8B-B14F-4D97-AF65-F5344CB8AC3E}">
        <p14:creationId xmlns:p14="http://schemas.microsoft.com/office/powerpoint/2010/main" val="37921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 calcmode="lin" valueType="num">
                                      <p:cBhvr additive="base">
                                        <p:cTn id="19"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Helvetica" charset="0"/>
                <a:ea typeface="Helvetica" charset="0"/>
                <a:cs typeface="Helvetica" charset="0"/>
              </a:rPr>
              <a:t>Grammar and Mechanics</a:t>
            </a:r>
          </a:p>
          <a:p>
            <a:r>
              <a:rPr lang="en-US" dirty="0" smtClean="0">
                <a:latin typeface="Helvetica" charset="0"/>
                <a:ea typeface="Helvetica" charset="0"/>
                <a:cs typeface="Helvetica" charset="0"/>
              </a:rPr>
              <a:t>Figurative Language</a:t>
            </a:r>
          </a:p>
          <a:p>
            <a:r>
              <a:rPr lang="en-US" dirty="0" smtClean="0">
                <a:latin typeface="Helvetica" charset="0"/>
                <a:ea typeface="Helvetica" charset="0"/>
                <a:cs typeface="Helvetica" charset="0"/>
              </a:rPr>
              <a:t>Expressive Voice</a:t>
            </a:r>
          </a:p>
          <a:p>
            <a:r>
              <a:rPr lang="en-US" dirty="0" smtClean="0">
                <a:latin typeface="Helvetica" charset="0"/>
                <a:ea typeface="Helvetica" charset="0"/>
                <a:cs typeface="Helvetica" charset="0"/>
              </a:rPr>
              <a:t>Extensive Reading</a:t>
            </a:r>
          </a:p>
          <a:p>
            <a:r>
              <a:rPr lang="en-US" dirty="0" smtClean="0">
                <a:latin typeface="Helvetica" charset="0"/>
                <a:ea typeface="Helvetica" charset="0"/>
                <a:cs typeface="Helvetica" charset="0"/>
              </a:rPr>
              <a:t>Analytical Discussion</a:t>
            </a:r>
          </a:p>
          <a:p>
            <a:r>
              <a:rPr lang="en-US" dirty="0" smtClean="0">
                <a:latin typeface="Helvetica" charset="0"/>
                <a:ea typeface="Helvetica" charset="0"/>
                <a:cs typeface="Helvetica" charset="0"/>
              </a:rPr>
              <a:t>Close Reading </a:t>
            </a:r>
            <a:endParaRPr lang="en-US" dirty="0">
              <a:latin typeface="Helvetica" charset="0"/>
              <a:ea typeface="Helvetica" charset="0"/>
              <a:cs typeface="Helvetica" charset="0"/>
            </a:endParaRPr>
          </a:p>
        </p:txBody>
      </p:sp>
      <p:sp>
        <p:nvSpPr>
          <p:cNvPr id="5" name="Title 1"/>
          <p:cNvSpPr txBox="1">
            <a:spLocks/>
          </p:cNvSpPr>
          <p:nvPr/>
        </p:nvSpPr>
        <p:spPr>
          <a:xfrm>
            <a:off x="430040" y="221615"/>
            <a:ext cx="8439639" cy="1143000"/>
          </a:xfrm>
          <a:prstGeom prst="rect">
            <a:avLst/>
          </a:prstGeom>
        </p:spPr>
        <p:txBody>
          <a:bodyPr/>
          <a:lstStyle/>
          <a:p>
            <a:pPr eaLnBrk="1" fontAlgn="auto" hangingPunct="1">
              <a:spcAft>
                <a:spcPts val="0"/>
              </a:spcAft>
              <a:defRPr/>
            </a:pPr>
            <a:r>
              <a:rPr lang="en-US" sz="4000" dirty="0" smtClean="0">
                <a:latin typeface="Courier"/>
                <a:cs typeface="Courier"/>
              </a:rPr>
              <a:t>Essential Skills</a:t>
            </a:r>
            <a:r>
              <a:rPr lang="en-US" sz="3200" dirty="0">
                <a:latin typeface="Courier"/>
                <a:cs typeface="Courier"/>
              </a:rPr>
              <a:t/>
            </a:r>
            <a:br>
              <a:rPr lang="en-US" sz="3200" dirty="0">
                <a:latin typeface="Courier"/>
                <a:cs typeface="Courier"/>
              </a:rPr>
            </a:br>
            <a:endParaRPr lang="en-US" sz="3200" dirty="0">
              <a:latin typeface="Courier"/>
              <a:ea typeface="+mj-ea"/>
              <a:cs typeface="Courier"/>
            </a:endParaRPr>
          </a:p>
        </p:txBody>
      </p:sp>
    </p:spTree>
    <p:extLst>
      <p:ext uri="{BB962C8B-B14F-4D97-AF65-F5344CB8AC3E}">
        <p14:creationId xmlns:p14="http://schemas.microsoft.com/office/powerpoint/2010/main" val="130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0"/>
            <a:ext cx="8205634" cy="1325563"/>
          </a:xfrm>
        </p:spPr>
        <p:txBody>
          <a:bodyPr anchor="ctr">
            <a:noAutofit/>
          </a:bodyPr>
          <a:lstStyle/>
          <a:p>
            <a:pPr algn="l" eaLnBrk="1" fontAlgn="auto" hangingPunct="1">
              <a:spcAft>
                <a:spcPts val="0"/>
              </a:spcAft>
              <a:defRPr/>
            </a:pPr>
            <a:r>
              <a:rPr lang="en-US" sz="4000" dirty="0" smtClean="0">
                <a:latin typeface="Courier" charset="0"/>
                <a:ea typeface="Courier" charset="0"/>
                <a:cs typeface="Courier" charset="0"/>
              </a:rPr>
              <a:t>What are the PROMPTS like?</a:t>
            </a:r>
            <a:endParaRPr lang="en-US" sz="4000" dirty="0">
              <a:latin typeface="Courier" charset="0"/>
              <a:ea typeface="Courier" charset="0"/>
              <a:cs typeface="Courier" charset="0"/>
            </a:endParaRPr>
          </a:p>
        </p:txBody>
      </p:sp>
      <p:sp>
        <p:nvSpPr>
          <p:cNvPr id="4" name="Content Placeholder 3"/>
          <p:cNvSpPr>
            <a:spLocks noGrp="1"/>
          </p:cNvSpPr>
          <p:nvPr>
            <p:ph idx="1"/>
          </p:nvPr>
        </p:nvSpPr>
        <p:spPr>
          <a:xfrm>
            <a:off x="309716" y="1325563"/>
            <a:ext cx="8524568" cy="4525963"/>
          </a:xfrm>
        </p:spPr>
        <p:txBody>
          <a:bodyPr>
            <a:noAutofit/>
          </a:bodyPr>
          <a:lstStyle/>
          <a:p>
            <a:pPr>
              <a:lnSpc>
                <a:spcPct val="160000"/>
              </a:lnSpc>
              <a:spcBef>
                <a:spcPts val="0"/>
              </a:spcBef>
            </a:pPr>
            <a:r>
              <a:rPr lang="en-US" sz="2900" dirty="0" smtClean="0">
                <a:latin typeface="Helvetica" charset="0"/>
                <a:ea typeface="Helvetica" charset="0"/>
                <a:cs typeface="Helvetica" charset="0"/>
              </a:rPr>
              <a:t>Prompt topics are timeless, rather than timely.</a:t>
            </a:r>
          </a:p>
          <a:p>
            <a:pPr marL="0" indent="0">
              <a:lnSpc>
                <a:spcPct val="160000"/>
              </a:lnSpc>
              <a:spcBef>
                <a:spcPts val="0"/>
              </a:spcBef>
              <a:buNone/>
            </a:pPr>
            <a:endParaRPr lang="en-US" sz="2900" dirty="0" smtClean="0">
              <a:latin typeface="Helvetica" charset="0"/>
              <a:ea typeface="Helvetica" charset="0"/>
              <a:cs typeface="Helvetica" charset="0"/>
            </a:endParaRPr>
          </a:p>
          <a:p>
            <a:pPr>
              <a:lnSpc>
                <a:spcPct val="160000"/>
              </a:lnSpc>
              <a:spcBef>
                <a:spcPts val="0"/>
              </a:spcBef>
            </a:pPr>
            <a:r>
              <a:rPr lang="en-US" sz="2900" dirty="0" smtClean="0">
                <a:latin typeface="Helvetica" charset="0"/>
                <a:ea typeface="Helvetica" charset="0"/>
                <a:cs typeface="Helvetica" charset="0"/>
              </a:rPr>
              <a:t>As writers you should be “Active” readers. Read always- newspapers, magazines, on-line articles, opinion editorials. Listen to NPR, watch the news, and programs such as “60 Minutes” ”20/20” and “Meet the Press.”</a:t>
            </a:r>
          </a:p>
        </p:txBody>
      </p:sp>
    </p:spTree>
    <p:extLst>
      <p:ext uri="{BB962C8B-B14F-4D97-AF65-F5344CB8AC3E}">
        <p14:creationId xmlns:p14="http://schemas.microsoft.com/office/powerpoint/2010/main" val="22552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0"/>
            <a:ext cx="8205634" cy="1325563"/>
          </a:xfrm>
        </p:spPr>
        <p:txBody>
          <a:bodyPr anchor="ctr">
            <a:noAutofit/>
          </a:bodyPr>
          <a:lstStyle/>
          <a:p>
            <a:pPr algn="l" eaLnBrk="1" fontAlgn="auto" hangingPunct="1">
              <a:spcAft>
                <a:spcPts val="0"/>
              </a:spcAft>
              <a:defRPr/>
            </a:pPr>
            <a:r>
              <a:rPr lang="en-US" sz="4000" dirty="0" smtClean="0">
                <a:latin typeface="Courier" charset="0"/>
                <a:ea typeface="Courier" charset="0"/>
                <a:cs typeface="Courier" charset="0"/>
              </a:rPr>
              <a:t>What are the PROMPTS like?</a:t>
            </a:r>
            <a:endParaRPr lang="en-US" sz="4000" dirty="0">
              <a:latin typeface="Courier" charset="0"/>
              <a:ea typeface="Courier" charset="0"/>
              <a:cs typeface="Courier" charset="0"/>
            </a:endParaRPr>
          </a:p>
        </p:txBody>
      </p:sp>
      <p:sp>
        <p:nvSpPr>
          <p:cNvPr id="4" name="Content Placeholder 3"/>
          <p:cNvSpPr>
            <a:spLocks noGrp="1"/>
          </p:cNvSpPr>
          <p:nvPr>
            <p:ph idx="1"/>
          </p:nvPr>
        </p:nvSpPr>
        <p:spPr>
          <a:xfrm>
            <a:off x="309716" y="1325563"/>
            <a:ext cx="8524568" cy="3795711"/>
          </a:xfrm>
        </p:spPr>
        <p:txBody>
          <a:bodyPr>
            <a:noAutofit/>
          </a:bodyPr>
          <a:lstStyle/>
          <a:p>
            <a:pPr>
              <a:lnSpc>
                <a:spcPct val="160000"/>
              </a:lnSpc>
              <a:spcBef>
                <a:spcPts val="0"/>
              </a:spcBef>
            </a:pPr>
            <a:r>
              <a:rPr lang="en-US" sz="2900" dirty="0" smtClean="0">
                <a:latin typeface="Helvetica" charset="0"/>
                <a:ea typeface="Helvetica" charset="0"/>
                <a:cs typeface="Helvetica" charset="0"/>
              </a:rPr>
              <a:t>It is key you know what is going on in your community, in the United States, and in the World.</a:t>
            </a:r>
          </a:p>
          <a:p>
            <a:pPr marL="0" indent="0">
              <a:lnSpc>
                <a:spcPct val="160000"/>
              </a:lnSpc>
              <a:spcBef>
                <a:spcPts val="0"/>
              </a:spcBef>
              <a:buNone/>
            </a:pPr>
            <a:endParaRPr lang="en-US" sz="2900" dirty="0" smtClean="0">
              <a:latin typeface="Helvetica" charset="0"/>
              <a:ea typeface="Helvetica" charset="0"/>
              <a:cs typeface="Helvetica" charset="0"/>
            </a:endParaRPr>
          </a:p>
          <a:p>
            <a:pPr>
              <a:lnSpc>
                <a:spcPct val="160000"/>
              </a:lnSpc>
              <a:spcBef>
                <a:spcPts val="0"/>
              </a:spcBef>
            </a:pPr>
            <a:r>
              <a:rPr lang="en-US" sz="2900" dirty="0" smtClean="0">
                <a:latin typeface="Helvetica" charset="0"/>
                <a:ea typeface="Helvetica" charset="0"/>
                <a:cs typeface="Helvetica" charset="0"/>
              </a:rPr>
              <a:t>Prompts deal with such broad categories as Sociology, Education, Family/Lifestyles, Science/Environment, Arts, Sports, </a:t>
            </a:r>
            <a:r>
              <a:rPr lang="en-US" sz="2900" dirty="0" err="1" smtClean="0">
                <a:latin typeface="Helvetica" charset="0"/>
                <a:ea typeface="Helvetica" charset="0"/>
                <a:cs typeface="Helvetica" charset="0"/>
              </a:rPr>
              <a:t>Etc</a:t>
            </a:r>
            <a:r>
              <a:rPr lang="mr-IN" sz="2900" dirty="0" smtClean="0">
                <a:latin typeface="Helvetica" charset="0"/>
                <a:ea typeface="Helvetica" charset="0"/>
                <a:cs typeface="Helvetica" charset="0"/>
              </a:rPr>
              <a:t>…</a:t>
            </a:r>
            <a:endParaRPr lang="en-US" sz="2900" dirty="0">
              <a:latin typeface="Helvetica" charset="0"/>
              <a:ea typeface="Helvetica" charset="0"/>
              <a:cs typeface="Helvetica" charset="0"/>
            </a:endParaRPr>
          </a:p>
        </p:txBody>
      </p:sp>
    </p:spTree>
    <p:extLst>
      <p:ext uri="{BB962C8B-B14F-4D97-AF65-F5344CB8AC3E}">
        <p14:creationId xmlns:p14="http://schemas.microsoft.com/office/powerpoint/2010/main" val="3905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51"/>
            <a:ext cx="8808720" cy="1325563"/>
          </a:xfrm>
        </p:spPr>
        <p:txBody>
          <a:bodyPr>
            <a:normAutofit fontScale="90000"/>
          </a:bodyPr>
          <a:lstStyle/>
          <a:p>
            <a:r>
              <a:rPr lang="en-US" sz="4000" dirty="0" smtClean="0">
                <a:latin typeface="Courier" charset="0"/>
                <a:ea typeface="Courier" charset="0"/>
                <a:cs typeface="Courier" charset="0"/>
              </a:rPr>
              <a:t>Themes to Consider for Potential Ready Writing Prompts</a:t>
            </a:r>
            <a:endParaRPr lang="en-US" sz="4000" dirty="0">
              <a:latin typeface="Courier" charset="0"/>
              <a:ea typeface="Courier" charset="0"/>
              <a:cs typeface="Courier" charset="0"/>
            </a:endParaRPr>
          </a:p>
        </p:txBody>
      </p:sp>
      <p:sp>
        <p:nvSpPr>
          <p:cNvPr id="3" name="Content Placeholder 2"/>
          <p:cNvSpPr>
            <a:spLocks noGrp="1"/>
          </p:cNvSpPr>
          <p:nvPr>
            <p:ph idx="1"/>
          </p:nvPr>
        </p:nvSpPr>
        <p:spPr>
          <a:xfrm>
            <a:off x="628650" y="1825625"/>
            <a:ext cx="7886700" cy="4820502"/>
          </a:xfrm>
        </p:spPr>
        <p:txBody>
          <a:bodyPr>
            <a:normAutofit fontScale="77500" lnSpcReduction="20000"/>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Heroes as reflections of our values. What makes them good? Great?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Loss of innocence- a psychological passage from childhood and innocence to adulthood and wisdom</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Violence and murder</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Destruction of the human race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Man’s pride in his intellectual abilities/false pride in his technology</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The feeling of the rightness of one’s cause lending strength in battle (physical and/or mental)</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Good works performed by those least likely to do them</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Successes and failures of family groups (tension between family members)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latin typeface="Helvetica" charset="0"/>
                <a:ea typeface="Helvetica" charset="0"/>
                <a:cs typeface="Helvetica" charset="0"/>
              </a:rPr>
              <a:t>The lone individual standing against totally unfair odds and yet succeeding through his/her own personal ingenuity</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5382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851</TotalTime>
  <Words>2351</Words>
  <Application>Microsoft Macintosh PowerPoint</Application>
  <PresentationFormat>On-screen Show (4:3)</PresentationFormat>
  <Paragraphs>254</Paragraphs>
  <Slides>45</Slides>
  <Notes>6</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Calibri</vt:lpstr>
      <vt:lpstr>Calibri Light</vt:lpstr>
      <vt:lpstr>Constantia</vt:lpstr>
      <vt:lpstr>Courier</vt:lpstr>
      <vt:lpstr>Helvetica</vt:lpstr>
      <vt:lpstr>Mangal</vt:lpstr>
      <vt:lpstr>MS PGothic</vt:lpstr>
      <vt:lpstr>ＭＳ Ｐゴシック</vt:lpstr>
      <vt:lpstr>Wingdings 2</vt:lpstr>
      <vt:lpstr>游ゴシック</vt:lpstr>
      <vt:lpstr>Arial</vt:lpstr>
      <vt:lpstr>Office Theme</vt:lpstr>
      <vt:lpstr>Ready Writing</vt:lpstr>
      <vt:lpstr>Schedule</vt:lpstr>
      <vt:lpstr>1) Contest Basics</vt:lpstr>
      <vt:lpstr> </vt:lpstr>
      <vt:lpstr>PowerPoint Presentation</vt:lpstr>
      <vt:lpstr>PowerPoint Presentation</vt:lpstr>
      <vt:lpstr>What are the PROMPTS like?</vt:lpstr>
      <vt:lpstr>What are the PROMPTS like?</vt:lpstr>
      <vt:lpstr>Themes to Consider for Potential Ready Writing Prompts</vt:lpstr>
      <vt:lpstr>Contest Rubric</vt:lpstr>
      <vt:lpstr>  </vt:lpstr>
      <vt:lpstr>  </vt:lpstr>
      <vt:lpstr>  </vt:lpstr>
      <vt:lpstr>How Do I Prepare for Ready Writing?</vt:lpstr>
      <vt:lpstr>How Do I Prepare for Ready Writing?</vt:lpstr>
      <vt:lpstr>Getting Started: A Self-Inventory</vt:lpstr>
      <vt:lpstr>Getting Started: A Self-Inventory</vt:lpstr>
      <vt:lpstr>2) The 3 R’s of Successful (W)riting</vt:lpstr>
      <vt:lpstr>The 3 “R’s” for Successful (W)Riting</vt:lpstr>
      <vt:lpstr>Rhetoric</vt:lpstr>
      <vt:lpstr>Close Reading</vt:lpstr>
      <vt:lpstr>Close Reading</vt:lpstr>
      <vt:lpstr>Close Reading</vt:lpstr>
      <vt:lpstr>Close Reading</vt:lpstr>
      <vt:lpstr>Close Reading</vt:lpstr>
      <vt:lpstr>Close Reading</vt:lpstr>
      <vt:lpstr>Metropolis Close Reading (Viewing)</vt:lpstr>
      <vt:lpstr>PowerPoint Presentation</vt:lpstr>
      <vt:lpstr>Metropolis Close Analysis</vt:lpstr>
      <vt:lpstr>PowerPoint Presentation</vt:lpstr>
      <vt:lpstr>Writing</vt:lpstr>
      <vt:lpstr>3) Tips On Using  Your Two Hours</vt:lpstr>
      <vt:lpstr>Tips on Using Your Two Hours</vt:lpstr>
      <vt:lpstr>Tips on Using Your Two Hours</vt:lpstr>
      <vt:lpstr>Tips on Using Your Two Hours</vt:lpstr>
      <vt:lpstr>Tips on Using Your Two Hours</vt:lpstr>
      <vt:lpstr>Tips on Using Your Two Hours</vt:lpstr>
      <vt:lpstr>Sample Titles/Leads/Thesis</vt:lpstr>
      <vt:lpstr>4) Topic Practice/Analysis</vt:lpstr>
      <vt:lpstr>Topic Practice</vt:lpstr>
      <vt:lpstr>Topic Practice</vt:lpstr>
      <vt:lpstr>Topic Practice</vt:lpstr>
      <vt:lpstr>Topic Practice</vt:lpstr>
      <vt:lpstr>Topic Analysis from State 2001</vt:lpstr>
      <vt:lpstr>Thank you.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Microsoft Office User</cp:lastModifiedBy>
  <cp:revision>62</cp:revision>
  <dcterms:created xsi:type="dcterms:W3CDTF">2017-09-25T20:17:08Z</dcterms:created>
  <dcterms:modified xsi:type="dcterms:W3CDTF">2017-09-29T16:06:56Z</dcterms:modified>
</cp:coreProperties>
</file>